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7559675" cy="100441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meron B Haig (DHHS)" initials="CBH(" lastIdx="1" clrIdx="0">
    <p:extLst>
      <p:ext uri="{19B8F6BF-5375-455C-9EA6-DF929625EA0E}">
        <p15:presenceInfo xmlns:p15="http://schemas.microsoft.com/office/powerpoint/2012/main" userId="S::Cameron.B.Haig@dhhs.vic.gov.au::d1a59372-c8ed-487a-8848-5e3ad29a43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E05B2B"/>
    <a:srgbClr val="4DB6BB"/>
    <a:srgbClr val="EA88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78" autoAdjust="0"/>
    <p:restoredTop sz="94660"/>
  </p:normalViewPr>
  <p:slideViewPr>
    <p:cSldViewPr snapToGrid="0">
      <p:cViewPr>
        <p:scale>
          <a:sx n="120" d="100"/>
          <a:sy n="120" d="100"/>
        </p:scale>
        <p:origin x="384"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643794"/>
            <a:ext cx="6425724" cy="3496839"/>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0" y="5275485"/>
            <a:ext cx="5669756" cy="2425002"/>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D89329-8982-4BC0-846A-27CD419374B0}" type="datetimeFigureOut">
              <a:rPr lang="en-AU" smtClean="0"/>
              <a:t>6/11/20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88ED55B-E79D-421B-869A-BA28960E916B}" type="slidenum">
              <a:rPr lang="en-AU" smtClean="0"/>
              <a:t>‹#›</a:t>
            </a:fld>
            <a:endParaRPr lang="en-AU"/>
          </a:p>
        </p:txBody>
      </p:sp>
    </p:spTree>
    <p:extLst>
      <p:ext uri="{BB962C8B-B14F-4D97-AF65-F5344CB8AC3E}">
        <p14:creationId xmlns:p14="http://schemas.microsoft.com/office/powerpoint/2010/main" val="120483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D89329-8982-4BC0-846A-27CD419374B0}" type="datetimeFigureOut">
              <a:rPr lang="en-AU" smtClean="0"/>
              <a:t>6/11/20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88ED55B-E79D-421B-869A-BA28960E916B}" type="slidenum">
              <a:rPr lang="en-AU" smtClean="0"/>
              <a:t>‹#›</a:t>
            </a:fld>
            <a:endParaRPr lang="en-AU"/>
          </a:p>
        </p:txBody>
      </p:sp>
    </p:spTree>
    <p:extLst>
      <p:ext uri="{BB962C8B-B14F-4D97-AF65-F5344CB8AC3E}">
        <p14:creationId xmlns:p14="http://schemas.microsoft.com/office/powerpoint/2010/main" val="3534033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34756"/>
            <a:ext cx="1630055" cy="85119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8" y="534756"/>
            <a:ext cx="4795669" cy="851192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D89329-8982-4BC0-846A-27CD419374B0}" type="datetimeFigureOut">
              <a:rPr lang="en-AU" smtClean="0"/>
              <a:t>6/11/20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88ED55B-E79D-421B-869A-BA28960E916B}" type="slidenum">
              <a:rPr lang="en-AU" smtClean="0"/>
              <a:t>‹#›</a:t>
            </a:fld>
            <a:endParaRPr lang="en-AU"/>
          </a:p>
        </p:txBody>
      </p:sp>
    </p:spTree>
    <p:extLst>
      <p:ext uri="{BB962C8B-B14F-4D97-AF65-F5344CB8AC3E}">
        <p14:creationId xmlns:p14="http://schemas.microsoft.com/office/powerpoint/2010/main" val="2768554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D89329-8982-4BC0-846A-27CD419374B0}" type="datetimeFigureOut">
              <a:rPr lang="en-AU" smtClean="0"/>
              <a:t>6/11/20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88ED55B-E79D-421B-869A-BA28960E916B}" type="slidenum">
              <a:rPr lang="en-AU" smtClean="0"/>
              <a:t>‹#›</a:t>
            </a:fld>
            <a:endParaRPr lang="en-AU"/>
          </a:p>
        </p:txBody>
      </p:sp>
    </p:spTree>
    <p:extLst>
      <p:ext uri="{BB962C8B-B14F-4D97-AF65-F5344CB8AC3E}">
        <p14:creationId xmlns:p14="http://schemas.microsoft.com/office/powerpoint/2010/main" val="3329694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504056"/>
            <a:ext cx="6520220" cy="4178071"/>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1" y="6721654"/>
            <a:ext cx="6520220" cy="2197149"/>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D89329-8982-4BC0-846A-27CD419374B0}" type="datetimeFigureOut">
              <a:rPr lang="en-AU" smtClean="0"/>
              <a:t>6/11/20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88ED55B-E79D-421B-869A-BA28960E916B}" type="slidenum">
              <a:rPr lang="en-AU" smtClean="0"/>
              <a:t>‹#›</a:t>
            </a:fld>
            <a:endParaRPr lang="en-AU"/>
          </a:p>
        </p:txBody>
      </p:sp>
    </p:spTree>
    <p:extLst>
      <p:ext uri="{BB962C8B-B14F-4D97-AF65-F5344CB8AC3E}">
        <p14:creationId xmlns:p14="http://schemas.microsoft.com/office/powerpoint/2010/main" val="891308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673780"/>
            <a:ext cx="3212862" cy="637289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5" y="2673780"/>
            <a:ext cx="3212862" cy="637289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D89329-8982-4BC0-846A-27CD419374B0}" type="datetimeFigureOut">
              <a:rPr lang="en-AU" smtClean="0"/>
              <a:t>6/11/20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88ED55B-E79D-421B-869A-BA28960E916B}" type="slidenum">
              <a:rPr lang="en-AU" smtClean="0"/>
              <a:t>‹#›</a:t>
            </a:fld>
            <a:endParaRPr lang="en-AU"/>
          </a:p>
        </p:txBody>
      </p:sp>
    </p:spTree>
    <p:extLst>
      <p:ext uri="{BB962C8B-B14F-4D97-AF65-F5344CB8AC3E}">
        <p14:creationId xmlns:p14="http://schemas.microsoft.com/office/powerpoint/2010/main" val="4219768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34758"/>
            <a:ext cx="6520220" cy="1941398"/>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3" y="2462203"/>
            <a:ext cx="3198096" cy="1206688"/>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Edit Master text styles</a:t>
            </a:r>
          </a:p>
        </p:txBody>
      </p:sp>
      <p:sp>
        <p:nvSpPr>
          <p:cNvPr id="4" name="Content Placeholder 3"/>
          <p:cNvSpPr>
            <a:spLocks noGrp="1"/>
          </p:cNvSpPr>
          <p:nvPr>
            <p:ph sz="half" idx="2"/>
          </p:nvPr>
        </p:nvSpPr>
        <p:spPr>
          <a:xfrm>
            <a:off x="520713" y="3668891"/>
            <a:ext cx="3198096" cy="53963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6" y="2462203"/>
            <a:ext cx="3213847" cy="1206688"/>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Edit Master text styles</a:t>
            </a:r>
          </a:p>
        </p:txBody>
      </p:sp>
      <p:sp>
        <p:nvSpPr>
          <p:cNvPr id="6" name="Content Placeholder 5"/>
          <p:cNvSpPr>
            <a:spLocks noGrp="1"/>
          </p:cNvSpPr>
          <p:nvPr>
            <p:ph sz="quarter" idx="4"/>
          </p:nvPr>
        </p:nvSpPr>
        <p:spPr>
          <a:xfrm>
            <a:off x="3827086" y="3668891"/>
            <a:ext cx="3213847" cy="53963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D89329-8982-4BC0-846A-27CD419374B0}" type="datetimeFigureOut">
              <a:rPr lang="en-AU" smtClean="0"/>
              <a:t>6/11/20</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588ED55B-E79D-421B-869A-BA28960E916B}" type="slidenum">
              <a:rPr lang="en-AU" smtClean="0"/>
              <a:t>‹#›</a:t>
            </a:fld>
            <a:endParaRPr lang="en-AU"/>
          </a:p>
        </p:txBody>
      </p:sp>
    </p:spTree>
    <p:extLst>
      <p:ext uri="{BB962C8B-B14F-4D97-AF65-F5344CB8AC3E}">
        <p14:creationId xmlns:p14="http://schemas.microsoft.com/office/powerpoint/2010/main" val="807100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D89329-8982-4BC0-846A-27CD419374B0}" type="datetimeFigureOut">
              <a:rPr lang="en-AU" smtClean="0"/>
              <a:t>6/11/20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588ED55B-E79D-421B-869A-BA28960E916B}" type="slidenum">
              <a:rPr lang="en-AU" smtClean="0"/>
              <a:t>‹#›</a:t>
            </a:fld>
            <a:endParaRPr lang="en-AU"/>
          </a:p>
        </p:txBody>
      </p:sp>
    </p:spTree>
    <p:extLst>
      <p:ext uri="{BB962C8B-B14F-4D97-AF65-F5344CB8AC3E}">
        <p14:creationId xmlns:p14="http://schemas.microsoft.com/office/powerpoint/2010/main" val="340058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D89329-8982-4BC0-846A-27CD419374B0}" type="datetimeFigureOut">
              <a:rPr lang="en-AU" smtClean="0"/>
              <a:t>6/11/20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588ED55B-E79D-421B-869A-BA28960E916B}" type="slidenum">
              <a:rPr lang="en-AU" smtClean="0"/>
              <a:t>‹#›</a:t>
            </a:fld>
            <a:endParaRPr lang="en-AU"/>
          </a:p>
        </p:txBody>
      </p:sp>
    </p:spTree>
    <p:extLst>
      <p:ext uri="{BB962C8B-B14F-4D97-AF65-F5344CB8AC3E}">
        <p14:creationId xmlns:p14="http://schemas.microsoft.com/office/powerpoint/2010/main" val="1399796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669608"/>
            <a:ext cx="2438192" cy="234362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446169"/>
            <a:ext cx="3827085" cy="7137830"/>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013234"/>
            <a:ext cx="2438192" cy="5582389"/>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Edit Master text styles</a:t>
            </a:r>
          </a:p>
        </p:txBody>
      </p:sp>
      <p:sp>
        <p:nvSpPr>
          <p:cNvPr id="5" name="Date Placeholder 4"/>
          <p:cNvSpPr>
            <a:spLocks noGrp="1"/>
          </p:cNvSpPr>
          <p:nvPr>
            <p:ph type="dt" sz="half" idx="10"/>
          </p:nvPr>
        </p:nvSpPr>
        <p:spPr/>
        <p:txBody>
          <a:bodyPr/>
          <a:lstStyle/>
          <a:p>
            <a:fld id="{B0D89329-8982-4BC0-846A-27CD419374B0}" type="datetimeFigureOut">
              <a:rPr lang="en-AU" smtClean="0"/>
              <a:t>6/11/20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88ED55B-E79D-421B-869A-BA28960E916B}" type="slidenum">
              <a:rPr lang="en-AU" smtClean="0"/>
              <a:t>‹#›</a:t>
            </a:fld>
            <a:endParaRPr lang="en-AU"/>
          </a:p>
        </p:txBody>
      </p:sp>
    </p:spTree>
    <p:extLst>
      <p:ext uri="{BB962C8B-B14F-4D97-AF65-F5344CB8AC3E}">
        <p14:creationId xmlns:p14="http://schemas.microsoft.com/office/powerpoint/2010/main" val="1883439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669608"/>
            <a:ext cx="2438192" cy="234362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446169"/>
            <a:ext cx="3827085" cy="7137830"/>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US"/>
              <a:t>Click icon to add picture</a:t>
            </a:r>
            <a:endParaRPr lang="en-US" dirty="0"/>
          </a:p>
        </p:txBody>
      </p:sp>
      <p:sp>
        <p:nvSpPr>
          <p:cNvPr id="4" name="Text Placeholder 3"/>
          <p:cNvSpPr>
            <a:spLocks noGrp="1"/>
          </p:cNvSpPr>
          <p:nvPr>
            <p:ph type="body" sz="half" idx="2"/>
          </p:nvPr>
        </p:nvSpPr>
        <p:spPr>
          <a:xfrm>
            <a:off x="520712" y="3013234"/>
            <a:ext cx="2438192" cy="5582389"/>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Edit Master text styles</a:t>
            </a:r>
          </a:p>
        </p:txBody>
      </p:sp>
      <p:sp>
        <p:nvSpPr>
          <p:cNvPr id="5" name="Date Placeholder 4"/>
          <p:cNvSpPr>
            <a:spLocks noGrp="1"/>
          </p:cNvSpPr>
          <p:nvPr>
            <p:ph type="dt" sz="half" idx="10"/>
          </p:nvPr>
        </p:nvSpPr>
        <p:spPr/>
        <p:txBody>
          <a:bodyPr/>
          <a:lstStyle/>
          <a:p>
            <a:fld id="{B0D89329-8982-4BC0-846A-27CD419374B0}" type="datetimeFigureOut">
              <a:rPr lang="en-AU" smtClean="0"/>
              <a:t>6/11/20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88ED55B-E79D-421B-869A-BA28960E916B}" type="slidenum">
              <a:rPr lang="en-AU" smtClean="0"/>
              <a:t>‹#›</a:t>
            </a:fld>
            <a:endParaRPr lang="en-AU"/>
          </a:p>
        </p:txBody>
      </p:sp>
    </p:spTree>
    <p:extLst>
      <p:ext uri="{BB962C8B-B14F-4D97-AF65-F5344CB8AC3E}">
        <p14:creationId xmlns:p14="http://schemas.microsoft.com/office/powerpoint/2010/main" val="3863952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34758"/>
            <a:ext cx="6520220" cy="19413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8" y="2673780"/>
            <a:ext cx="6520220" cy="637289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309407"/>
            <a:ext cx="1700927" cy="534756"/>
          </a:xfrm>
          <a:prstGeom prst="rect">
            <a:avLst/>
          </a:prstGeom>
        </p:spPr>
        <p:txBody>
          <a:bodyPr vert="horz" lIns="91440" tIns="45720" rIns="91440" bIns="45720" rtlCol="0" anchor="ctr"/>
          <a:lstStyle>
            <a:lvl1pPr algn="l">
              <a:defRPr sz="992">
                <a:solidFill>
                  <a:schemeClr val="tx1">
                    <a:tint val="75000"/>
                  </a:schemeClr>
                </a:solidFill>
              </a:defRPr>
            </a:lvl1pPr>
          </a:lstStyle>
          <a:p>
            <a:fld id="{B0D89329-8982-4BC0-846A-27CD419374B0}" type="datetimeFigureOut">
              <a:rPr lang="en-AU" smtClean="0"/>
              <a:t>6/11/20</a:t>
            </a:fld>
            <a:endParaRPr lang="en-AU"/>
          </a:p>
        </p:txBody>
      </p:sp>
      <p:sp>
        <p:nvSpPr>
          <p:cNvPr id="5" name="Footer Placeholder 4"/>
          <p:cNvSpPr>
            <a:spLocks noGrp="1"/>
          </p:cNvSpPr>
          <p:nvPr>
            <p:ph type="ftr" sz="quarter" idx="3"/>
          </p:nvPr>
        </p:nvSpPr>
        <p:spPr>
          <a:xfrm>
            <a:off x="2504143" y="9309407"/>
            <a:ext cx="2551390" cy="534756"/>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5339020" y="9309407"/>
            <a:ext cx="1700927" cy="534756"/>
          </a:xfrm>
          <a:prstGeom prst="rect">
            <a:avLst/>
          </a:prstGeom>
        </p:spPr>
        <p:txBody>
          <a:bodyPr vert="horz" lIns="91440" tIns="45720" rIns="91440" bIns="45720" rtlCol="0" anchor="ctr"/>
          <a:lstStyle>
            <a:lvl1pPr algn="r">
              <a:defRPr sz="992">
                <a:solidFill>
                  <a:schemeClr val="tx1">
                    <a:tint val="75000"/>
                  </a:schemeClr>
                </a:solidFill>
              </a:defRPr>
            </a:lvl1pPr>
          </a:lstStyle>
          <a:p>
            <a:fld id="{588ED55B-E79D-421B-869A-BA28960E916B}" type="slidenum">
              <a:rPr lang="en-AU" smtClean="0"/>
              <a:t>‹#›</a:t>
            </a:fld>
            <a:endParaRPr lang="en-AU"/>
          </a:p>
        </p:txBody>
      </p:sp>
    </p:spTree>
    <p:extLst>
      <p:ext uri="{BB962C8B-B14F-4D97-AF65-F5344CB8AC3E}">
        <p14:creationId xmlns:p14="http://schemas.microsoft.com/office/powerpoint/2010/main" val="21664731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1" name="Straight Connector 40">
            <a:extLst>
              <a:ext uri="{FF2B5EF4-FFF2-40B4-BE49-F238E27FC236}">
                <a16:creationId xmlns:a16="http://schemas.microsoft.com/office/drawing/2014/main" id="{AF0CC9F0-02EF-8F4A-A7AB-E92D8173770E}"/>
              </a:ext>
            </a:extLst>
          </p:cNvPr>
          <p:cNvCxnSpPr>
            <a:cxnSpLocks/>
          </p:cNvCxnSpPr>
          <p:nvPr/>
        </p:nvCxnSpPr>
        <p:spPr>
          <a:xfrm>
            <a:off x="292324" y="5396741"/>
            <a:ext cx="0" cy="55032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CDE33B26-23C9-8C4B-81A6-458CC6D2595A}"/>
              </a:ext>
            </a:extLst>
          </p:cNvPr>
          <p:cNvSpPr/>
          <p:nvPr/>
        </p:nvSpPr>
        <p:spPr>
          <a:xfrm>
            <a:off x="-25241" y="5888417"/>
            <a:ext cx="3555885" cy="2125674"/>
          </a:xfrm>
          <a:prstGeom prst="rect">
            <a:avLst/>
          </a:prstGeom>
          <a:solidFill>
            <a:srgbClr val="EA88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sz="105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05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50" dirty="0">
                <a:latin typeface="Arial" panose="020B0604020202020204" pitchFamily="34" charset="0"/>
                <a:cs typeface="Arial" panose="020B0604020202020204" pitchFamily="34" charset="0"/>
              </a:rPr>
              <a:t>Let the woman know that if her circumstances change she should seek assistance</a:t>
            </a:r>
          </a:p>
          <a:p>
            <a:pPr marL="171450" indent="-171450">
              <a:buFont typeface="Arial" panose="020B0604020202020204" pitchFamily="34" charset="0"/>
              <a:buChar char="•"/>
            </a:pPr>
            <a:r>
              <a:rPr lang="en-AU" sz="1050" dirty="0">
                <a:latin typeface="Arial" panose="020B0604020202020204" pitchFamily="34" charset="0"/>
                <a:cs typeface="Arial" panose="020B0604020202020204" pitchFamily="34" charset="0"/>
              </a:rPr>
              <a:t>Provide information about help and support that is available, including specialist family violence services and Victoria Police</a:t>
            </a:r>
          </a:p>
          <a:p>
            <a:pPr marL="171450" indent="-171450">
              <a:buFont typeface="Arial" panose="020B0604020202020204" pitchFamily="34" charset="0"/>
              <a:buChar char="•"/>
            </a:pPr>
            <a:r>
              <a:rPr lang="en-AU" sz="1050" dirty="0">
                <a:latin typeface="Arial" panose="020B0604020202020204" pitchFamily="34" charset="0"/>
                <a:cs typeface="Arial" panose="020B0604020202020204" pitchFamily="34" charset="0"/>
              </a:rPr>
              <a:t>Discuss a brief safety plan</a:t>
            </a:r>
          </a:p>
          <a:p>
            <a:pPr marL="171450" indent="-171450">
              <a:buFont typeface="Arial" panose="020B0604020202020204" pitchFamily="34" charset="0"/>
              <a:buChar char="•"/>
            </a:pPr>
            <a:r>
              <a:rPr lang="en-AU" sz="1050" dirty="0">
                <a:latin typeface="Arial" panose="020B0604020202020204" pitchFamily="34" charset="0"/>
                <a:cs typeface="Arial" panose="020B0604020202020204" pitchFamily="34" charset="0"/>
              </a:rPr>
              <a:t>Consider whether a child is at risk and mandatory obligations apply</a:t>
            </a:r>
          </a:p>
          <a:p>
            <a:pPr marL="179127" indent="-179127">
              <a:buFont typeface="Arial" panose="020B0604020202020204" pitchFamily="34" charset="0"/>
              <a:buChar char="•"/>
            </a:pPr>
            <a:r>
              <a:rPr lang="en-AU" sz="1050" dirty="0">
                <a:latin typeface="Arial" panose="020B0604020202020204" pitchFamily="34" charset="0"/>
                <a:cs typeface="Arial" panose="020B0604020202020204" pitchFamily="34" charset="0"/>
              </a:rPr>
              <a:t>Provide pregnancy support card</a:t>
            </a:r>
          </a:p>
          <a:p>
            <a:pPr marL="179127" indent="-179127">
              <a:buFont typeface="Arial" panose="020B0604020202020204" pitchFamily="34" charset="0"/>
              <a:buChar char="•"/>
            </a:pPr>
            <a:r>
              <a:rPr lang="en-US" sz="1050" dirty="0">
                <a:latin typeface="Arial" panose="020B0604020202020204" pitchFamily="34" charset="0"/>
                <a:cs typeface="Arial" panose="020B0604020202020204" pitchFamily="34" charset="0"/>
              </a:rPr>
              <a:t>Suggest a social work follow up at another appointment</a:t>
            </a:r>
          </a:p>
          <a:p>
            <a:pPr marL="179127" indent="-179127">
              <a:buFont typeface="Arial" panose="020B0604020202020204" pitchFamily="34" charset="0"/>
              <a:buChar char="•"/>
            </a:pPr>
            <a:r>
              <a:rPr lang="en-AU" sz="1050" dirty="0">
                <a:latin typeface="Arial" panose="020B0604020202020204" pitchFamily="34" charset="0"/>
                <a:cs typeface="Arial" panose="020B0604020202020204" pitchFamily="34" charset="0"/>
              </a:rPr>
              <a:t>Seek secondary consultation with social work/manger </a:t>
            </a:r>
          </a:p>
          <a:p>
            <a:pPr algn="ctr"/>
            <a:endParaRPr lang="en-AU" sz="1050"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7ABF2436-CC70-6443-B512-758F860CCE56}"/>
              </a:ext>
            </a:extLst>
          </p:cNvPr>
          <p:cNvSpPr/>
          <p:nvPr/>
        </p:nvSpPr>
        <p:spPr>
          <a:xfrm>
            <a:off x="3530641" y="5897927"/>
            <a:ext cx="4029032" cy="2134687"/>
          </a:xfrm>
          <a:prstGeom prst="rect">
            <a:avLst/>
          </a:prstGeom>
          <a:solidFill>
            <a:srgbClr val="E05B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050" dirty="0">
              <a:latin typeface="Arial" panose="020B0604020202020204" pitchFamily="34" charset="0"/>
              <a:cs typeface="Arial" panose="020B0604020202020204" pitchFamily="34" charset="0"/>
            </a:endParaRPr>
          </a:p>
          <a:p>
            <a:pPr marL="179127" indent="-179127">
              <a:buFont typeface="Arial" panose="020B0604020202020204" pitchFamily="34" charset="0"/>
              <a:buChar char="•"/>
            </a:pPr>
            <a:r>
              <a:rPr lang="en-US" sz="1050" dirty="0">
                <a:latin typeface="Arial" panose="020B0604020202020204" pitchFamily="34" charset="0"/>
                <a:cs typeface="Arial" panose="020B0604020202020204" pitchFamily="34" charset="0"/>
              </a:rPr>
              <a:t>Perform a brief safety plan</a:t>
            </a:r>
            <a:endParaRPr lang="en-AU" sz="1050" dirty="0">
              <a:latin typeface="Arial" panose="020B0604020202020204" pitchFamily="34" charset="0"/>
              <a:cs typeface="Arial" panose="020B0604020202020204" pitchFamily="34" charset="0"/>
            </a:endParaRPr>
          </a:p>
          <a:p>
            <a:pPr marL="179127" indent="-179127">
              <a:buFont typeface="Arial" panose="020B0604020202020204" pitchFamily="34" charset="0"/>
              <a:buChar char="•"/>
            </a:pPr>
            <a:r>
              <a:rPr lang="en-US" sz="1050" dirty="0">
                <a:latin typeface="Arial" panose="020B0604020202020204" pitchFamily="34" charset="0"/>
                <a:cs typeface="Arial" panose="020B0604020202020204" pitchFamily="34" charset="0"/>
              </a:rPr>
              <a:t>Request consent for information sharing </a:t>
            </a:r>
          </a:p>
          <a:p>
            <a:pPr marL="179127" indent="-179127">
              <a:buFont typeface="Arial" panose="020B0604020202020204" pitchFamily="34" charset="0"/>
              <a:buChar char="•"/>
            </a:pPr>
            <a:r>
              <a:rPr lang="en-AU" sz="1050" dirty="0">
                <a:latin typeface="Arial" panose="020B0604020202020204" pitchFamily="34" charset="0"/>
                <a:cs typeface="Arial" panose="020B0604020202020204" pitchFamily="34" charset="0"/>
              </a:rPr>
              <a:t>Consider whether a child is at risk and mandatory obligations apply</a:t>
            </a:r>
            <a:endParaRPr lang="en-US" sz="1050" dirty="0">
              <a:latin typeface="Arial" panose="020B0604020202020204" pitchFamily="34" charset="0"/>
              <a:cs typeface="Arial" panose="020B0604020202020204" pitchFamily="34" charset="0"/>
            </a:endParaRPr>
          </a:p>
          <a:p>
            <a:pPr marL="179127" indent="-179127">
              <a:buFont typeface="Arial" panose="020B0604020202020204" pitchFamily="34" charset="0"/>
              <a:buChar char="•"/>
            </a:pPr>
            <a:r>
              <a:rPr lang="en-US" sz="1050" dirty="0">
                <a:latin typeface="Arial" panose="020B0604020202020204" pitchFamily="34" charset="0"/>
                <a:cs typeface="Arial" panose="020B0604020202020204" pitchFamily="34" charset="0"/>
              </a:rPr>
              <a:t>Provide information about help and support that is available from the hospital and specialist family violence services</a:t>
            </a:r>
            <a:endParaRPr lang="en-AU" sz="1050" dirty="0">
              <a:latin typeface="Arial" panose="020B0604020202020204" pitchFamily="34" charset="0"/>
              <a:cs typeface="Arial" panose="020B0604020202020204" pitchFamily="34" charset="0"/>
            </a:endParaRPr>
          </a:p>
          <a:p>
            <a:pPr marL="179127" indent="-179127">
              <a:buFont typeface="Arial" panose="020B0604020202020204" pitchFamily="34" charset="0"/>
              <a:buChar char="•"/>
            </a:pPr>
            <a:r>
              <a:rPr lang="en-US" sz="1050" dirty="0">
                <a:latin typeface="Arial" panose="020B0604020202020204" pitchFamily="34" charset="0"/>
                <a:cs typeface="Arial" panose="020B0604020202020204" pitchFamily="34" charset="0"/>
              </a:rPr>
              <a:t>Suggest a social work follow up at another appointment</a:t>
            </a:r>
          </a:p>
          <a:p>
            <a:pPr marL="179127" indent="-179127">
              <a:buFont typeface="Arial" panose="020B0604020202020204" pitchFamily="34" charset="0"/>
              <a:buChar char="•"/>
            </a:pPr>
            <a:r>
              <a:rPr lang="en-US" sz="1050" dirty="0">
                <a:latin typeface="Arial" panose="020B0604020202020204" pitchFamily="34" charset="0"/>
                <a:cs typeface="Arial" panose="020B0604020202020204" pitchFamily="34" charset="0"/>
              </a:rPr>
              <a:t>Seek secondary consultation with Social Work/manager</a:t>
            </a:r>
          </a:p>
          <a:p>
            <a:pPr marL="179127" lvl="0" indent="-179127">
              <a:buFont typeface="Arial" panose="020B0604020202020204" pitchFamily="34" charset="0"/>
              <a:buChar char="•"/>
            </a:pPr>
            <a:r>
              <a:rPr lang="en-US" sz="1050" dirty="0">
                <a:solidFill>
                  <a:prstClr val="white"/>
                </a:solidFill>
                <a:latin typeface="Arial" panose="020B0604020202020204" pitchFamily="34" charset="0"/>
                <a:cs typeface="Arial" panose="020B0604020202020204" pitchFamily="34" charset="0"/>
              </a:rPr>
              <a:t>Consider contacting Victoria Police 000 – be guided by the woman</a:t>
            </a:r>
          </a:p>
          <a:p>
            <a:pPr marL="179127" indent="-179127">
              <a:buFont typeface="Arial" panose="020B0604020202020204" pitchFamily="34" charset="0"/>
              <a:buChar char="•"/>
            </a:pPr>
            <a:endParaRPr lang="en-US" sz="1050" dirty="0">
              <a:latin typeface="Arial" panose="020B0604020202020204" pitchFamily="34" charset="0"/>
              <a:cs typeface="Arial" panose="020B0604020202020204" pitchFamily="34" charset="0"/>
            </a:endParaRPr>
          </a:p>
        </p:txBody>
      </p:sp>
      <p:cxnSp>
        <p:nvCxnSpPr>
          <p:cNvPr id="98" name="Straight Connector 97">
            <a:extLst>
              <a:ext uri="{FF2B5EF4-FFF2-40B4-BE49-F238E27FC236}">
                <a16:creationId xmlns:a16="http://schemas.microsoft.com/office/drawing/2014/main" id="{A46F18D6-64B0-3F4C-87FB-173365622B1D}"/>
              </a:ext>
            </a:extLst>
          </p:cNvPr>
          <p:cNvCxnSpPr>
            <a:cxnSpLocks/>
            <a:stCxn id="109" idx="4"/>
          </p:cNvCxnSpPr>
          <p:nvPr/>
        </p:nvCxnSpPr>
        <p:spPr>
          <a:xfrm>
            <a:off x="4807960" y="5088128"/>
            <a:ext cx="0" cy="82729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0EEDB31C-6E0B-CD48-B307-52EA13E39A09}"/>
              </a:ext>
            </a:extLst>
          </p:cNvPr>
          <p:cNvCxnSpPr>
            <a:cxnSpLocks/>
          </p:cNvCxnSpPr>
          <p:nvPr/>
        </p:nvCxnSpPr>
        <p:spPr>
          <a:xfrm>
            <a:off x="1883944" y="2223600"/>
            <a:ext cx="3642276"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E08F97BA-4E68-D24D-9B36-5FE0A5853B1E}"/>
              </a:ext>
            </a:extLst>
          </p:cNvPr>
          <p:cNvCxnSpPr>
            <a:cxnSpLocks/>
          </p:cNvCxnSpPr>
          <p:nvPr/>
        </p:nvCxnSpPr>
        <p:spPr>
          <a:xfrm>
            <a:off x="297886" y="771589"/>
            <a:ext cx="0" cy="373633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F1224BA-BA0D-0F4C-9E87-07BCFBF73160}"/>
              </a:ext>
            </a:extLst>
          </p:cNvPr>
          <p:cNvSpPr/>
          <p:nvPr/>
        </p:nvSpPr>
        <p:spPr>
          <a:xfrm>
            <a:off x="0" y="421542"/>
            <a:ext cx="2743200" cy="377202"/>
          </a:xfrm>
          <a:prstGeom prst="rect">
            <a:avLst/>
          </a:prstGeom>
          <a:solidFill>
            <a:srgbClr val="4DB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50" dirty="0">
                <a:latin typeface="Arial" panose="020B0604020202020204" pitchFamily="34" charset="0"/>
                <a:cs typeface="Arial" panose="020B0604020202020204" pitchFamily="34" charset="0"/>
              </a:rPr>
              <a:t>See woman alone in a safe environment</a:t>
            </a:r>
          </a:p>
        </p:txBody>
      </p:sp>
      <p:sp>
        <p:nvSpPr>
          <p:cNvPr id="3" name="Rectangle 2">
            <a:extLst>
              <a:ext uri="{FF2B5EF4-FFF2-40B4-BE49-F238E27FC236}">
                <a16:creationId xmlns:a16="http://schemas.microsoft.com/office/drawing/2014/main" id="{11488A46-C0D5-5B4F-914E-81579E3F9875}"/>
              </a:ext>
            </a:extLst>
          </p:cNvPr>
          <p:cNvSpPr/>
          <p:nvPr/>
        </p:nvSpPr>
        <p:spPr>
          <a:xfrm>
            <a:off x="0" y="1512429"/>
            <a:ext cx="1902883" cy="360000"/>
          </a:xfrm>
          <a:prstGeom prst="rect">
            <a:avLst/>
          </a:prstGeom>
          <a:solidFill>
            <a:srgbClr val="4DB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50" dirty="0">
                <a:latin typeface="Arial" panose="020B0604020202020204" pitchFamily="34" charset="0"/>
                <a:cs typeface="Arial" panose="020B0604020202020204" pitchFamily="34" charset="0"/>
              </a:rPr>
              <a:t>Ask screening questions 1-4</a:t>
            </a:r>
          </a:p>
        </p:txBody>
      </p:sp>
      <p:sp>
        <p:nvSpPr>
          <p:cNvPr id="4" name="Rectangle 3">
            <a:extLst>
              <a:ext uri="{FF2B5EF4-FFF2-40B4-BE49-F238E27FC236}">
                <a16:creationId xmlns:a16="http://schemas.microsoft.com/office/drawing/2014/main" id="{DDCE8AFA-1E3E-F446-8EB7-7FEA7EEFCED6}"/>
              </a:ext>
            </a:extLst>
          </p:cNvPr>
          <p:cNvSpPr/>
          <p:nvPr/>
        </p:nvSpPr>
        <p:spPr>
          <a:xfrm>
            <a:off x="-10949" y="3007813"/>
            <a:ext cx="2320256" cy="360000"/>
          </a:xfrm>
          <a:prstGeom prst="rect">
            <a:avLst/>
          </a:prstGeom>
          <a:solidFill>
            <a:srgbClr val="4DB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50" dirty="0">
                <a:latin typeface="Arial" panose="020B0604020202020204" pitchFamily="34" charset="0"/>
                <a:cs typeface="Arial" panose="020B0604020202020204" pitchFamily="34" charset="0"/>
              </a:rPr>
              <a:t>Ask immediate safety questions 5-7</a:t>
            </a:r>
          </a:p>
        </p:txBody>
      </p:sp>
      <p:sp>
        <p:nvSpPr>
          <p:cNvPr id="5" name="Rectangle 4">
            <a:extLst>
              <a:ext uri="{FF2B5EF4-FFF2-40B4-BE49-F238E27FC236}">
                <a16:creationId xmlns:a16="http://schemas.microsoft.com/office/drawing/2014/main" id="{E29425CD-FC32-2547-B4C9-CD1708841249}"/>
              </a:ext>
            </a:extLst>
          </p:cNvPr>
          <p:cNvSpPr/>
          <p:nvPr/>
        </p:nvSpPr>
        <p:spPr>
          <a:xfrm>
            <a:off x="4952277" y="1809224"/>
            <a:ext cx="2607393" cy="851517"/>
          </a:xfrm>
          <a:prstGeom prst="rect">
            <a:avLst/>
          </a:prstGeom>
          <a:solidFill>
            <a:srgbClr val="4DB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50" dirty="0">
                <a:latin typeface="Arial" panose="020B0604020202020204" pitchFamily="34" charset="0"/>
                <a:cs typeface="Arial" panose="020B0604020202020204" pitchFamily="34" charset="0"/>
              </a:rPr>
              <a:t>Thank her for answering. </a:t>
            </a:r>
          </a:p>
          <a:p>
            <a:r>
              <a:rPr lang="en-AU" sz="1050" dirty="0">
                <a:latin typeface="Arial" panose="020B0604020202020204" pitchFamily="34" charset="0"/>
                <a:cs typeface="Arial" panose="020B0604020202020204" pitchFamily="34" charset="0"/>
              </a:rPr>
              <a:t>Use Sensitive Practice to ask again later if clinical indicators are noticed during the antenatal or postnatal period.</a:t>
            </a:r>
          </a:p>
        </p:txBody>
      </p:sp>
      <p:cxnSp>
        <p:nvCxnSpPr>
          <p:cNvPr id="16" name="Straight Arrow Connector 15">
            <a:extLst>
              <a:ext uri="{FF2B5EF4-FFF2-40B4-BE49-F238E27FC236}">
                <a16:creationId xmlns:a16="http://schemas.microsoft.com/office/drawing/2014/main" id="{55F5E2E8-30FC-3945-8670-F6B783FDADC6}"/>
              </a:ext>
            </a:extLst>
          </p:cNvPr>
          <p:cNvCxnSpPr>
            <a:cxnSpLocks/>
          </p:cNvCxnSpPr>
          <p:nvPr/>
        </p:nvCxnSpPr>
        <p:spPr>
          <a:xfrm flipV="1">
            <a:off x="9249085" y="3423248"/>
            <a:ext cx="647628" cy="162248"/>
          </a:xfrm>
          <a:prstGeom prst="straightConnector1">
            <a:avLst/>
          </a:prstGeom>
          <a:ln>
            <a:noFill/>
            <a:tailEnd type="triangle"/>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DE247A3A-88F3-B742-8871-7BFC199C4A52}"/>
              </a:ext>
            </a:extLst>
          </p:cNvPr>
          <p:cNvSpPr/>
          <p:nvPr/>
        </p:nvSpPr>
        <p:spPr>
          <a:xfrm>
            <a:off x="-14179" y="2016826"/>
            <a:ext cx="1902884" cy="413549"/>
          </a:xfrm>
          <a:prstGeom prst="rect">
            <a:avLst/>
          </a:prstGeom>
          <a:solidFill>
            <a:srgbClr val="4DB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50" dirty="0">
                <a:latin typeface="Arial" panose="020B0604020202020204" pitchFamily="34" charset="0"/>
                <a:cs typeface="Arial" panose="020B0604020202020204" pitchFamily="34" charset="0"/>
              </a:rPr>
              <a:t>Is family violence occurring? </a:t>
            </a:r>
          </a:p>
        </p:txBody>
      </p:sp>
      <p:sp>
        <p:nvSpPr>
          <p:cNvPr id="62" name="Rectangle 61">
            <a:extLst>
              <a:ext uri="{FF2B5EF4-FFF2-40B4-BE49-F238E27FC236}">
                <a16:creationId xmlns:a16="http://schemas.microsoft.com/office/drawing/2014/main" id="{E7385EE1-BEBA-2142-ABCC-5DEB8F7F3948}"/>
              </a:ext>
            </a:extLst>
          </p:cNvPr>
          <p:cNvSpPr/>
          <p:nvPr/>
        </p:nvSpPr>
        <p:spPr>
          <a:xfrm>
            <a:off x="3530641" y="5525267"/>
            <a:ext cx="4029030" cy="441391"/>
          </a:xfrm>
          <a:prstGeom prst="rect">
            <a:avLst/>
          </a:prstGeom>
          <a:solidFill>
            <a:srgbClr val="E05B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100" b="1" dirty="0">
                <a:latin typeface="Arial" panose="020B0604020202020204" pitchFamily="34" charset="0"/>
                <a:cs typeface="Arial" panose="020B0604020202020204" pitchFamily="34" charset="0"/>
              </a:rPr>
              <a:t>Woman is in immediate danger</a:t>
            </a:r>
          </a:p>
          <a:p>
            <a:r>
              <a:rPr lang="en-AU" sz="1000" b="1" dirty="0">
                <a:latin typeface="Arial" panose="020B0604020202020204" pitchFamily="34" charset="0"/>
                <a:cs typeface="Arial" panose="020B0604020202020204" pitchFamily="34" charset="0"/>
              </a:rPr>
              <a:t>(YES </a:t>
            </a:r>
            <a:r>
              <a:rPr lang="en-AU" sz="1000" dirty="0">
                <a:latin typeface="Arial" panose="020B0604020202020204" pitchFamily="34" charset="0"/>
                <a:cs typeface="Arial" panose="020B0604020202020204" pitchFamily="34" charset="0"/>
              </a:rPr>
              <a:t>to question 5 and </a:t>
            </a:r>
            <a:r>
              <a:rPr lang="en-AU" sz="1000" b="1" dirty="0">
                <a:latin typeface="Arial" panose="020B0604020202020204" pitchFamily="34" charset="0"/>
                <a:cs typeface="Arial" panose="020B0604020202020204" pitchFamily="34" charset="0"/>
              </a:rPr>
              <a:t>NO </a:t>
            </a:r>
            <a:r>
              <a:rPr lang="en-AU" sz="1000" dirty="0">
                <a:latin typeface="Arial" panose="020B0604020202020204" pitchFamily="34" charset="0"/>
                <a:cs typeface="Arial" panose="020B0604020202020204" pitchFamily="34" charset="0"/>
              </a:rPr>
              <a:t>to question 6)</a:t>
            </a:r>
          </a:p>
        </p:txBody>
      </p:sp>
      <p:sp>
        <p:nvSpPr>
          <p:cNvPr id="65" name="Rectangle 64">
            <a:extLst>
              <a:ext uri="{FF2B5EF4-FFF2-40B4-BE49-F238E27FC236}">
                <a16:creationId xmlns:a16="http://schemas.microsoft.com/office/drawing/2014/main" id="{D5F1B889-6626-8545-A307-3B42563B47EA}"/>
              </a:ext>
            </a:extLst>
          </p:cNvPr>
          <p:cNvSpPr/>
          <p:nvPr/>
        </p:nvSpPr>
        <p:spPr>
          <a:xfrm>
            <a:off x="-25240" y="8017252"/>
            <a:ext cx="7584916" cy="35998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100" b="1" dirty="0">
                <a:latin typeface="Arial" panose="020B0604020202020204" pitchFamily="34" charset="0"/>
                <a:cs typeface="Arial" panose="020B0604020202020204" pitchFamily="34" charset="0"/>
              </a:rPr>
              <a:t>If Woman does not want to engage with trusted person or police</a:t>
            </a:r>
          </a:p>
        </p:txBody>
      </p:sp>
      <p:sp>
        <p:nvSpPr>
          <p:cNvPr id="66" name="Rectangle 65">
            <a:extLst>
              <a:ext uri="{FF2B5EF4-FFF2-40B4-BE49-F238E27FC236}">
                <a16:creationId xmlns:a16="http://schemas.microsoft.com/office/drawing/2014/main" id="{8F36B820-F100-EB4E-B74B-585CBD1D349B}"/>
              </a:ext>
            </a:extLst>
          </p:cNvPr>
          <p:cNvSpPr/>
          <p:nvPr/>
        </p:nvSpPr>
        <p:spPr>
          <a:xfrm>
            <a:off x="-19637" y="8358717"/>
            <a:ext cx="7579312" cy="16853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AU" sz="1050" i="1" dirty="0">
                <a:latin typeface="Arial" panose="020B0604020202020204" pitchFamily="34" charset="0"/>
                <a:cs typeface="Arial" panose="020B0604020202020204" pitchFamily="34" charset="0"/>
              </a:rPr>
              <a:t>“Is there a reason you would not contact or would be hesitant to contact police?”</a:t>
            </a:r>
            <a:endParaRPr lang="en-AU" sz="1050" dirty="0">
              <a:latin typeface="Arial" panose="020B0604020202020204" pitchFamily="34" charset="0"/>
              <a:cs typeface="Arial" panose="020B0604020202020204" pitchFamily="34" charset="0"/>
            </a:endParaRPr>
          </a:p>
          <a:p>
            <a:pPr lvl="0"/>
            <a:r>
              <a:rPr lang="en-AU" sz="1050" i="1" dirty="0">
                <a:latin typeface="Arial" panose="020B0604020202020204" pitchFamily="34" charset="0"/>
                <a:cs typeface="Arial" panose="020B0604020202020204" pitchFamily="34" charset="0"/>
              </a:rPr>
              <a:t>“Is there something I can do to support you to feel confident in contacting police?”</a:t>
            </a:r>
            <a:endParaRPr lang="en-AU" sz="1050" dirty="0">
              <a:latin typeface="Arial" panose="020B0604020202020204" pitchFamily="34" charset="0"/>
              <a:cs typeface="Arial" panose="020B0604020202020204" pitchFamily="34" charset="0"/>
            </a:endParaRPr>
          </a:p>
          <a:p>
            <a:pPr lvl="0"/>
            <a:r>
              <a:rPr lang="en-AU" sz="1050" i="1" dirty="0">
                <a:latin typeface="Arial" panose="020B0604020202020204" pitchFamily="34" charset="0"/>
                <a:cs typeface="Arial" panose="020B0604020202020204" pitchFamily="34" charset="0"/>
              </a:rPr>
              <a:t>“Would you contact another support service, such as a family violence service who could provide you with support?”</a:t>
            </a:r>
            <a:endParaRPr lang="en-AU" sz="1050" dirty="0">
              <a:latin typeface="Arial" panose="020B0604020202020204" pitchFamily="34" charset="0"/>
              <a:cs typeface="Arial" panose="020B0604020202020204" pitchFamily="34" charset="0"/>
            </a:endParaRPr>
          </a:p>
          <a:p>
            <a:r>
              <a:rPr lang="en-AU" sz="1050" dirty="0">
                <a:latin typeface="Arial" panose="020B0604020202020204" pitchFamily="34" charset="0"/>
                <a:cs typeface="Arial" panose="020B0604020202020204" pitchFamily="34" charset="0"/>
              </a:rPr>
              <a:t> </a:t>
            </a:r>
          </a:p>
          <a:p>
            <a:pPr marL="179127" indent="-179127">
              <a:buFont typeface="Arial" panose="020B0604020202020204" pitchFamily="34" charset="0"/>
              <a:buChar char="•"/>
            </a:pPr>
            <a:r>
              <a:rPr lang="en-AU" sz="1050" dirty="0">
                <a:latin typeface="Arial" panose="020B0604020202020204" pitchFamily="34" charset="0"/>
                <a:cs typeface="Arial" panose="020B0604020202020204" pitchFamily="34" charset="0"/>
              </a:rPr>
              <a:t>If there is an immediate threat, calling the police is an appropriate response. However, if the woman indicated that calling police may increase her risk this information needs to be provided to the police to inform their response. </a:t>
            </a:r>
          </a:p>
          <a:p>
            <a:pPr marL="179127" indent="-179127">
              <a:buFont typeface="Arial" panose="020B0604020202020204" pitchFamily="34" charset="0"/>
              <a:buChar char="•"/>
            </a:pPr>
            <a:r>
              <a:rPr lang="en-AU" sz="1050" dirty="0">
                <a:latin typeface="Arial" panose="020B0604020202020204" pitchFamily="34" charset="0"/>
                <a:cs typeface="Arial" panose="020B0604020202020204" pitchFamily="34" charset="0"/>
              </a:rPr>
              <a:t>Consult with your manager/social work  to determine if police need to be contacted without the patient’s consent and whether your hospital needs to share information under FVISS and/or CISS.</a:t>
            </a:r>
          </a:p>
          <a:p>
            <a:pPr marL="179127" indent="-179127">
              <a:buFont typeface="Arial" panose="020B0604020202020204" pitchFamily="34" charset="0"/>
              <a:buChar char="•"/>
            </a:pPr>
            <a:r>
              <a:rPr lang="en-AU" sz="1050" dirty="0">
                <a:latin typeface="Arial" panose="020B0604020202020204" pitchFamily="34" charset="0"/>
                <a:cs typeface="Arial" panose="020B0604020202020204" pitchFamily="34" charset="0"/>
              </a:rPr>
              <a:t>Keep patient informed about any actions taken</a:t>
            </a:r>
          </a:p>
        </p:txBody>
      </p:sp>
      <p:sp>
        <p:nvSpPr>
          <p:cNvPr id="68" name="TextBox 67">
            <a:extLst>
              <a:ext uri="{FF2B5EF4-FFF2-40B4-BE49-F238E27FC236}">
                <a16:creationId xmlns:a16="http://schemas.microsoft.com/office/drawing/2014/main" id="{73E04262-BEAE-7B43-8B6C-D4A0A678E866}"/>
              </a:ext>
            </a:extLst>
          </p:cNvPr>
          <p:cNvSpPr txBox="1"/>
          <p:nvPr/>
        </p:nvSpPr>
        <p:spPr>
          <a:xfrm>
            <a:off x="-6350" y="298"/>
            <a:ext cx="7566024" cy="338554"/>
          </a:xfrm>
          <a:prstGeom prst="rect">
            <a:avLst/>
          </a:prstGeom>
          <a:solidFill>
            <a:srgbClr val="4472C4"/>
          </a:solidFill>
        </p:spPr>
        <p:txBody>
          <a:bodyPr wrap="square" rtlCol="0">
            <a:spAutoFit/>
          </a:bodyPr>
          <a:lstStyle/>
          <a:p>
            <a:r>
              <a:rPr lang="en-US" sz="1600" dirty="0">
                <a:solidFill>
                  <a:schemeClr val="bg1"/>
                </a:solidFill>
                <a:latin typeface="Arial" panose="020B0604020202020204" pitchFamily="34" charset="0"/>
                <a:cs typeface="Arial" panose="020B0604020202020204" pitchFamily="34" charset="0"/>
              </a:rPr>
              <a:t>Antenatal screening for family violence: response options</a:t>
            </a:r>
          </a:p>
        </p:txBody>
      </p:sp>
      <p:sp>
        <p:nvSpPr>
          <p:cNvPr id="84" name="Oval 83">
            <a:extLst>
              <a:ext uri="{FF2B5EF4-FFF2-40B4-BE49-F238E27FC236}">
                <a16:creationId xmlns:a16="http://schemas.microsoft.com/office/drawing/2014/main" id="{950886E7-2027-E34B-9851-2D8FA094C577}"/>
              </a:ext>
            </a:extLst>
          </p:cNvPr>
          <p:cNvSpPr/>
          <p:nvPr/>
        </p:nvSpPr>
        <p:spPr>
          <a:xfrm>
            <a:off x="156788" y="2562407"/>
            <a:ext cx="305254" cy="313374"/>
          </a:xfrm>
          <a:prstGeom prst="ellipse">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75788831-5B08-724A-9B7E-0D1C78C4444E}"/>
              </a:ext>
            </a:extLst>
          </p:cNvPr>
          <p:cNvCxnSpPr>
            <a:cxnSpLocks/>
          </p:cNvCxnSpPr>
          <p:nvPr/>
        </p:nvCxnSpPr>
        <p:spPr>
          <a:xfrm>
            <a:off x="3911600" y="3792350"/>
            <a:ext cx="191046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371B5CF8-9204-F248-BCAD-8F84DE6C3A6D}"/>
              </a:ext>
            </a:extLst>
          </p:cNvPr>
          <p:cNvSpPr/>
          <p:nvPr/>
        </p:nvSpPr>
        <p:spPr>
          <a:xfrm>
            <a:off x="-6350" y="3626572"/>
            <a:ext cx="3928394" cy="1176547"/>
          </a:xfrm>
          <a:prstGeom prst="rect">
            <a:avLst/>
          </a:prstGeom>
          <a:solidFill>
            <a:srgbClr val="4DB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sz="1000" dirty="0">
              <a:latin typeface="Arial" panose="020B0604020202020204" pitchFamily="34" charset="0"/>
              <a:cs typeface="Arial" panose="020B0604020202020204" pitchFamily="34" charset="0"/>
            </a:endParaRPr>
          </a:p>
          <a:p>
            <a:r>
              <a:rPr lang="en-AU" sz="1050" dirty="0">
                <a:latin typeface="Arial" panose="020B0604020202020204" pitchFamily="34" charset="0"/>
                <a:cs typeface="Arial" panose="020B0604020202020204" pitchFamily="34" charset="0"/>
              </a:rPr>
              <a:t>Offer internal referral</a:t>
            </a:r>
          </a:p>
          <a:p>
            <a:endParaRPr lang="en-AU" sz="1050" dirty="0">
              <a:latin typeface="Arial" panose="020B0604020202020204" pitchFamily="34" charset="0"/>
              <a:cs typeface="Arial" panose="020B0604020202020204" pitchFamily="34" charset="0"/>
            </a:endParaRPr>
          </a:p>
          <a:p>
            <a:r>
              <a:rPr lang="en-AU" sz="1050" i="1" dirty="0">
                <a:latin typeface="Arial" panose="020B0604020202020204" pitchFamily="34" charset="0"/>
                <a:cs typeface="Arial" panose="020B0604020202020204" pitchFamily="34" charset="0"/>
              </a:rPr>
              <a:t>“It must be difficult going through what has happened to you. You have the right to feel safe. There are services that can help you with your safety and wellbeing, either here at the hospital or in the community. Can I refer you to a social worker/care co-ordinator who can help you further?”</a:t>
            </a:r>
            <a:r>
              <a:rPr lang="en-AU" sz="1050" dirty="0">
                <a:latin typeface="Arial" panose="020B0604020202020204" pitchFamily="34" charset="0"/>
                <a:cs typeface="Arial" panose="020B0604020202020204" pitchFamily="34" charset="0"/>
              </a:rPr>
              <a:t> </a:t>
            </a:r>
          </a:p>
          <a:p>
            <a:endParaRPr lang="en-AU" sz="1050" dirty="0">
              <a:latin typeface="Arial" panose="020B0604020202020204" pitchFamily="34" charset="0"/>
              <a:cs typeface="Arial" panose="020B0604020202020204" pitchFamily="34" charset="0"/>
            </a:endParaRPr>
          </a:p>
        </p:txBody>
      </p:sp>
      <p:sp>
        <p:nvSpPr>
          <p:cNvPr id="94" name="Rectangle 93">
            <a:extLst>
              <a:ext uri="{FF2B5EF4-FFF2-40B4-BE49-F238E27FC236}">
                <a16:creationId xmlns:a16="http://schemas.microsoft.com/office/drawing/2014/main" id="{57B9610A-45A9-8844-A8DC-8EDCB511106D}"/>
              </a:ext>
            </a:extLst>
          </p:cNvPr>
          <p:cNvSpPr/>
          <p:nvPr/>
        </p:nvSpPr>
        <p:spPr>
          <a:xfrm>
            <a:off x="5670912" y="3423249"/>
            <a:ext cx="1870898" cy="703134"/>
          </a:xfrm>
          <a:prstGeom prst="rect">
            <a:avLst/>
          </a:prstGeom>
          <a:solidFill>
            <a:srgbClr val="4DB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50" dirty="0">
                <a:latin typeface="Arial" panose="020B0604020202020204" pitchFamily="34" charset="0"/>
                <a:cs typeface="Arial" panose="020B0604020202020204" pitchFamily="34" charset="0"/>
              </a:rPr>
              <a:t>Make internal referral.</a:t>
            </a:r>
          </a:p>
          <a:p>
            <a:r>
              <a:rPr lang="en-AU" sz="1050" dirty="0">
                <a:latin typeface="Arial" panose="020B0604020202020204" pitchFamily="34" charset="0"/>
                <a:cs typeface="Arial" panose="020B0604020202020204" pitchFamily="34" charset="0"/>
              </a:rPr>
              <a:t>Advise if immediate danger has been identified.</a:t>
            </a:r>
          </a:p>
        </p:txBody>
      </p:sp>
      <p:cxnSp>
        <p:nvCxnSpPr>
          <p:cNvPr id="96" name="Straight Connector 95">
            <a:extLst>
              <a:ext uri="{FF2B5EF4-FFF2-40B4-BE49-F238E27FC236}">
                <a16:creationId xmlns:a16="http://schemas.microsoft.com/office/drawing/2014/main" id="{2D34D180-683B-E04D-B638-6CA986C48DA6}"/>
              </a:ext>
            </a:extLst>
          </p:cNvPr>
          <p:cNvCxnSpPr>
            <a:cxnSpLocks/>
          </p:cNvCxnSpPr>
          <p:nvPr/>
        </p:nvCxnSpPr>
        <p:spPr>
          <a:xfrm>
            <a:off x="275026" y="5396741"/>
            <a:ext cx="453293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B8B19BA8-AF84-F048-8E6D-322A75FDFF14}"/>
              </a:ext>
            </a:extLst>
          </p:cNvPr>
          <p:cNvSpPr txBox="1"/>
          <p:nvPr/>
        </p:nvSpPr>
        <p:spPr>
          <a:xfrm>
            <a:off x="102961" y="2605648"/>
            <a:ext cx="389850" cy="230832"/>
          </a:xfrm>
          <a:prstGeom prst="rect">
            <a:avLst/>
          </a:prstGeom>
          <a:noFill/>
        </p:spPr>
        <p:txBody>
          <a:bodyPr wrap="none" rtlCol="0">
            <a:spAutoFit/>
          </a:bodyPr>
          <a:lstStyle/>
          <a:p>
            <a:r>
              <a:rPr lang="en-US" sz="900" b="1" dirty="0">
                <a:solidFill>
                  <a:srgbClr val="4472C4"/>
                </a:solidFill>
                <a:latin typeface="Arial" panose="020B0604020202020204" pitchFamily="34" charset="0"/>
                <a:cs typeface="Arial" panose="020B0604020202020204" pitchFamily="34" charset="0"/>
              </a:rPr>
              <a:t>Yes</a:t>
            </a:r>
          </a:p>
        </p:txBody>
      </p:sp>
      <p:sp>
        <p:nvSpPr>
          <p:cNvPr id="111" name="Oval 110">
            <a:extLst>
              <a:ext uri="{FF2B5EF4-FFF2-40B4-BE49-F238E27FC236}">
                <a16:creationId xmlns:a16="http://schemas.microsoft.com/office/drawing/2014/main" id="{04A41B1E-747A-E346-AD55-B11F19793AE1}"/>
              </a:ext>
            </a:extLst>
          </p:cNvPr>
          <p:cNvSpPr/>
          <p:nvPr/>
        </p:nvSpPr>
        <p:spPr>
          <a:xfrm>
            <a:off x="4527199" y="3572225"/>
            <a:ext cx="639064" cy="450025"/>
          </a:xfrm>
          <a:prstGeom prst="ellipse">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TextBox 111">
            <a:extLst>
              <a:ext uri="{FF2B5EF4-FFF2-40B4-BE49-F238E27FC236}">
                <a16:creationId xmlns:a16="http://schemas.microsoft.com/office/drawing/2014/main" id="{D88335A7-93B5-8F4A-9980-45BC63FFBE93}"/>
              </a:ext>
            </a:extLst>
          </p:cNvPr>
          <p:cNvSpPr txBox="1"/>
          <p:nvPr/>
        </p:nvSpPr>
        <p:spPr>
          <a:xfrm>
            <a:off x="4527199" y="3602036"/>
            <a:ext cx="801110" cy="369332"/>
          </a:xfrm>
          <a:prstGeom prst="rect">
            <a:avLst/>
          </a:prstGeom>
          <a:noFill/>
        </p:spPr>
        <p:txBody>
          <a:bodyPr wrap="square" rtlCol="0">
            <a:spAutoFit/>
          </a:bodyPr>
          <a:lstStyle/>
          <a:p>
            <a:r>
              <a:rPr lang="en-US" sz="900" b="1" dirty="0">
                <a:solidFill>
                  <a:srgbClr val="4472C4"/>
                </a:solidFill>
                <a:latin typeface="Arial" panose="020B0604020202020204" pitchFamily="34" charset="0"/>
                <a:cs typeface="Arial" panose="020B0604020202020204" pitchFamily="34" charset="0"/>
              </a:rPr>
              <a:t>Woman accepts</a:t>
            </a:r>
          </a:p>
        </p:txBody>
      </p:sp>
      <p:sp>
        <p:nvSpPr>
          <p:cNvPr id="113" name="Oval 112">
            <a:extLst>
              <a:ext uri="{FF2B5EF4-FFF2-40B4-BE49-F238E27FC236}">
                <a16:creationId xmlns:a16="http://schemas.microsoft.com/office/drawing/2014/main" id="{1F3E1A73-9DC8-9D4B-9EC7-00D1B3CF7F9B}"/>
              </a:ext>
            </a:extLst>
          </p:cNvPr>
          <p:cNvSpPr/>
          <p:nvPr/>
        </p:nvSpPr>
        <p:spPr>
          <a:xfrm>
            <a:off x="3230243" y="2067852"/>
            <a:ext cx="305254" cy="313374"/>
          </a:xfrm>
          <a:prstGeom prst="ellipse">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TextBox 113">
            <a:extLst>
              <a:ext uri="{FF2B5EF4-FFF2-40B4-BE49-F238E27FC236}">
                <a16:creationId xmlns:a16="http://schemas.microsoft.com/office/drawing/2014/main" id="{102B1DC9-498C-2449-8875-448BAE2AE121}"/>
              </a:ext>
            </a:extLst>
          </p:cNvPr>
          <p:cNvSpPr txBox="1"/>
          <p:nvPr/>
        </p:nvSpPr>
        <p:spPr>
          <a:xfrm>
            <a:off x="3196943" y="2101515"/>
            <a:ext cx="338554" cy="230832"/>
          </a:xfrm>
          <a:prstGeom prst="rect">
            <a:avLst/>
          </a:prstGeom>
          <a:noFill/>
        </p:spPr>
        <p:txBody>
          <a:bodyPr wrap="none" rtlCol="0">
            <a:spAutoFit/>
          </a:bodyPr>
          <a:lstStyle/>
          <a:p>
            <a:r>
              <a:rPr lang="en-US" sz="900" b="1" dirty="0">
                <a:solidFill>
                  <a:srgbClr val="4472C4"/>
                </a:solidFill>
                <a:latin typeface="Arial" panose="020B0604020202020204" pitchFamily="34" charset="0"/>
                <a:cs typeface="Arial" panose="020B0604020202020204" pitchFamily="34" charset="0"/>
              </a:rPr>
              <a:t>No</a:t>
            </a:r>
          </a:p>
        </p:txBody>
      </p:sp>
      <p:sp>
        <p:nvSpPr>
          <p:cNvPr id="116" name="Rectangle 115">
            <a:extLst>
              <a:ext uri="{FF2B5EF4-FFF2-40B4-BE49-F238E27FC236}">
                <a16:creationId xmlns:a16="http://schemas.microsoft.com/office/drawing/2014/main" id="{869B9275-472C-3E47-A049-FDCEBF90CAFD}"/>
              </a:ext>
            </a:extLst>
          </p:cNvPr>
          <p:cNvSpPr/>
          <p:nvPr/>
        </p:nvSpPr>
        <p:spPr>
          <a:xfrm>
            <a:off x="0" y="932371"/>
            <a:ext cx="3911600" cy="445511"/>
          </a:xfrm>
          <a:prstGeom prst="rect">
            <a:avLst/>
          </a:prstGeom>
          <a:solidFill>
            <a:srgbClr val="4DB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50" i="1" dirty="0">
                <a:latin typeface="Arial" panose="020B0604020202020204" pitchFamily="34" charset="0"/>
                <a:cs typeface="Arial" panose="020B0604020202020204" pitchFamily="34" charset="0"/>
              </a:rPr>
              <a:t>"Pregnancy can be a high risk time for family violence which is why we routinely ask women about safety in their relationship”  </a:t>
            </a:r>
            <a:endParaRPr lang="en-AU" sz="1050" dirty="0">
              <a:latin typeface="Arial" panose="020B0604020202020204" pitchFamily="34" charset="0"/>
              <a:cs typeface="Arial" panose="020B0604020202020204" pitchFamily="34" charset="0"/>
            </a:endParaRPr>
          </a:p>
        </p:txBody>
      </p:sp>
      <p:sp>
        <p:nvSpPr>
          <p:cNvPr id="117" name="Rectangle 116">
            <a:extLst>
              <a:ext uri="{FF2B5EF4-FFF2-40B4-BE49-F238E27FC236}">
                <a16:creationId xmlns:a16="http://schemas.microsoft.com/office/drawing/2014/main" id="{913F1E1C-E6C3-7749-9A0F-515EB1B1740E}"/>
              </a:ext>
            </a:extLst>
          </p:cNvPr>
          <p:cNvSpPr/>
          <p:nvPr/>
        </p:nvSpPr>
        <p:spPr>
          <a:xfrm>
            <a:off x="-25245" y="5519119"/>
            <a:ext cx="3555883" cy="436623"/>
          </a:xfrm>
          <a:prstGeom prst="rect">
            <a:avLst/>
          </a:prstGeom>
          <a:solidFill>
            <a:srgbClr val="EA88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100" b="1" dirty="0">
                <a:latin typeface="Arial" panose="020B0604020202020204" pitchFamily="34" charset="0"/>
                <a:cs typeface="Arial" panose="020B0604020202020204" pitchFamily="34" charset="0"/>
              </a:rPr>
              <a:t>Woman is not in immediate danger</a:t>
            </a:r>
          </a:p>
          <a:p>
            <a:r>
              <a:rPr lang="en-AU" sz="1000" b="1" dirty="0">
                <a:latin typeface="Arial" panose="020B0604020202020204" pitchFamily="34" charset="0"/>
                <a:cs typeface="Arial" panose="020B0604020202020204" pitchFamily="34" charset="0"/>
              </a:rPr>
              <a:t>(No </a:t>
            </a:r>
            <a:r>
              <a:rPr lang="en-AU" sz="1000" dirty="0">
                <a:latin typeface="Arial" panose="020B0604020202020204" pitchFamily="34" charset="0"/>
                <a:cs typeface="Arial" panose="020B0604020202020204" pitchFamily="34" charset="0"/>
              </a:rPr>
              <a:t>to question 5 and </a:t>
            </a:r>
            <a:r>
              <a:rPr lang="en-AU" sz="1000" b="1" dirty="0">
                <a:latin typeface="Arial" panose="020B0604020202020204" pitchFamily="34" charset="0"/>
                <a:cs typeface="Arial" panose="020B0604020202020204" pitchFamily="34" charset="0"/>
              </a:rPr>
              <a:t>YES </a:t>
            </a:r>
            <a:r>
              <a:rPr lang="en-AU" sz="1000" dirty="0">
                <a:latin typeface="Arial" panose="020B0604020202020204" pitchFamily="34" charset="0"/>
                <a:cs typeface="Arial" panose="020B0604020202020204" pitchFamily="34" charset="0"/>
              </a:rPr>
              <a:t>to question 6)</a:t>
            </a:r>
          </a:p>
        </p:txBody>
      </p:sp>
      <p:cxnSp>
        <p:nvCxnSpPr>
          <p:cNvPr id="120" name="Straight Connector 119">
            <a:extLst>
              <a:ext uri="{FF2B5EF4-FFF2-40B4-BE49-F238E27FC236}">
                <a16:creationId xmlns:a16="http://schemas.microsoft.com/office/drawing/2014/main" id="{F875F90F-1637-3940-A0CA-50B8DC0E0E4C}"/>
              </a:ext>
            </a:extLst>
          </p:cNvPr>
          <p:cNvCxnSpPr>
            <a:cxnSpLocks/>
          </p:cNvCxnSpPr>
          <p:nvPr/>
        </p:nvCxnSpPr>
        <p:spPr>
          <a:xfrm>
            <a:off x="-38493" y="8377241"/>
            <a:ext cx="7598167"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89989862-95DE-4141-997C-76C26BC6762D}"/>
              </a:ext>
            </a:extLst>
          </p:cNvPr>
          <p:cNvCxnSpPr>
            <a:cxnSpLocks/>
          </p:cNvCxnSpPr>
          <p:nvPr/>
        </p:nvCxnSpPr>
        <p:spPr>
          <a:xfrm>
            <a:off x="-38494" y="6073201"/>
            <a:ext cx="7598167"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CEFC8EB-C5CD-724A-9323-C84C25B0EAD1}"/>
              </a:ext>
            </a:extLst>
          </p:cNvPr>
          <p:cNvCxnSpPr>
            <a:cxnSpLocks/>
          </p:cNvCxnSpPr>
          <p:nvPr/>
        </p:nvCxnSpPr>
        <p:spPr>
          <a:xfrm>
            <a:off x="3911600" y="4648104"/>
            <a:ext cx="671033"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9521FC06-D6EC-5049-B93E-C86013E17AB5}"/>
              </a:ext>
            </a:extLst>
          </p:cNvPr>
          <p:cNvSpPr/>
          <p:nvPr/>
        </p:nvSpPr>
        <p:spPr>
          <a:xfrm>
            <a:off x="4234109" y="4126382"/>
            <a:ext cx="1147701" cy="961746"/>
          </a:xfrm>
          <a:prstGeom prst="ellipse">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a:extLst>
              <a:ext uri="{FF2B5EF4-FFF2-40B4-BE49-F238E27FC236}">
                <a16:creationId xmlns:a16="http://schemas.microsoft.com/office/drawing/2014/main" id="{892AA079-C430-9E40-B5BC-424240FA702C}"/>
              </a:ext>
            </a:extLst>
          </p:cNvPr>
          <p:cNvSpPr txBox="1"/>
          <p:nvPr/>
        </p:nvSpPr>
        <p:spPr>
          <a:xfrm>
            <a:off x="4234109" y="4318449"/>
            <a:ext cx="1154443" cy="646331"/>
          </a:xfrm>
          <a:prstGeom prst="rect">
            <a:avLst/>
          </a:prstGeom>
          <a:noFill/>
        </p:spPr>
        <p:txBody>
          <a:bodyPr wrap="square" rtlCol="0">
            <a:spAutoFit/>
          </a:bodyPr>
          <a:lstStyle/>
          <a:p>
            <a:pPr algn="ctr"/>
            <a:r>
              <a:rPr lang="en-US" sz="900" b="1" dirty="0">
                <a:solidFill>
                  <a:srgbClr val="4472C4"/>
                </a:solidFill>
                <a:latin typeface="Arial" panose="020B0604020202020204" pitchFamily="34" charset="0"/>
                <a:cs typeface="Arial" panose="020B0604020202020204" pitchFamily="34" charset="0"/>
              </a:rPr>
              <a:t>Woman declines OR social work not immediately available</a:t>
            </a:r>
          </a:p>
        </p:txBody>
      </p:sp>
    </p:spTree>
    <p:extLst>
      <p:ext uri="{BB962C8B-B14F-4D97-AF65-F5344CB8AC3E}">
        <p14:creationId xmlns:p14="http://schemas.microsoft.com/office/powerpoint/2010/main" val="31289214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5565</TotalTime>
  <Words>483</Words>
  <Application>Microsoft Macintosh PowerPoint</Application>
  <PresentationFormat>Custom</PresentationFormat>
  <Paragraphs>47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Bart Ziino</dc:creator>
  <cp:lastModifiedBy>Madeleine Smith</cp:lastModifiedBy>
  <cp:revision>44</cp:revision>
  <cp:lastPrinted>2020-09-16T23:14:15Z</cp:lastPrinted>
  <dcterms:created xsi:type="dcterms:W3CDTF">2020-09-14T00:46:25Z</dcterms:created>
  <dcterms:modified xsi:type="dcterms:W3CDTF">2020-11-05T22:24:15Z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20f9b25-8d0c-4146-9c91-3f0a3637bd09_Enabled">
    <vt:lpwstr>true</vt:lpwstr>
  </property>
  <property fmtid="{D5CDD505-2E9C-101B-9397-08002B2CF9AE}" pid="3" name="MSIP_Label_f20f9b25-8d0c-4146-9c91-3f0a3637bd09_SetDate">
    <vt:lpwstr>2020-10-19T01:10:29Z</vt:lpwstr>
  </property>
  <property fmtid="{D5CDD505-2E9C-101B-9397-08002B2CF9AE}" pid="4" name="MSIP_Label_f20f9b25-8d0c-4146-9c91-3f0a3637bd09_Method">
    <vt:lpwstr>Standard</vt:lpwstr>
  </property>
  <property fmtid="{D5CDD505-2E9C-101B-9397-08002B2CF9AE}" pid="5" name="MSIP_Label_f20f9b25-8d0c-4146-9c91-3f0a3637bd09_Name">
    <vt:lpwstr>f20f9b25-8d0c-4146-9c91-3f0a3637bd09</vt:lpwstr>
  </property>
  <property fmtid="{D5CDD505-2E9C-101B-9397-08002B2CF9AE}" pid="6" name="MSIP_Label_f20f9b25-8d0c-4146-9c91-3f0a3637bd09_SiteId">
    <vt:lpwstr>c0e0601f-0fac-449c-9c88-a104c4eb9f28</vt:lpwstr>
  </property>
  <property fmtid="{D5CDD505-2E9C-101B-9397-08002B2CF9AE}" pid="7" name="MSIP_Label_f20f9b25-8d0c-4146-9c91-3f0a3637bd09_ActionId">
    <vt:lpwstr>cbd3540a-c883-4725-8a4b-27c8b7e711ec</vt:lpwstr>
  </property>
  <property fmtid="{D5CDD505-2E9C-101B-9397-08002B2CF9AE}" pid="8" name="MSIP_Label_f20f9b25-8d0c-4146-9c91-3f0a3637bd09_ContentBits">
    <vt:lpwstr>2</vt:lpwstr>
  </property>
</Properties>
</file>