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56" r:id="rId2"/>
    <p:sldId id="257" r:id="rId3"/>
  </p:sldIdLst>
  <p:sldSz cx="7559675" cy="100441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3"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B6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32"/>
    <p:restoredTop sz="94681"/>
  </p:normalViewPr>
  <p:slideViewPr>
    <p:cSldViewPr snapToGrid="0" snapToObjects="1">
      <p:cViewPr varScale="1">
        <p:scale>
          <a:sx n="70" d="100"/>
          <a:sy n="70" d="100"/>
        </p:scale>
        <p:origin x="1768" y="200"/>
      </p:cViewPr>
      <p:guideLst>
        <p:guide orient="horz" pos="3163"/>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D746D8-4CD5-B944-A700-BEE2F2D0122A}" type="datetimeFigureOut">
              <a:rPr lang="en-US" smtClean="0"/>
              <a:t>11/6/20</a:t>
            </a:fld>
            <a:endParaRPr lang="en-US"/>
          </a:p>
        </p:txBody>
      </p:sp>
      <p:sp>
        <p:nvSpPr>
          <p:cNvPr id="4" name="Slide Image Placeholder 3"/>
          <p:cNvSpPr>
            <a:spLocks noGrp="1" noRot="1" noChangeAspect="1"/>
          </p:cNvSpPr>
          <p:nvPr>
            <p:ph type="sldImg" idx="2"/>
          </p:nvPr>
        </p:nvSpPr>
        <p:spPr>
          <a:xfrm>
            <a:off x="2266950" y="1143000"/>
            <a:ext cx="2324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83D694-473E-A448-958B-577CF8C8A0E0}" type="slidenum">
              <a:rPr lang="en-US" smtClean="0"/>
              <a:t>‹#›</a:t>
            </a:fld>
            <a:endParaRPr lang="en-US"/>
          </a:p>
        </p:txBody>
      </p:sp>
    </p:spTree>
    <p:extLst>
      <p:ext uri="{BB962C8B-B14F-4D97-AF65-F5344CB8AC3E}">
        <p14:creationId xmlns:p14="http://schemas.microsoft.com/office/powerpoint/2010/main" val="3498767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83D694-473E-A448-958B-577CF8C8A0E0}" type="slidenum">
              <a:rPr lang="en-US" smtClean="0"/>
              <a:t>1</a:t>
            </a:fld>
            <a:endParaRPr lang="en-US"/>
          </a:p>
        </p:txBody>
      </p:sp>
    </p:spTree>
    <p:extLst>
      <p:ext uri="{BB962C8B-B14F-4D97-AF65-F5344CB8AC3E}">
        <p14:creationId xmlns:p14="http://schemas.microsoft.com/office/powerpoint/2010/main" val="1535382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83D694-473E-A448-958B-577CF8C8A0E0}" type="slidenum">
              <a:rPr lang="en-US" smtClean="0"/>
              <a:t>2</a:t>
            </a:fld>
            <a:endParaRPr lang="en-US"/>
          </a:p>
        </p:txBody>
      </p:sp>
    </p:spTree>
    <p:extLst>
      <p:ext uri="{BB962C8B-B14F-4D97-AF65-F5344CB8AC3E}">
        <p14:creationId xmlns:p14="http://schemas.microsoft.com/office/powerpoint/2010/main" val="869442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643794"/>
            <a:ext cx="6425724" cy="3496839"/>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275485"/>
            <a:ext cx="5669756" cy="2425002"/>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9E9728-FB21-6B4D-8521-83A82FB5E8E4}" type="datetimeFigureOut">
              <a:rPr lang="en-US" smtClean="0"/>
              <a:t>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216652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9E9728-FB21-6B4D-8521-83A82FB5E8E4}" type="datetimeFigureOut">
              <a:rPr lang="en-US" smtClean="0"/>
              <a:t>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3545146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34756"/>
            <a:ext cx="1630055" cy="85119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34756"/>
            <a:ext cx="4795669" cy="851192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9E9728-FB21-6B4D-8521-83A82FB5E8E4}" type="datetimeFigureOut">
              <a:rPr lang="en-US" smtClean="0"/>
              <a:t>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2815912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9E9728-FB21-6B4D-8521-83A82FB5E8E4}" type="datetimeFigureOut">
              <a:rPr lang="en-US" smtClean="0"/>
              <a:t>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1551132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504056"/>
            <a:ext cx="6520220" cy="4178071"/>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6721654"/>
            <a:ext cx="6520220" cy="2197149"/>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9E9728-FB21-6B4D-8521-83A82FB5E8E4}" type="datetimeFigureOut">
              <a:rPr lang="en-US" smtClean="0"/>
              <a:t>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722014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673780"/>
            <a:ext cx="3212862" cy="63728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673780"/>
            <a:ext cx="3212862" cy="63728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9E9728-FB21-6B4D-8521-83A82FB5E8E4}" type="datetimeFigureOut">
              <a:rPr lang="en-US" smtClean="0"/>
              <a:t>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3423334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34758"/>
            <a:ext cx="6520220" cy="194139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462203"/>
            <a:ext cx="3198096" cy="1206688"/>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Edit Master text styles</a:t>
            </a:r>
          </a:p>
        </p:txBody>
      </p:sp>
      <p:sp>
        <p:nvSpPr>
          <p:cNvPr id="4" name="Content Placeholder 3"/>
          <p:cNvSpPr>
            <a:spLocks noGrp="1"/>
          </p:cNvSpPr>
          <p:nvPr>
            <p:ph sz="half" idx="2"/>
          </p:nvPr>
        </p:nvSpPr>
        <p:spPr>
          <a:xfrm>
            <a:off x="520713" y="3668891"/>
            <a:ext cx="3198096" cy="53963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462203"/>
            <a:ext cx="3213847" cy="1206688"/>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Edit Master text styles</a:t>
            </a:r>
          </a:p>
        </p:txBody>
      </p:sp>
      <p:sp>
        <p:nvSpPr>
          <p:cNvPr id="6" name="Content Placeholder 5"/>
          <p:cNvSpPr>
            <a:spLocks noGrp="1"/>
          </p:cNvSpPr>
          <p:nvPr>
            <p:ph sz="quarter" idx="4"/>
          </p:nvPr>
        </p:nvSpPr>
        <p:spPr>
          <a:xfrm>
            <a:off x="3827086" y="3668891"/>
            <a:ext cx="3213847" cy="53963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9E9728-FB21-6B4D-8521-83A82FB5E8E4}" type="datetimeFigureOut">
              <a:rPr lang="en-US" smtClean="0"/>
              <a:t>11/6/20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112901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9E9728-FB21-6B4D-8521-83A82FB5E8E4}" type="datetimeFigureOut">
              <a:rPr lang="en-US" smtClean="0"/>
              <a:t>11/6/20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1292623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9E9728-FB21-6B4D-8521-83A82FB5E8E4}" type="datetimeFigureOut">
              <a:rPr lang="en-US" smtClean="0"/>
              <a:t>11/6/20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1604944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669608"/>
            <a:ext cx="2438192" cy="234362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446169"/>
            <a:ext cx="3827085" cy="7137830"/>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013234"/>
            <a:ext cx="2438192" cy="5582389"/>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Edit Master text styles</a:t>
            </a:r>
          </a:p>
        </p:txBody>
      </p:sp>
      <p:sp>
        <p:nvSpPr>
          <p:cNvPr id="5" name="Date Placeholder 4"/>
          <p:cNvSpPr>
            <a:spLocks noGrp="1"/>
          </p:cNvSpPr>
          <p:nvPr>
            <p:ph type="dt" sz="half" idx="10"/>
          </p:nvPr>
        </p:nvSpPr>
        <p:spPr/>
        <p:txBody>
          <a:bodyPr/>
          <a:lstStyle/>
          <a:p>
            <a:fld id="{D69E9728-FB21-6B4D-8521-83A82FB5E8E4}" type="datetimeFigureOut">
              <a:rPr lang="en-US" smtClean="0"/>
              <a:t>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2613176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669608"/>
            <a:ext cx="2438192" cy="234362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446169"/>
            <a:ext cx="3827085" cy="7137830"/>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013234"/>
            <a:ext cx="2438192" cy="5582389"/>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Edit Master text styles</a:t>
            </a:r>
          </a:p>
        </p:txBody>
      </p:sp>
      <p:sp>
        <p:nvSpPr>
          <p:cNvPr id="5" name="Date Placeholder 4"/>
          <p:cNvSpPr>
            <a:spLocks noGrp="1"/>
          </p:cNvSpPr>
          <p:nvPr>
            <p:ph type="dt" sz="half" idx="10"/>
          </p:nvPr>
        </p:nvSpPr>
        <p:spPr/>
        <p:txBody>
          <a:bodyPr/>
          <a:lstStyle/>
          <a:p>
            <a:fld id="{D69E9728-FB21-6B4D-8521-83A82FB5E8E4}" type="datetimeFigureOut">
              <a:rPr lang="en-US" smtClean="0"/>
              <a:t>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0B2FC-875A-5640-9FDA-A7D2551E7939}" type="slidenum">
              <a:rPr lang="en-US" smtClean="0"/>
              <a:t>‹#›</a:t>
            </a:fld>
            <a:endParaRPr lang="en-US"/>
          </a:p>
        </p:txBody>
      </p:sp>
    </p:spTree>
    <p:extLst>
      <p:ext uri="{BB962C8B-B14F-4D97-AF65-F5344CB8AC3E}">
        <p14:creationId xmlns:p14="http://schemas.microsoft.com/office/powerpoint/2010/main" val="2252420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34758"/>
            <a:ext cx="6520220" cy="19413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673780"/>
            <a:ext cx="6520220" cy="637289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309407"/>
            <a:ext cx="1700927" cy="534756"/>
          </a:xfrm>
          <a:prstGeom prst="rect">
            <a:avLst/>
          </a:prstGeom>
        </p:spPr>
        <p:txBody>
          <a:bodyPr vert="horz" lIns="91440" tIns="45720" rIns="91440" bIns="45720" rtlCol="0" anchor="ctr"/>
          <a:lstStyle>
            <a:lvl1pPr algn="l">
              <a:defRPr sz="992">
                <a:solidFill>
                  <a:schemeClr val="tx1">
                    <a:tint val="75000"/>
                  </a:schemeClr>
                </a:solidFill>
              </a:defRPr>
            </a:lvl1pPr>
          </a:lstStyle>
          <a:p>
            <a:fld id="{D69E9728-FB21-6B4D-8521-83A82FB5E8E4}" type="datetimeFigureOut">
              <a:rPr lang="en-US" smtClean="0"/>
              <a:t>11/6/20</a:t>
            </a:fld>
            <a:endParaRPr lang="en-US"/>
          </a:p>
        </p:txBody>
      </p:sp>
      <p:sp>
        <p:nvSpPr>
          <p:cNvPr id="5" name="Footer Placeholder 4"/>
          <p:cNvSpPr>
            <a:spLocks noGrp="1"/>
          </p:cNvSpPr>
          <p:nvPr>
            <p:ph type="ftr" sz="quarter" idx="3"/>
          </p:nvPr>
        </p:nvSpPr>
        <p:spPr>
          <a:xfrm>
            <a:off x="2504143" y="9309407"/>
            <a:ext cx="2551390" cy="534756"/>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309407"/>
            <a:ext cx="1700927" cy="534756"/>
          </a:xfrm>
          <a:prstGeom prst="rect">
            <a:avLst/>
          </a:prstGeom>
        </p:spPr>
        <p:txBody>
          <a:bodyPr vert="horz" lIns="91440" tIns="45720" rIns="91440" bIns="45720" rtlCol="0" anchor="ctr"/>
          <a:lstStyle>
            <a:lvl1pPr algn="r">
              <a:defRPr sz="992">
                <a:solidFill>
                  <a:schemeClr val="tx1">
                    <a:tint val="75000"/>
                  </a:schemeClr>
                </a:solidFill>
              </a:defRPr>
            </a:lvl1pPr>
          </a:lstStyle>
          <a:p>
            <a:fld id="{6370B2FC-875A-5640-9FDA-A7D2551E7939}" type="slidenum">
              <a:rPr lang="en-US" smtClean="0"/>
              <a:t>‹#›</a:t>
            </a:fld>
            <a:endParaRPr lang="en-US"/>
          </a:p>
        </p:txBody>
      </p:sp>
    </p:spTree>
    <p:extLst>
      <p:ext uri="{BB962C8B-B14F-4D97-AF65-F5344CB8AC3E}">
        <p14:creationId xmlns:p14="http://schemas.microsoft.com/office/powerpoint/2010/main" val="2482072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91D8CA-5CBC-434C-B6FD-7C722D08F7F8}"/>
              </a:ext>
            </a:extLst>
          </p:cNvPr>
          <p:cNvSpPr txBox="1"/>
          <p:nvPr/>
        </p:nvSpPr>
        <p:spPr>
          <a:xfrm>
            <a:off x="3726426" y="393700"/>
            <a:ext cx="3436372" cy="1658018"/>
          </a:xfrm>
          <a:prstGeom prst="rect">
            <a:avLst/>
          </a:prstGeom>
          <a:noFill/>
          <a:ln>
            <a:solidFill>
              <a:schemeClr val="tx1"/>
            </a:solidFill>
          </a:ln>
        </p:spPr>
        <p:txBody>
          <a:bodyPr wrap="square" rtlCol="0">
            <a:spAutoFit/>
          </a:bodyPr>
          <a:lstStyle/>
          <a:p>
            <a:pPr>
              <a:lnSpc>
                <a:spcPct val="200000"/>
              </a:lnSpc>
            </a:pPr>
            <a:r>
              <a:rPr lang="en-US" sz="1050" dirty="0"/>
              <a:t>UR</a:t>
            </a:r>
            <a:r>
              <a:rPr lang="en-US" sz="1050" dirty="0">
                <a:latin typeface="Arial" panose="020B0604020202020204" pitchFamily="34" charset="0"/>
                <a:cs typeface="Arial" panose="020B0604020202020204" pitchFamily="34" charset="0"/>
              </a:rPr>
              <a:t> number: </a:t>
            </a:r>
          </a:p>
          <a:p>
            <a:pPr>
              <a:lnSpc>
                <a:spcPct val="200000"/>
              </a:lnSpc>
            </a:pPr>
            <a:r>
              <a:rPr lang="en-US" sz="1050" dirty="0">
                <a:latin typeface="Arial" panose="020B0604020202020204" pitchFamily="34" charset="0"/>
                <a:cs typeface="Arial" panose="020B0604020202020204" pitchFamily="34" charset="0"/>
              </a:rPr>
              <a:t>Surname:</a:t>
            </a:r>
          </a:p>
          <a:p>
            <a:pPr>
              <a:lnSpc>
                <a:spcPct val="200000"/>
              </a:lnSpc>
            </a:pPr>
            <a:r>
              <a:rPr lang="en-US" sz="1050" dirty="0">
                <a:latin typeface="Arial" panose="020B0604020202020204" pitchFamily="34" charset="0"/>
                <a:cs typeface="Arial" panose="020B0604020202020204" pitchFamily="34" charset="0"/>
              </a:rPr>
              <a:t>Given name/s:</a:t>
            </a:r>
          </a:p>
          <a:p>
            <a:pPr>
              <a:lnSpc>
                <a:spcPct val="200000"/>
              </a:lnSpc>
            </a:pPr>
            <a:r>
              <a:rPr lang="en-US" sz="1050" dirty="0">
                <a:latin typeface="Arial" panose="020B0604020202020204" pitchFamily="34" charset="0"/>
                <a:cs typeface="Arial" panose="020B0604020202020204" pitchFamily="34" charset="0"/>
              </a:rPr>
              <a:t>Date of birth:                            Gender: </a:t>
            </a:r>
          </a:p>
          <a:p>
            <a:pPr algn="ctr">
              <a:lnSpc>
                <a:spcPct val="200000"/>
              </a:lnSpc>
            </a:pPr>
            <a:r>
              <a:rPr lang="en-US" sz="1050" dirty="0">
                <a:latin typeface="Arial" panose="020B0604020202020204" pitchFamily="34" charset="0"/>
                <a:cs typeface="Arial" panose="020B0604020202020204" pitchFamily="34" charset="0"/>
              </a:rPr>
              <a:t>(AFFIX PATIENT LABEL)</a:t>
            </a:r>
          </a:p>
        </p:txBody>
      </p:sp>
      <p:cxnSp>
        <p:nvCxnSpPr>
          <p:cNvPr id="9" name="Straight Connector 8">
            <a:extLst>
              <a:ext uri="{FF2B5EF4-FFF2-40B4-BE49-F238E27FC236}">
                <a16:creationId xmlns:a16="http://schemas.microsoft.com/office/drawing/2014/main" id="{E9749443-53E2-6441-B927-BE784FE60EEC}"/>
              </a:ext>
            </a:extLst>
          </p:cNvPr>
          <p:cNvCxnSpPr/>
          <p:nvPr/>
        </p:nvCxnSpPr>
        <p:spPr>
          <a:xfrm>
            <a:off x="4959145" y="1326945"/>
            <a:ext cx="1866900"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89C73A38-67B3-6B4C-B861-EF5FEEA948C5}"/>
              </a:ext>
            </a:extLst>
          </p:cNvPr>
          <p:cNvCxnSpPr/>
          <p:nvPr/>
        </p:nvCxnSpPr>
        <p:spPr>
          <a:xfrm>
            <a:off x="4959145" y="1004938"/>
            <a:ext cx="1866900"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517689CF-FF58-D94D-B64D-9C319F7D3663}"/>
              </a:ext>
            </a:extLst>
          </p:cNvPr>
          <p:cNvCxnSpPr/>
          <p:nvPr/>
        </p:nvCxnSpPr>
        <p:spPr>
          <a:xfrm>
            <a:off x="4959145" y="701368"/>
            <a:ext cx="1866900" cy="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865CB675-AD40-434E-938F-0863E3C30652}"/>
              </a:ext>
            </a:extLst>
          </p:cNvPr>
          <p:cNvCxnSpPr>
            <a:cxnSpLocks/>
          </p:cNvCxnSpPr>
          <p:nvPr/>
        </p:nvCxnSpPr>
        <p:spPr>
          <a:xfrm>
            <a:off x="6152945" y="1640411"/>
            <a:ext cx="673100"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039F1364-FE8D-4F4C-9EC2-64EA3AF844FD}"/>
              </a:ext>
            </a:extLst>
          </p:cNvPr>
          <p:cNvCxnSpPr>
            <a:cxnSpLocks/>
          </p:cNvCxnSpPr>
          <p:nvPr/>
        </p:nvCxnSpPr>
        <p:spPr>
          <a:xfrm>
            <a:off x="4959145" y="1640411"/>
            <a:ext cx="533400" cy="0"/>
          </a:xfrm>
          <a:prstGeom prst="line">
            <a:avLst/>
          </a:prstGeom>
        </p:spPr>
        <p:style>
          <a:lnRef idx="1">
            <a:schemeClr val="dk1"/>
          </a:lnRef>
          <a:fillRef idx="0">
            <a:schemeClr val="dk1"/>
          </a:fillRef>
          <a:effectRef idx="0">
            <a:schemeClr val="dk1"/>
          </a:effectRef>
          <a:fontRef idx="minor">
            <a:schemeClr val="tx1"/>
          </a:fontRef>
        </p:style>
      </p:cxnSp>
      <p:sp>
        <p:nvSpPr>
          <p:cNvPr id="17" name="Rectangle 16">
            <a:extLst>
              <a:ext uri="{FF2B5EF4-FFF2-40B4-BE49-F238E27FC236}">
                <a16:creationId xmlns:a16="http://schemas.microsoft.com/office/drawing/2014/main" id="{25BA3780-8429-6A4A-9ACD-C798F58AD593}"/>
              </a:ext>
            </a:extLst>
          </p:cNvPr>
          <p:cNvSpPr/>
          <p:nvPr/>
        </p:nvSpPr>
        <p:spPr>
          <a:xfrm>
            <a:off x="471947" y="393700"/>
            <a:ext cx="6690851" cy="92217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EE37666D-A189-8F43-A319-9D4C1C0A446D}"/>
              </a:ext>
            </a:extLst>
          </p:cNvPr>
          <p:cNvSpPr txBox="1"/>
          <p:nvPr/>
        </p:nvSpPr>
        <p:spPr>
          <a:xfrm>
            <a:off x="486116" y="2764269"/>
            <a:ext cx="5417575" cy="1720086"/>
          </a:xfrm>
          <a:prstGeom prst="rect">
            <a:avLst/>
          </a:prstGeom>
          <a:noFill/>
        </p:spPr>
        <p:txBody>
          <a:bodyPr wrap="square" rtlCol="0">
            <a:spAutoFit/>
          </a:bodyPr>
          <a:lstStyle/>
          <a:p>
            <a:pPr marL="342900" indent="-342900">
              <a:lnSpc>
                <a:spcPct val="150000"/>
              </a:lnSpc>
              <a:buAutoNum type="arabicPeriod"/>
            </a:pPr>
            <a:r>
              <a:rPr lang="en-US" sz="1200" dirty="0">
                <a:latin typeface="Arial" panose="020B0604020202020204" pitchFamily="34" charset="0"/>
                <a:cs typeface="Arial" panose="020B0604020202020204" pitchFamily="34" charset="0"/>
              </a:rPr>
              <a:t>Has anyone in your family done something to make you or your children feel unsafe or afraid?</a:t>
            </a:r>
          </a:p>
          <a:p>
            <a:pPr marL="342900" indent="-342900">
              <a:lnSpc>
                <a:spcPct val="150000"/>
              </a:lnSpc>
              <a:buAutoNum type="arabicPeriod"/>
            </a:pPr>
            <a:r>
              <a:rPr lang="en-US" sz="1200" dirty="0">
                <a:latin typeface="Arial" panose="020B0604020202020204" pitchFamily="34" charset="0"/>
                <a:cs typeface="Arial" panose="020B0604020202020204" pitchFamily="34" charset="0"/>
              </a:rPr>
              <a:t>Have they controlled your day-to-day activities (e.g. who you see, where you go) or put you down?</a:t>
            </a:r>
          </a:p>
          <a:p>
            <a:pPr marL="342900" indent="-342900">
              <a:lnSpc>
                <a:spcPct val="150000"/>
              </a:lnSpc>
              <a:buAutoNum type="arabicPeriod"/>
            </a:pPr>
            <a:r>
              <a:rPr lang="en-US" sz="1200" dirty="0">
                <a:latin typeface="Arial" panose="020B0604020202020204" pitchFamily="34" charset="0"/>
                <a:cs typeface="Arial" panose="020B0604020202020204" pitchFamily="34" charset="0"/>
              </a:rPr>
              <a:t>Have they threatened to hurt you in any way?</a:t>
            </a:r>
          </a:p>
          <a:p>
            <a:pPr marL="342900" indent="-342900">
              <a:lnSpc>
                <a:spcPct val="150000"/>
              </a:lnSpc>
              <a:buAutoNum type="arabicPeriod"/>
            </a:pPr>
            <a:r>
              <a:rPr lang="en-US" sz="1200" dirty="0">
                <a:latin typeface="Arial" panose="020B0604020202020204" pitchFamily="34" charset="0"/>
                <a:cs typeface="Arial" panose="020B0604020202020204" pitchFamily="34" charset="0"/>
              </a:rPr>
              <a:t>Have they hit, slapped, kicked or otherwise physically hurt you?</a:t>
            </a:r>
          </a:p>
        </p:txBody>
      </p:sp>
      <p:sp>
        <p:nvSpPr>
          <p:cNvPr id="19" name="Rectangle 18">
            <a:extLst>
              <a:ext uri="{FF2B5EF4-FFF2-40B4-BE49-F238E27FC236}">
                <a16:creationId xmlns:a16="http://schemas.microsoft.com/office/drawing/2014/main" id="{9597F266-1D52-D944-8587-7DFE24FBE0C0}"/>
              </a:ext>
            </a:extLst>
          </p:cNvPr>
          <p:cNvSpPr/>
          <p:nvPr/>
        </p:nvSpPr>
        <p:spPr>
          <a:xfrm>
            <a:off x="471945" y="2051718"/>
            <a:ext cx="6690855" cy="280681"/>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Arial" panose="020B0604020202020204" pitchFamily="34" charset="0"/>
                <a:cs typeface="Arial" panose="020B0604020202020204" pitchFamily="34" charset="0"/>
              </a:rPr>
              <a:t>SCREENING QUESTIONS</a:t>
            </a:r>
          </a:p>
        </p:txBody>
      </p:sp>
      <p:sp>
        <p:nvSpPr>
          <p:cNvPr id="21" name="Rectangle 20">
            <a:extLst>
              <a:ext uri="{FF2B5EF4-FFF2-40B4-BE49-F238E27FC236}">
                <a16:creationId xmlns:a16="http://schemas.microsoft.com/office/drawing/2014/main" id="{D432A1A6-F40F-7D45-AC5D-4C415662393D}"/>
              </a:ext>
            </a:extLst>
          </p:cNvPr>
          <p:cNvSpPr/>
          <p:nvPr/>
        </p:nvSpPr>
        <p:spPr>
          <a:xfrm>
            <a:off x="6206531" y="2874480"/>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267BBA4-2753-E24A-ADDF-368305A36F79}"/>
              </a:ext>
            </a:extLst>
          </p:cNvPr>
          <p:cNvSpPr/>
          <p:nvPr/>
        </p:nvSpPr>
        <p:spPr>
          <a:xfrm>
            <a:off x="6698165" y="2870005"/>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195DDC5-83DF-5B45-917F-06451F335ECE}"/>
              </a:ext>
            </a:extLst>
          </p:cNvPr>
          <p:cNvSpPr/>
          <p:nvPr/>
        </p:nvSpPr>
        <p:spPr>
          <a:xfrm>
            <a:off x="471947" y="4806152"/>
            <a:ext cx="6690852" cy="280681"/>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Arial" panose="020B0604020202020204" pitchFamily="34" charset="0"/>
                <a:cs typeface="Arial" panose="020B0604020202020204" pitchFamily="34" charset="0"/>
              </a:rPr>
              <a:t>IMMEDIATE SAFETY QUESTIONS</a:t>
            </a:r>
          </a:p>
        </p:txBody>
      </p:sp>
      <p:sp>
        <p:nvSpPr>
          <p:cNvPr id="30" name="TextBox 29">
            <a:extLst>
              <a:ext uri="{FF2B5EF4-FFF2-40B4-BE49-F238E27FC236}">
                <a16:creationId xmlns:a16="http://schemas.microsoft.com/office/drawing/2014/main" id="{30D8040F-E1C0-594A-A01E-12FAD9F7D7D0}"/>
              </a:ext>
            </a:extLst>
          </p:cNvPr>
          <p:cNvSpPr txBox="1"/>
          <p:nvPr/>
        </p:nvSpPr>
        <p:spPr>
          <a:xfrm>
            <a:off x="452798" y="5121656"/>
            <a:ext cx="5592420" cy="1997150"/>
          </a:xfrm>
          <a:prstGeom prst="rect">
            <a:avLst/>
          </a:prstGeom>
          <a:noFill/>
        </p:spPr>
        <p:txBody>
          <a:bodyPr wrap="square" rtlCol="0">
            <a:spAutoFit/>
          </a:bodyPr>
          <a:lstStyle/>
          <a:p>
            <a:pPr marL="228600" indent="-228600">
              <a:lnSpc>
                <a:spcPct val="150000"/>
              </a:lnSpc>
              <a:buFont typeface="+mj-lt"/>
              <a:buAutoNum type="arabicPeriod" startAt="5"/>
            </a:pPr>
            <a:r>
              <a:rPr lang="en-US" sz="1200" dirty="0">
                <a:latin typeface="Arial" panose="020B0604020202020204" pitchFamily="34" charset="0"/>
                <a:cs typeface="Arial" panose="020B0604020202020204" pitchFamily="34" charset="0"/>
              </a:rPr>
              <a:t>Do you have any immediate concerns about the safety of your children or someone else in your family?</a:t>
            </a:r>
          </a:p>
          <a:p>
            <a:pPr marL="228600" indent="-228600">
              <a:lnSpc>
                <a:spcPct val="150000"/>
              </a:lnSpc>
              <a:buFont typeface="+mj-lt"/>
              <a:buAutoNum type="arabicPeriod" startAt="5"/>
            </a:pPr>
            <a:r>
              <a:rPr lang="en-US" sz="1200" dirty="0">
                <a:latin typeface="Arial" panose="020B0604020202020204" pitchFamily="34" charset="0"/>
                <a:cs typeface="Arial" panose="020B0604020202020204" pitchFamily="34" charset="0"/>
              </a:rPr>
              <a:t>Do you feel safe to leave here today?</a:t>
            </a:r>
          </a:p>
          <a:p>
            <a:pPr marL="228600" indent="-228600">
              <a:lnSpc>
                <a:spcPct val="150000"/>
              </a:lnSpc>
              <a:buFont typeface="+mj-lt"/>
              <a:buAutoNum type="arabicPeriod" startAt="5"/>
            </a:pPr>
            <a:r>
              <a:rPr lang="en-US" sz="1200" dirty="0">
                <a:latin typeface="Arial" panose="020B0604020202020204" pitchFamily="34" charset="0"/>
                <a:cs typeface="Arial" panose="020B0604020202020204" pitchFamily="34" charset="0"/>
              </a:rPr>
              <a:t>Would you engage with a trusted person or police if you felt unsafe or in danger?</a:t>
            </a:r>
            <a:endParaRPr lang="en-AU" sz="1200" i="1" dirty="0">
              <a:latin typeface="Arial" panose="020B0604020202020204" pitchFamily="34" charset="0"/>
              <a:cs typeface="Arial" panose="020B0604020202020204" pitchFamily="34" charset="0"/>
            </a:endParaRPr>
          </a:p>
          <a:p>
            <a:pPr marL="228600" indent="-228600">
              <a:lnSpc>
                <a:spcPct val="150000"/>
              </a:lnSpc>
              <a:buFont typeface="+mj-lt"/>
              <a:buAutoNum type="arabicPeriod" startAt="5"/>
            </a:pPr>
            <a:r>
              <a:rPr lang="en-AU" sz="1200" dirty="0">
                <a:latin typeface="Arial" panose="020B0604020202020204" pitchFamily="34" charset="0"/>
                <a:cs typeface="Arial" panose="020B0604020202020204" pitchFamily="34" charset="0"/>
              </a:rPr>
              <a:t>Can I refer you to a social worker/care co-ordinator who can help you further? </a:t>
            </a:r>
            <a:endParaRPr lang="en-US" sz="1200" dirty="0">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A083AAD8-FDED-C34D-9B59-6C1454E3CD03}"/>
              </a:ext>
            </a:extLst>
          </p:cNvPr>
          <p:cNvSpPr/>
          <p:nvPr/>
        </p:nvSpPr>
        <p:spPr>
          <a:xfrm>
            <a:off x="471945" y="4523645"/>
            <a:ext cx="6690852" cy="28068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If the woman answered yes to any of the above questions, continue with the questions below</a:t>
            </a:r>
          </a:p>
        </p:txBody>
      </p:sp>
      <p:sp>
        <p:nvSpPr>
          <p:cNvPr id="38" name="Rectangle 37">
            <a:extLst>
              <a:ext uri="{FF2B5EF4-FFF2-40B4-BE49-F238E27FC236}">
                <a16:creationId xmlns:a16="http://schemas.microsoft.com/office/drawing/2014/main" id="{9D441DF1-E4F1-AD42-AD90-28B4CFBF12D2}"/>
              </a:ext>
            </a:extLst>
          </p:cNvPr>
          <p:cNvSpPr/>
          <p:nvPr/>
        </p:nvSpPr>
        <p:spPr>
          <a:xfrm>
            <a:off x="471945" y="2318804"/>
            <a:ext cx="6690853" cy="445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50" i="1" dirty="0">
                <a:solidFill>
                  <a:schemeClr val="tx1"/>
                </a:solidFill>
                <a:latin typeface="Arial" panose="020B0604020202020204" pitchFamily="34" charset="0"/>
                <a:cs typeface="Arial" panose="020B0604020202020204" pitchFamily="34" charset="0"/>
              </a:rPr>
              <a:t>"Pregnancy can be a high risk time for family violence which is why we routinely ask women about safety in their relationship”  </a:t>
            </a:r>
            <a:endParaRPr lang="en-AU" sz="105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D5E1A44-7776-CC4A-8DE8-3D3C3307BD57}"/>
              </a:ext>
            </a:extLst>
          </p:cNvPr>
          <p:cNvSpPr txBox="1"/>
          <p:nvPr/>
        </p:nvSpPr>
        <p:spPr>
          <a:xfrm>
            <a:off x="471945" y="1240301"/>
            <a:ext cx="3350757" cy="800219"/>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Antenatal Screening for Family Violence</a:t>
            </a:r>
          </a:p>
          <a:p>
            <a:r>
              <a:rPr lang="en-US" sz="1400" dirty="0">
                <a:latin typeface="Arial" panose="020B0604020202020204" pitchFamily="34" charset="0"/>
                <a:cs typeface="Arial" panose="020B0604020202020204" pitchFamily="34" charset="0"/>
              </a:rPr>
              <a:t>Screening tool</a:t>
            </a:r>
          </a:p>
          <a:p>
            <a:endParaRPr lang="en-US" dirty="0"/>
          </a:p>
        </p:txBody>
      </p:sp>
      <p:sp>
        <p:nvSpPr>
          <p:cNvPr id="48" name="Rectangle 47">
            <a:extLst>
              <a:ext uri="{FF2B5EF4-FFF2-40B4-BE49-F238E27FC236}">
                <a16:creationId xmlns:a16="http://schemas.microsoft.com/office/drawing/2014/main" id="{B6E004BD-1A88-9849-A789-860F9100672F}"/>
              </a:ext>
            </a:extLst>
          </p:cNvPr>
          <p:cNvSpPr/>
          <p:nvPr/>
        </p:nvSpPr>
        <p:spPr>
          <a:xfrm>
            <a:off x="471945" y="8108925"/>
            <a:ext cx="6690853" cy="280681"/>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Arial" panose="020B0604020202020204" pitchFamily="34" charset="0"/>
                <a:cs typeface="Arial" panose="020B0604020202020204" pitchFamily="34" charset="0"/>
              </a:rPr>
              <a:t>REFERRALS</a:t>
            </a:r>
            <a:r>
              <a:rPr lang="en-US" sz="1600" dirty="0">
                <a:solidFill>
                  <a:schemeClr val="tx1"/>
                </a:solidFill>
              </a:rPr>
              <a:t> </a:t>
            </a:r>
          </a:p>
        </p:txBody>
      </p:sp>
      <p:sp>
        <p:nvSpPr>
          <p:cNvPr id="49" name="TextBox 48">
            <a:extLst>
              <a:ext uri="{FF2B5EF4-FFF2-40B4-BE49-F238E27FC236}">
                <a16:creationId xmlns:a16="http://schemas.microsoft.com/office/drawing/2014/main" id="{0DE2E702-76E8-6141-96D2-3554E22920DE}"/>
              </a:ext>
            </a:extLst>
          </p:cNvPr>
          <p:cNvSpPr txBox="1"/>
          <p:nvPr/>
        </p:nvSpPr>
        <p:spPr>
          <a:xfrm>
            <a:off x="513326" y="8407601"/>
            <a:ext cx="6426200" cy="1448666"/>
          </a:xfrm>
          <a:prstGeom prst="rect">
            <a:avLst/>
          </a:prstGeom>
          <a:noFill/>
        </p:spPr>
        <p:txBody>
          <a:bodyPr wrap="square" rtlCol="0">
            <a:spAutoFit/>
          </a:bodyPr>
          <a:lstStyle/>
          <a:p>
            <a:pPr>
              <a:lnSpc>
                <a:spcPct val="150000"/>
              </a:lnSpc>
            </a:pPr>
            <a:r>
              <a:rPr lang="en-US" sz="1200" dirty="0"/>
              <a:t>Social Work  - Phone: 9898 0000 Fax: 9898 0001</a:t>
            </a:r>
          </a:p>
          <a:p>
            <a:pPr>
              <a:lnSpc>
                <a:spcPct val="150000"/>
              </a:lnSpc>
            </a:pPr>
            <a:r>
              <a:rPr lang="en-US" sz="1200" dirty="0"/>
              <a:t>Mental Health- Phone: 9898 0000 Fax: 9898 0001</a:t>
            </a:r>
          </a:p>
          <a:p>
            <a:pPr>
              <a:lnSpc>
                <a:spcPct val="150000"/>
              </a:lnSpc>
            </a:pPr>
            <a:r>
              <a:rPr lang="en-US" sz="1200" dirty="0"/>
              <a:t>Drug and Alcohol - Phone: 9898 0000 Fax: 9898 0001</a:t>
            </a:r>
            <a:br>
              <a:rPr lang="en-US" sz="1200" dirty="0"/>
            </a:br>
            <a:r>
              <a:rPr lang="en-US" sz="1200" dirty="0"/>
              <a:t>Aboriginal Health Liaison Officer - Phone: 9898 0000 Fax: 9898 0001</a:t>
            </a:r>
          </a:p>
          <a:p>
            <a:pPr>
              <a:lnSpc>
                <a:spcPct val="150000"/>
              </a:lnSpc>
            </a:pPr>
            <a:endParaRPr lang="en-US" sz="1200" dirty="0"/>
          </a:p>
        </p:txBody>
      </p:sp>
      <p:sp>
        <p:nvSpPr>
          <p:cNvPr id="51" name="TextBox 50">
            <a:extLst>
              <a:ext uri="{FF2B5EF4-FFF2-40B4-BE49-F238E27FC236}">
                <a16:creationId xmlns:a16="http://schemas.microsoft.com/office/drawing/2014/main" id="{066379B1-DC0C-634C-9FE0-9ED1B4E30CBA}"/>
              </a:ext>
            </a:extLst>
          </p:cNvPr>
          <p:cNvSpPr txBox="1"/>
          <p:nvPr/>
        </p:nvSpPr>
        <p:spPr>
          <a:xfrm>
            <a:off x="471945" y="7647260"/>
            <a:ext cx="6690853" cy="461665"/>
          </a:xfrm>
          <a:prstGeom prst="rect">
            <a:avLst/>
          </a:prstGeom>
          <a:noFill/>
          <a:ln>
            <a:solidFill>
              <a:schemeClr val="tx1"/>
            </a:solidFill>
          </a:ln>
        </p:spPr>
        <p:txBody>
          <a:bodyPr wrap="square" rtlCol="0">
            <a:spAutoFit/>
          </a:bodyPr>
          <a:lstStyle/>
          <a:p>
            <a:r>
              <a:rPr lang="en-US" sz="1200" dirty="0"/>
              <a:t>If a woman declines a social work referral or if social work are not available on the day, complete questions on other side of this document </a:t>
            </a:r>
          </a:p>
        </p:txBody>
      </p:sp>
      <p:sp>
        <p:nvSpPr>
          <p:cNvPr id="13" name="Rectangle 12">
            <a:extLst>
              <a:ext uri="{FF2B5EF4-FFF2-40B4-BE49-F238E27FC236}">
                <a16:creationId xmlns:a16="http://schemas.microsoft.com/office/drawing/2014/main" id="{AE96001B-B0A1-284C-B208-9DF1D5035343}"/>
              </a:ext>
            </a:extLst>
          </p:cNvPr>
          <p:cNvSpPr/>
          <p:nvPr/>
        </p:nvSpPr>
        <p:spPr>
          <a:xfrm>
            <a:off x="430724" y="7198367"/>
            <a:ext cx="6773294" cy="415498"/>
          </a:xfrm>
          <a:prstGeom prst="rect">
            <a:avLst/>
          </a:prstGeom>
        </p:spPr>
        <p:txBody>
          <a:bodyPr wrap="square">
            <a:spAutoFit/>
          </a:bodyPr>
          <a:lstStyle/>
          <a:p>
            <a:r>
              <a:rPr lang="en-AU" sz="1050" i="1" dirty="0">
                <a:latin typeface="Arial" panose="020B0604020202020204" pitchFamily="34" charset="0"/>
                <a:cs typeface="Arial" panose="020B0604020202020204" pitchFamily="34" charset="0"/>
              </a:rPr>
              <a:t>“It must be difficult going through what has happened to you. You have the right to feel safe. There are services that can help you with your safety and wellbeing, either here at the hospital or in the community” </a:t>
            </a:r>
            <a:endParaRPr lang="en-US" sz="1050" i="1" dirty="0"/>
          </a:p>
        </p:txBody>
      </p:sp>
      <p:sp>
        <p:nvSpPr>
          <p:cNvPr id="14" name="TextBox 13">
            <a:extLst>
              <a:ext uri="{FF2B5EF4-FFF2-40B4-BE49-F238E27FC236}">
                <a16:creationId xmlns:a16="http://schemas.microsoft.com/office/drawing/2014/main" id="{86F6F960-020D-9348-916E-46F996A39A8A}"/>
              </a:ext>
            </a:extLst>
          </p:cNvPr>
          <p:cNvSpPr txBox="1"/>
          <p:nvPr/>
        </p:nvSpPr>
        <p:spPr>
          <a:xfrm>
            <a:off x="6323325" y="2747354"/>
            <a:ext cx="446840" cy="369119"/>
          </a:xfrm>
          <a:prstGeom prst="rect">
            <a:avLst/>
          </a:prstGeom>
          <a:noFill/>
        </p:spPr>
        <p:txBody>
          <a:bodyPr wrap="square" rtlCol="0">
            <a:spAutoFit/>
          </a:bodyPr>
          <a:lstStyle/>
          <a:p>
            <a:r>
              <a:rPr lang="en-US" sz="1200" dirty="0"/>
              <a:t>Yes</a:t>
            </a:r>
            <a:r>
              <a:rPr lang="en-US" dirty="0"/>
              <a:t> </a:t>
            </a:r>
          </a:p>
        </p:txBody>
      </p:sp>
      <p:sp>
        <p:nvSpPr>
          <p:cNvPr id="54" name="TextBox 53">
            <a:extLst>
              <a:ext uri="{FF2B5EF4-FFF2-40B4-BE49-F238E27FC236}">
                <a16:creationId xmlns:a16="http://schemas.microsoft.com/office/drawing/2014/main" id="{C3C9D51F-A34F-854B-9A15-88AB1656F3B1}"/>
              </a:ext>
            </a:extLst>
          </p:cNvPr>
          <p:cNvSpPr txBox="1"/>
          <p:nvPr/>
        </p:nvSpPr>
        <p:spPr>
          <a:xfrm>
            <a:off x="6796092" y="2818411"/>
            <a:ext cx="428347" cy="276999"/>
          </a:xfrm>
          <a:prstGeom prst="rect">
            <a:avLst/>
          </a:prstGeom>
          <a:noFill/>
        </p:spPr>
        <p:txBody>
          <a:bodyPr wrap="square" rtlCol="0">
            <a:spAutoFit/>
          </a:bodyPr>
          <a:lstStyle/>
          <a:p>
            <a:r>
              <a:rPr lang="en-US" sz="1200" dirty="0"/>
              <a:t> No</a:t>
            </a:r>
          </a:p>
        </p:txBody>
      </p:sp>
      <p:sp>
        <p:nvSpPr>
          <p:cNvPr id="58" name="Rectangle 57">
            <a:extLst>
              <a:ext uri="{FF2B5EF4-FFF2-40B4-BE49-F238E27FC236}">
                <a16:creationId xmlns:a16="http://schemas.microsoft.com/office/drawing/2014/main" id="{55EEE671-D3C7-7049-8EB0-994429A68414}"/>
              </a:ext>
            </a:extLst>
          </p:cNvPr>
          <p:cNvSpPr/>
          <p:nvPr/>
        </p:nvSpPr>
        <p:spPr>
          <a:xfrm>
            <a:off x="6206531" y="3466357"/>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55B1FFF9-6F33-FA40-8396-E1C158A98701}"/>
              </a:ext>
            </a:extLst>
          </p:cNvPr>
          <p:cNvSpPr/>
          <p:nvPr/>
        </p:nvSpPr>
        <p:spPr>
          <a:xfrm>
            <a:off x="6698165" y="3461882"/>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426B4F2D-731E-084E-B6A3-B264B497FEEA}"/>
              </a:ext>
            </a:extLst>
          </p:cNvPr>
          <p:cNvSpPr txBox="1"/>
          <p:nvPr/>
        </p:nvSpPr>
        <p:spPr>
          <a:xfrm>
            <a:off x="6323325" y="3339231"/>
            <a:ext cx="446840" cy="369119"/>
          </a:xfrm>
          <a:prstGeom prst="rect">
            <a:avLst/>
          </a:prstGeom>
          <a:noFill/>
        </p:spPr>
        <p:txBody>
          <a:bodyPr wrap="square" rtlCol="0">
            <a:spAutoFit/>
          </a:bodyPr>
          <a:lstStyle/>
          <a:p>
            <a:r>
              <a:rPr lang="en-US" sz="1200" dirty="0"/>
              <a:t>Yes</a:t>
            </a:r>
            <a:r>
              <a:rPr lang="en-US" dirty="0"/>
              <a:t> </a:t>
            </a:r>
          </a:p>
        </p:txBody>
      </p:sp>
      <p:sp>
        <p:nvSpPr>
          <p:cNvPr id="61" name="TextBox 60">
            <a:extLst>
              <a:ext uri="{FF2B5EF4-FFF2-40B4-BE49-F238E27FC236}">
                <a16:creationId xmlns:a16="http://schemas.microsoft.com/office/drawing/2014/main" id="{86405CA3-2D40-B947-B8A1-00093B567C39}"/>
              </a:ext>
            </a:extLst>
          </p:cNvPr>
          <p:cNvSpPr txBox="1"/>
          <p:nvPr/>
        </p:nvSpPr>
        <p:spPr>
          <a:xfrm>
            <a:off x="6796092" y="3410288"/>
            <a:ext cx="428347" cy="276999"/>
          </a:xfrm>
          <a:prstGeom prst="rect">
            <a:avLst/>
          </a:prstGeom>
          <a:noFill/>
        </p:spPr>
        <p:txBody>
          <a:bodyPr wrap="square" rtlCol="0">
            <a:spAutoFit/>
          </a:bodyPr>
          <a:lstStyle/>
          <a:p>
            <a:r>
              <a:rPr lang="en-US" sz="1200" dirty="0"/>
              <a:t> No</a:t>
            </a:r>
          </a:p>
        </p:txBody>
      </p:sp>
      <p:sp>
        <p:nvSpPr>
          <p:cNvPr id="62" name="Rectangle 61">
            <a:extLst>
              <a:ext uri="{FF2B5EF4-FFF2-40B4-BE49-F238E27FC236}">
                <a16:creationId xmlns:a16="http://schemas.microsoft.com/office/drawing/2014/main" id="{3799E67C-F3C1-A545-887D-91A95FBA62C6}"/>
              </a:ext>
            </a:extLst>
          </p:cNvPr>
          <p:cNvSpPr/>
          <p:nvPr/>
        </p:nvSpPr>
        <p:spPr>
          <a:xfrm>
            <a:off x="6208631" y="3989229"/>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1B8B6D26-8149-1644-964B-4AEB8747AB2E}"/>
              </a:ext>
            </a:extLst>
          </p:cNvPr>
          <p:cNvSpPr/>
          <p:nvPr/>
        </p:nvSpPr>
        <p:spPr>
          <a:xfrm>
            <a:off x="6700265" y="3984754"/>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28197AB2-B529-6248-B127-1F744D44B1B8}"/>
              </a:ext>
            </a:extLst>
          </p:cNvPr>
          <p:cNvSpPr txBox="1"/>
          <p:nvPr/>
        </p:nvSpPr>
        <p:spPr>
          <a:xfrm>
            <a:off x="6325425" y="3862103"/>
            <a:ext cx="446840" cy="369119"/>
          </a:xfrm>
          <a:prstGeom prst="rect">
            <a:avLst/>
          </a:prstGeom>
          <a:noFill/>
        </p:spPr>
        <p:txBody>
          <a:bodyPr wrap="square" rtlCol="0">
            <a:spAutoFit/>
          </a:bodyPr>
          <a:lstStyle/>
          <a:p>
            <a:r>
              <a:rPr lang="en-US" sz="1200" dirty="0"/>
              <a:t>Yes</a:t>
            </a:r>
            <a:r>
              <a:rPr lang="en-US" dirty="0"/>
              <a:t> </a:t>
            </a:r>
          </a:p>
        </p:txBody>
      </p:sp>
      <p:sp>
        <p:nvSpPr>
          <p:cNvPr id="65" name="TextBox 64">
            <a:extLst>
              <a:ext uri="{FF2B5EF4-FFF2-40B4-BE49-F238E27FC236}">
                <a16:creationId xmlns:a16="http://schemas.microsoft.com/office/drawing/2014/main" id="{9CED8298-B8B5-3241-BB32-15CC07E69BD1}"/>
              </a:ext>
            </a:extLst>
          </p:cNvPr>
          <p:cNvSpPr txBox="1"/>
          <p:nvPr/>
        </p:nvSpPr>
        <p:spPr>
          <a:xfrm>
            <a:off x="6798192" y="3933160"/>
            <a:ext cx="428347" cy="276999"/>
          </a:xfrm>
          <a:prstGeom prst="rect">
            <a:avLst/>
          </a:prstGeom>
          <a:noFill/>
        </p:spPr>
        <p:txBody>
          <a:bodyPr wrap="square" rtlCol="0">
            <a:spAutoFit/>
          </a:bodyPr>
          <a:lstStyle/>
          <a:p>
            <a:r>
              <a:rPr lang="en-US" sz="1200" dirty="0"/>
              <a:t> No</a:t>
            </a:r>
          </a:p>
        </p:txBody>
      </p:sp>
      <p:sp>
        <p:nvSpPr>
          <p:cNvPr id="66" name="Rectangle 65">
            <a:extLst>
              <a:ext uri="{FF2B5EF4-FFF2-40B4-BE49-F238E27FC236}">
                <a16:creationId xmlns:a16="http://schemas.microsoft.com/office/drawing/2014/main" id="{CE18A632-524A-E04D-A2C2-C439B0B15A6C}"/>
              </a:ext>
            </a:extLst>
          </p:cNvPr>
          <p:cNvSpPr/>
          <p:nvPr/>
        </p:nvSpPr>
        <p:spPr>
          <a:xfrm>
            <a:off x="6206531" y="4316687"/>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110337FB-2339-074A-9C47-BEF6F4FFED6C}"/>
              </a:ext>
            </a:extLst>
          </p:cNvPr>
          <p:cNvSpPr/>
          <p:nvPr/>
        </p:nvSpPr>
        <p:spPr>
          <a:xfrm>
            <a:off x="6698165" y="4312212"/>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4014D171-2209-8A4F-995A-AEDD37A8167B}"/>
              </a:ext>
            </a:extLst>
          </p:cNvPr>
          <p:cNvSpPr txBox="1"/>
          <p:nvPr/>
        </p:nvSpPr>
        <p:spPr>
          <a:xfrm>
            <a:off x="6323325" y="4189561"/>
            <a:ext cx="446840" cy="369119"/>
          </a:xfrm>
          <a:prstGeom prst="rect">
            <a:avLst/>
          </a:prstGeom>
          <a:noFill/>
        </p:spPr>
        <p:txBody>
          <a:bodyPr wrap="square" rtlCol="0">
            <a:spAutoFit/>
          </a:bodyPr>
          <a:lstStyle/>
          <a:p>
            <a:r>
              <a:rPr lang="en-US" sz="1200" dirty="0"/>
              <a:t>Yes</a:t>
            </a:r>
            <a:r>
              <a:rPr lang="en-US" dirty="0"/>
              <a:t> </a:t>
            </a:r>
          </a:p>
        </p:txBody>
      </p:sp>
      <p:sp>
        <p:nvSpPr>
          <p:cNvPr id="69" name="TextBox 68">
            <a:extLst>
              <a:ext uri="{FF2B5EF4-FFF2-40B4-BE49-F238E27FC236}">
                <a16:creationId xmlns:a16="http://schemas.microsoft.com/office/drawing/2014/main" id="{67ACBA3C-7B6B-454B-A0FD-A46045F3AA3D}"/>
              </a:ext>
            </a:extLst>
          </p:cNvPr>
          <p:cNvSpPr txBox="1"/>
          <p:nvPr/>
        </p:nvSpPr>
        <p:spPr>
          <a:xfrm>
            <a:off x="6796092" y="4260618"/>
            <a:ext cx="428347" cy="276999"/>
          </a:xfrm>
          <a:prstGeom prst="rect">
            <a:avLst/>
          </a:prstGeom>
          <a:noFill/>
        </p:spPr>
        <p:txBody>
          <a:bodyPr wrap="square" rtlCol="0">
            <a:spAutoFit/>
          </a:bodyPr>
          <a:lstStyle/>
          <a:p>
            <a:r>
              <a:rPr lang="en-US" sz="1200" dirty="0"/>
              <a:t> No</a:t>
            </a:r>
          </a:p>
        </p:txBody>
      </p:sp>
      <p:sp>
        <p:nvSpPr>
          <p:cNvPr id="70" name="Rectangle 69">
            <a:extLst>
              <a:ext uri="{FF2B5EF4-FFF2-40B4-BE49-F238E27FC236}">
                <a16:creationId xmlns:a16="http://schemas.microsoft.com/office/drawing/2014/main" id="{80688964-25B8-C445-BFE2-D3BF1B30A193}"/>
              </a:ext>
            </a:extLst>
          </p:cNvPr>
          <p:cNvSpPr/>
          <p:nvPr/>
        </p:nvSpPr>
        <p:spPr>
          <a:xfrm>
            <a:off x="6206531" y="5323870"/>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0138D510-7129-8249-BC7C-70E427B4D059}"/>
              </a:ext>
            </a:extLst>
          </p:cNvPr>
          <p:cNvSpPr/>
          <p:nvPr/>
        </p:nvSpPr>
        <p:spPr>
          <a:xfrm>
            <a:off x="6698165" y="5319395"/>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0CAD6417-6E41-CE43-B8C9-42C32F827FB6}"/>
              </a:ext>
            </a:extLst>
          </p:cNvPr>
          <p:cNvSpPr txBox="1"/>
          <p:nvPr/>
        </p:nvSpPr>
        <p:spPr>
          <a:xfrm>
            <a:off x="6323325" y="5196744"/>
            <a:ext cx="446840" cy="369119"/>
          </a:xfrm>
          <a:prstGeom prst="rect">
            <a:avLst/>
          </a:prstGeom>
          <a:noFill/>
        </p:spPr>
        <p:txBody>
          <a:bodyPr wrap="square" rtlCol="0">
            <a:spAutoFit/>
          </a:bodyPr>
          <a:lstStyle/>
          <a:p>
            <a:r>
              <a:rPr lang="en-US" sz="1200" dirty="0"/>
              <a:t>Yes</a:t>
            </a:r>
            <a:r>
              <a:rPr lang="en-US" dirty="0"/>
              <a:t> </a:t>
            </a:r>
          </a:p>
        </p:txBody>
      </p:sp>
      <p:sp>
        <p:nvSpPr>
          <p:cNvPr id="73" name="TextBox 72">
            <a:extLst>
              <a:ext uri="{FF2B5EF4-FFF2-40B4-BE49-F238E27FC236}">
                <a16:creationId xmlns:a16="http://schemas.microsoft.com/office/drawing/2014/main" id="{3E827842-D24E-0247-992F-F1458899A98C}"/>
              </a:ext>
            </a:extLst>
          </p:cNvPr>
          <p:cNvSpPr txBox="1"/>
          <p:nvPr/>
        </p:nvSpPr>
        <p:spPr>
          <a:xfrm>
            <a:off x="6796092" y="5267801"/>
            <a:ext cx="428347" cy="276999"/>
          </a:xfrm>
          <a:prstGeom prst="rect">
            <a:avLst/>
          </a:prstGeom>
          <a:noFill/>
        </p:spPr>
        <p:txBody>
          <a:bodyPr wrap="square" rtlCol="0">
            <a:spAutoFit/>
          </a:bodyPr>
          <a:lstStyle/>
          <a:p>
            <a:r>
              <a:rPr lang="en-US" sz="1200" dirty="0"/>
              <a:t> No</a:t>
            </a:r>
          </a:p>
        </p:txBody>
      </p:sp>
      <p:sp>
        <p:nvSpPr>
          <p:cNvPr id="74" name="Rectangle 73">
            <a:extLst>
              <a:ext uri="{FF2B5EF4-FFF2-40B4-BE49-F238E27FC236}">
                <a16:creationId xmlns:a16="http://schemas.microsoft.com/office/drawing/2014/main" id="{2E567167-023C-AB47-934A-B39125094FF9}"/>
              </a:ext>
            </a:extLst>
          </p:cNvPr>
          <p:cNvSpPr/>
          <p:nvPr/>
        </p:nvSpPr>
        <p:spPr>
          <a:xfrm>
            <a:off x="6200663" y="5853480"/>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8540F233-203D-574F-8C07-B2302C3FEFD7}"/>
              </a:ext>
            </a:extLst>
          </p:cNvPr>
          <p:cNvSpPr/>
          <p:nvPr/>
        </p:nvSpPr>
        <p:spPr>
          <a:xfrm>
            <a:off x="6692297" y="5849005"/>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a:extLst>
              <a:ext uri="{FF2B5EF4-FFF2-40B4-BE49-F238E27FC236}">
                <a16:creationId xmlns:a16="http://schemas.microsoft.com/office/drawing/2014/main" id="{1181A23D-802B-284A-9DC8-D2747E0D6908}"/>
              </a:ext>
            </a:extLst>
          </p:cNvPr>
          <p:cNvSpPr txBox="1"/>
          <p:nvPr/>
        </p:nvSpPr>
        <p:spPr>
          <a:xfrm>
            <a:off x="6317457" y="5726354"/>
            <a:ext cx="446840" cy="369119"/>
          </a:xfrm>
          <a:prstGeom prst="rect">
            <a:avLst/>
          </a:prstGeom>
          <a:noFill/>
        </p:spPr>
        <p:txBody>
          <a:bodyPr wrap="square" rtlCol="0">
            <a:spAutoFit/>
          </a:bodyPr>
          <a:lstStyle/>
          <a:p>
            <a:r>
              <a:rPr lang="en-US" sz="1200" dirty="0"/>
              <a:t>Yes</a:t>
            </a:r>
            <a:r>
              <a:rPr lang="en-US" dirty="0"/>
              <a:t> </a:t>
            </a:r>
          </a:p>
        </p:txBody>
      </p:sp>
      <p:sp>
        <p:nvSpPr>
          <p:cNvPr id="77" name="TextBox 76">
            <a:extLst>
              <a:ext uri="{FF2B5EF4-FFF2-40B4-BE49-F238E27FC236}">
                <a16:creationId xmlns:a16="http://schemas.microsoft.com/office/drawing/2014/main" id="{DD8D09AF-6687-C544-846F-268CD7968862}"/>
              </a:ext>
            </a:extLst>
          </p:cNvPr>
          <p:cNvSpPr txBox="1"/>
          <p:nvPr/>
        </p:nvSpPr>
        <p:spPr>
          <a:xfrm>
            <a:off x="6790224" y="5797411"/>
            <a:ext cx="428347" cy="276999"/>
          </a:xfrm>
          <a:prstGeom prst="rect">
            <a:avLst/>
          </a:prstGeom>
          <a:noFill/>
        </p:spPr>
        <p:txBody>
          <a:bodyPr wrap="square" rtlCol="0">
            <a:spAutoFit/>
          </a:bodyPr>
          <a:lstStyle/>
          <a:p>
            <a:r>
              <a:rPr lang="en-US" sz="1200" dirty="0"/>
              <a:t> No</a:t>
            </a:r>
          </a:p>
        </p:txBody>
      </p:sp>
      <p:sp>
        <p:nvSpPr>
          <p:cNvPr id="78" name="Rectangle 77">
            <a:extLst>
              <a:ext uri="{FF2B5EF4-FFF2-40B4-BE49-F238E27FC236}">
                <a16:creationId xmlns:a16="http://schemas.microsoft.com/office/drawing/2014/main" id="{5C93B19B-DDAC-FD41-A22B-85F0934658C8}"/>
              </a:ext>
            </a:extLst>
          </p:cNvPr>
          <p:cNvSpPr/>
          <p:nvPr/>
        </p:nvSpPr>
        <p:spPr>
          <a:xfrm>
            <a:off x="6200663" y="6146394"/>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3D857B8C-B106-4F4C-A0FB-536A13261F70}"/>
              </a:ext>
            </a:extLst>
          </p:cNvPr>
          <p:cNvSpPr/>
          <p:nvPr/>
        </p:nvSpPr>
        <p:spPr>
          <a:xfrm>
            <a:off x="6692297" y="6141919"/>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a:extLst>
              <a:ext uri="{FF2B5EF4-FFF2-40B4-BE49-F238E27FC236}">
                <a16:creationId xmlns:a16="http://schemas.microsoft.com/office/drawing/2014/main" id="{71A34373-04AF-E44B-B5E1-7602E53FF1AE}"/>
              </a:ext>
            </a:extLst>
          </p:cNvPr>
          <p:cNvSpPr txBox="1"/>
          <p:nvPr/>
        </p:nvSpPr>
        <p:spPr>
          <a:xfrm>
            <a:off x="6317457" y="6019268"/>
            <a:ext cx="446840" cy="369119"/>
          </a:xfrm>
          <a:prstGeom prst="rect">
            <a:avLst/>
          </a:prstGeom>
          <a:noFill/>
        </p:spPr>
        <p:txBody>
          <a:bodyPr wrap="square" rtlCol="0">
            <a:spAutoFit/>
          </a:bodyPr>
          <a:lstStyle/>
          <a:p>
            <a:r>
              <a:rPr lang="en-US" sz="1200" dirty="0"/>
              <a:t>Yes</a:t>
            </a:r>
            <a:r>
              <a:rPr lang="en-US" dirty="0"/>
              <a:t> </a:t>
            </a:r>
          </a:p>
        </p:txBody>
      </p:sp>
      <p:sp>
        <p:nvSpPr>
          <p:cNvPr id="81" name="TextBox 80">
            <a:extLst>
              <a:ext uri="{FF2B5EF4-FFF2-40B4-BE49-F238E27FC236}">
                <a16:creationId xmlns:a16="http://schemas.microsoft.com/office/drawing/2014/main" id="{EC719FC4-D743-AA4D-A89A-F049EC79A589}"/>
              </a:ext>
            </a:extLst>
          </p:cNvPr>
          <p:cNvSpPr txBox="1"/>
          <p:nvPr/>
        </p:nvSpPr>
        <p:spPr>
          <a:xfrm>
            <a:off x="6790224" y="6090325"/>
            <a:ext cx="428347" cy="276999"/>
          </a:xfrm>
          <a:prstGeom prst="rect">
            <a:avLst/>
          </a:prstGeom>
          <a:noFill/>
        </p:spPr>
        <p:txBody>
          <a:bodyPr wrap="square" rtlCol="0">
            <a:spAutoFit/>
          </a:bodyPr>
          <a:lstStyle/>
          <a:p>
            <a:r>
              <a:rPr lang="en-US" sz="1200" dirty="0"/>
              <a:t> No</a:t>
            </a:r>
          </a:p>
        </p:txBody>
      </p:sp>
      <p:sp>
        <p:nvSpPr>
          <p:cNvPr id="82" name="Rectangle 81">
            <a:extLst>
              <a:ext uri="{FF2B5EF4-FFF2-40B4-BE49-F238E27FC236}">
                <a16:creationId xmlns:a16="http://schemas.microsoft.com/office/drawing/2014/main" id="{A9F39E74-1622-2D4C-8ABB-8B47BEA81E57}"/>
              </a:ext>
            </a:extLst>
          </p:cNvPr>
          <p:cNvSpPr/>
          <p:nvPr/>
        </p:nvSpPr>
        <p:spPr>
          <a:xfrm>
            <a:off x="6209807" y="6594187"/>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ADF32AC4-B173-1241-ABC3-E1A75B641142}"/>
              </a:ext>
            </a:extLst>
          </p:cNvPr>
          <p:cNvSpPr/>
          <p:nvPr/>
        </p:nvSpPr>
        <p:spPr>
          <a:xfrm>
            <a:off x="6701441" y="6589712"/>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a:extLst>
              <a:ext uri="{FF2B5EF4-FFF2-40B4-BE49-F238E27FC236}">
                <a16:creationId xmlns:a16="http://schemas.microsoft.com/office/drawing/2014/main" id="{696B9F26-548E-1D48-A0E1-900B82FEB36A}"/>
              </a:ext>
            </a:extLst>
          </p:cNvPr>
          <p:cNvSpPr txBox="1"/>
          <p:nvPr/>
        </p:nvSpPr>
        <p:spPr>
          <a:xfrm>
            <a:off x="6326601" y="6467061"/>
            <a:ext cx="446840" cy="369119"/>
          </a:xfrm>
          <a:prstGeom prst="rect">
            <a:avLst/>
          </a:prstGeom>
          <a:noFill/>
        </p:spPr>
        <p:txBody>
          <a:bodyPr wrap="square" rtlCol="0">
            <a:spAutoFit/>
          </a:bodyPr>
          <a:lstStyle/>
          <a:p>
            <a:r>
              <a:rPr lang="en-US" sz="1200" dirty="0"/>
              <a:t>Yes</a:t>
            </a:r>
            <a:r>
              <a:rPr lang="en-US" dirty="0"/>
              <a:t> </a:t>
            </a:r>
          </a:p>
        </p:txBody>
      </p:sp>
      <p:sp>
        <p:nvSpPr>
          <p:cNvPr id="85" name="TextBox 84">
            <a:extLst>
              <a:ext uri="{FF2B5EF4-FFF2-40B4-BE49-F238E27FC236}">
                <a16:creationId xmlns:a16="http://schemas.microsoft.com/office/drawing/2014/main" id="{A906B4F1-DD85-7149-95D4-04D0DCFBF9B1}"/>
              </a:ext>
            </a:extLst>
          </p:cNvPr>
          <p:cNvSpPr txBox="1"/>
          <p:nvPr/>
        </p:nvSpPr>
        <p:spPr>
          <a:xfrm>
            <a:off x="6799368" y="6538118"/>
            <a:ext cx="428347" cy="276999"/>
          </a:xfrm>
          <a:prstGeom prst="rect">
            <a:avLst/>
          </a:prstGeom>
          <a:noFill/>
        </p:spPr>
        <p:txBody>
          <a:bodyPr wrap="square" rtlCol="0">
            <a:spAutoFit/>
          </a:bodyPr>
          <a:lstStyle/>
          <a:p>
            <a:r>
              <a:rPr lang="en-US" sz="1200" dirty="0"/>
              <a:t> No</a:t>
            </a:r>
          </a:p>
        </p:txBody>
      </p:sp>
    </p:spTree>
    <p:extLst>
      <p:ext uri="{BB962C8B-B14F-4D97-AF65-F5344CB8AC3E}">
        <p14:creationId xmlns:p14="http://schemas.microsoft.com/office/powerpoint/2010/main" val="3658888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91D8CA-5CBC-434C-B6FD-7C722D08F7F8}"/>
              </a:ext>
            </a:extLst>
          </p:cNvPr>
          <p:cNvSpPr txBox="1"/>
          <p:nvPr/>
        </p:nvSpPr>
        <p:spPr>
          <a:xfrm>
            <a:off x="3726426" y="393700"/>
            <a:ext cx="3436372" cy="1658018"/>
          </a:xfrm>
          <a:prstGeom prst="rect">
            <a:avLst/>
          </a:prstGeom>
          <a:noFill/>
          <a:ln>
            <a:solidFill>
              <a:schemeClr val="tx1"/>
            </a:solidFill>
          </a:ln>
        </p:spPr>
        <p:txBody>
          <a:bodyPr wrap="square" rtlCol="0">
            <a:spAutoFit/>
          </a:bodyPr>
          <a:lstStyle/>
          <a:p>
            <a:pPr>
              <a:lnSpc>
                <a:spcPct val="200000"/>
              </a:lnSpc>
            </a:pPr>
            <a:r>
              <a:rPr lang="en-US" sz="1050" dirty="0"/>
              <a:t>UR</a:t>
            </a:r>
            <a:r>
              <a:rPr lang="en-US" sz="1050" dirty="0">
                <a:latin typeface="Arial" panose="020B0604020202020204" pitchFamily="34" charset="0"/>
                <a:cs typeface="Arial" panose="020B0604020202020204" pitchFamily="34" charset="0"/>
              </a:rPr>
              <a:t> number: </a:t>
            </a:r>
          </a:p>
          <a:p>
            <a:pPr>
              <a:lnSpc>
                <a:spcPct val="200000"/>
              </a:lnSpc>
            </a:pPr>
            <a:r>
              <a:rPr lang="en-US" sz="1050" dirty="0">
                <a:latin typeface="Arial" panose="020B0604020202020204" pitchFamily="34" charset="0"/>
                <a:cs typeface="Arial" panose="020B0604020202020204" pitchFamily="34" charset="0"/>
              </a:rPr>
              <a:t>Surname:</a:t>
            </a:r>
          </a:p>
          <a:p>
            <a:pPr>
              <a:lnSpc>
                <a:spcPct val="200000"/>
              </a:lnSpc>
            </a:pPr>
            <a:r>
              <a:rPr lang="en-US" sz="1050" dirty="0">
                <a:latin typeface="Arial" panose="020B0604020202020204" pitchFamily="34" charset="0"/>
                <a:cs typeface="Arial" panose="020B0604020202020204" pitchFamily="34" charset="0"/>
              </a:rPr>
              <a:t>Given name/s:</a:t>
            </a:r>
          </a:p>
          <a:p>
            <a:pPr>
              <a:lnSpc>
                <a:spcPct val="200000"/>
              </a:lnSpc>
            </a:pPr>
            <a:r>
              <a:rPr lang="en-US" sz="1050" dirty="0">
                <a:latin typeface="Arial" panose="020B0604020202020204" pitchFamily="34" charset="0"/>
                <a:cs typeface="Arial" panose="020B0604020202020204" pitchFamily="34" charset="0"/>
              </a:rPr>
              <a:t>Date of birth:                            Gender: </a:t>
            </a:r>
          </a:p>
          <a:p>
            <a:pPr algn="ctr">
              <a:lnSpc>
                <a:spcPct val="200000"/>
              </a:lnSpc>
            </a:pPr>
            <a:r>
              <a:rPr lang="en-US" sz="1050" dirty="0">
                <a:latin typeface="Arial" panose="020B0604020202020204" pitchFamily="34" charset="0"/>
                <a:cs typeface="Arial" panose="020B0604020202020204" pitchFamily="34" charset="0"/>
              </a:rPr>
              <a:t>(AFFIX PATIENT LABEL)</a:t>
            </a:r>
          </a:p>
        </p:txBody>
      </p:sp>
      <p:cxnSp>
        <p:nvCxnSpPr>
          <p:cNvPr id="9" name="Straight Connector 8">
            <a:extLst>
              <a:ext uri="{FF2B5EF4-FFF2-40B4-BE49-F238E27FC236}">
                <a16:creationId xmlns:a16="http://schemas.microsoft.com/office/drawing/2014/main" id="{E9749443-53E2-6441-B927-BE784FE60EEC}"/>
              </a:ext>
            </a:extLst>
          </p:cNvPr>
          <p:cNvCxnSpPr/>
          <p:nvPr/>
        </p:nvCxnSpPr>
        <p:spPr>
          <a:xfrm>
            <a:off x="4959145" y="1326945"/>
            <a:ext cx="1866900"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89C73A38-67B3-6B4C-B861-EF5FEEA948C5}"/>
              </a:ext>
            </a:extLst>
          </p:cNvPr>
          <p:cNvCxnSpPr/>
          <p:nvPr/>
        </p:nvCxnSpPr>
        <p:spPr>
          <a:xfrm>
            <a:off x="4959145" y="1004938"/>
            <a:ext cx="1866900"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517689CF-FF58-D94D-B64D-9C319F7D3663}"/>
              </a:ext>
            </a:extLst>
          </p:cNvPr>
          <p:cNvCxnSpPr/>
          <p:nvPr/>
        </p:nvCxnSpPr>
        <p:spPr>
          <a:xfrm>
            <a:off x="4959145" y="701368"/>
            <a:ext cx="1866900" cy="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865CB675-AD40-434E-938F-0863E3C30652}"/>
              </a:ext>
            </a:extLst>
          </p:cNvPr>
          <p:cNvCxnSpPr>
            <a:cxnSpLocks/>
          </p:cNvCxnSpPr>
          <p:nvPr/>
        </p:nvCxnSpPr>
        <p:spPr>
          <a:xfrm>
            <a:off x="6152945" y="1640411"/>
            <a:ext cx="673100"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039F1364-FE8D-4F4C-9EC2-64EA3AF844FD}"/>
              </a:ext>
            </a:extLst>
          </p:cNvPr>
          <p:cNvCxnSpPr>
            <a:cxnSpLocks/>
          </p:cNvCxnSpPr>
          <p:nvPr/>
        </p:nvCxnSpPr>
        <p:spPr>
          <a:xfrm>
            <a:off x="4959145" y="1640411"/>
            <a:ext cx="533400" cy="0"/>
          </a:xfrm>
          <a:prstGeom prst="line">
            <a:avLst/>
          </a:prstGeom>
        </p:spPr>
        <p:style>
          <a:lnRef idx="1">
            <a:schemeClr val="dk1"/>
          </a:lnRef>
          <a:fillRef idx="0">
            <a:schemeClr val="dk1"/>
          </a:fillRef>
          <a:effectRef idx="0">
            <a:schemeClr val="dk1"/>
          </a:effectRef>
          <a:fontRef idx="minor">
            <a:schemeClr val="tx1"/>
          </a:fontRef>
        </p:style>
      </p:cxnSp>
      <p:sp>
        <p:nvSpPr>
          <p:cNvPr id="17" name="Rectangle 16">
            <a:extLst>
              <a:ext uri="{FF2B5EF4-FFF2-40B4-BE49-F238E27FC236}">
                <a16:creationId xmlns:a16="http://schemas.microsoft.com/office/drawing/2014/main" id="{25BA3780-8429-6A4A-9ACD-C798F58AD593}"/>
              </a:ext>
            </a:extLst>
          </p:cNvPr>
          <p:cNvSpPr/>
          <p:nvPr/>
        </p:nvSpPr>
        <p:spPr>
          <a:xfrm>
            <a:off x="471947" y="393700"/>
            <a:ext cx="6690851" cy="92217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9597F266-1D52-D944-8587-7DFE24FBE0C0}"/>
              </a:ext>
            </a:extLst>
          </p:cNvPr>
          <p:cNvSpPr/>
          <p:nvPr/>
        </p:nvSpPr>
        <p:spPr>
          <a:xfrm>
            <a:off x="471945" y="2051718"/>
            <a:ext cx="6690855" cy="280681"/>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Arial" panose="020B0604020202020204" pitchFamily="34" charset="0"/>
                <a:cs typeface="Arial" panose="020B0604020202020204" pitchFamily="34" charset="0"/>
              </a:rPr>
              <a:t>BRIEF SAFETY PLAN</a:t>
            </a:r>
          </a:p>
        </p:txBody>
      </p:sp>
      <p:sp>
        <p:nvSpPr>
          <p:cNvPr id="2" name="TextBox 1">
            <a:extLst>
              <a:ext uri="{FF2B5EF4-FFF2-40B4-BE49-F238E27FC236}">
                <a16:creationId xmlns:a16="http://schemas.microsoft.com/office/drawing/2014/main" id="{49264469-0436-5942-9D44-81CCDD9D3329}"/>
              </a:ext>
            </a:extLst>
          </p:cNvPr>
          <p:cNvSpPr txBox="1"/>
          <p:nvPr/>
        </p:nvSpPr>
        <p:spPr>
          <a:xfrm>
            <a:off x="471943" y="3017058"/>
            <a:ext cx="6585542" cy="3600986"/>
          </a:xfrm>
          <a:prstGeom prst="rect">
            <a:avLst/>
          </a:prstGeom>
          <a:noFill/>
        </p:spPr>
        <p:txBody>
          <a:bodyPr wrap="square" rtlCol="0">
            <a:spAutoFit/>
          </a:bodyPr>
          <a:lstStyle/>
          <a:p>
            <a:pPr lvl="0"/>
            <a:r>
              <a:rPr lang="en-AU" sz="1200" dirty="0">
                <a:latin typeface="Arial" panose="020B0604020202020204" pitchFamily="34" charset="0"/>
                <a:cs typeface="Arial" panose="020B0604020202020204" pitchFamily="34" charset="0"/>
              </a:rPr>
              <a:t>If you need to leave home in a hurry, where would you go?</a:t>
            </a:r>
          </a:p>
          <a:p>
            <a:pPr lvl="0"/>
            <a:r>
              <a:rPr lang="en-AU" sz="1200" dirty="0">
                <a:latin typeface="Arial" panose="020B0604020202020204" pitchFamily="34" charset="0"/>
                <a:cs typeface="Arial" panose="020B0604020202020204" pitchFamily="34" charset="0"/>
              </a:rPr>
              <a:t>Address of safe place: ______________________________________________________________  </a:t>
            </a:r>
          </a:p>
          <a:p>
            <a:pPr lvl="0"/>
            <a:endParaRPr lang="en-AU" sz="1200" dirty="0">
              <a:latin typeface="Arial" panose="020B0604020202020204" pitchFamily="34" charset="0"/>
              <a:cs typeface="Arial" panose="020B0604020202020204" pitchFamily="34" charset="0"/>
            </a:endParaRPr>
          </a:p>
          <a:p>
            <a:pPr lvl="0"/>
            <a:r>
              <a:rPr lang="en-AU" sz="1200" dirty="0">
                <a:latin typeface="Arial" panose="020B0604020202020204" pitchFamily="34" charset="0"/>
                <a:cs typeface="Arial" panose="020B0604020202020204" pitchFamily="34" charset="0"/>
              </a:rPr>
              <a:t>Is there someone close you can tell about the violence or ask to call the police on your behalf?</a:t>
            </a:r>
          </a:p>
          <a:p>
            <a:pPr lvl="0"/>
            <a:endParaRPr lang="en-AU" sz="1200" dirty="0">
              <a:latin typeface="Arial" panose="020B0604020202020204" pitchFamily="34" charset="0"/>
              <a:cs typeface="Arial" panose="020B0604020202020204" pitchFamily="34" charset="0"/>
            </a:endParaRPr>
          </a:p>
          <a:p>
            <a:pPr lvl="0"/>
            <a:endParaRPr lang="en-AU" sz="1200" dirty="0">
              <a:latin typeface="Arial" panose="020B0604020202020204" pitchFamily="34" charset="0"/>
              <a:cs typeface="Arial" panose="020B0604020202020204" pitchFamily="34" charset="0"/>
            </a:endParaRPr>
          </a:p>
          <a:p>
            <a:pPr lvl="0"/>
            <a:r>
              <a:rPr lang="en-AU" sz="1200" dirty="0">
                <a:latin typeface="Arial" panose="020B0604020202020204" pitchFamily="34" charset="0"/>
                <a:cs typeface="Arial" panose="020B0604020202020204" pitchFamily="34" charset="0"/>
              </a:rPr>
              <a:t>Do you need to arrange anything for anyone in your care? </a:t>
            </a:r>
            <a:r>
              <a:rPr lang="en-AU" sz="1200" dirty="0" err="1">
                <a:latin typeface="Arial" panose="020B0604020202020204" pitchFamily="34" charset="0"/>
                <a:cs typeface="Arial" panose="020B0604020202020204" pitchFamily="34" charset="0"/>
              </a:rPr>
              <a:t>i.e</a:t>
            </a:r>
            <a:r>
              <a:rPr lang="en-AU" sz="1200" dirty="0">
                <a:latin typeface="Arial" panose="020B0604020202020204" pitchFamily="34" charset="0"/>
                <a:cs typeface="Arial" panose="020B0604020202020204" pitchFamily="34" charset="0"/>
              </a:rPr>
              <a:t> children/older people</a:t>
            </a:r>
          </a:p>
          <a:p>
            <a:r>
              <a:rPr lang="en-AU" sz="1200" dirty="0">
                <a:latin typeface="Arial" panose="020B0604020202020204" pitchFamily="34" charset="0"/>
                <a:cs typeface="Arial" panose="020B0604020202020204" pitchFamily="34" charset="0"/>
              </a:rPr>
              <a:t>Provide details: ______________________________________________________________________</a:t>
            </a:r>
          </a:p>
          <a:p>
            <a:pPr lvl="0"/>
            <a:endParaRPr lang="en-AU" sz="1200" dirty="0">
              <a:latin typeface="Arial" panose="020B0604020202020204" pitchFamily="34" charset="0"/>
              <a:cs typeface="Arial" panose="020B0604020202020204" pitchFamily="34" charset="0"/>
            </a:endParaRPr>
          </a:p>
          <a:p>
            <a:pPr lvl="0"/>
            <a:r>
              <a:rPr lang="en-AU" sz="1200" dirty="0">
                <a:latin typeface="Arial" panose="020B0604020202020204" pitchFamily="34" charset="0"/>
                <a:cs typeface="Arial" panose="020B0604020202020204" pitchFamily="34" charset="0"/>
              </a:rPr>
              <a:t>Do you have access to a phone or internet?</a:t>
            </a:r>
          </a:p>
          <a:p>
            <a:pPr lvl="0"/>
            <a:endParaRPr lang="en-AU" sz="1200" dirty="0">
              <a:latin typeface="Arial" panose="020B0604020202020204" pitchFamily="34" charset="0"/>
              <a:cs typeface="Arial" panose="020B0604020202020204" pitchFamily="34" charset="0"/>
            </a:endParaRPr>
          </a:p>
          <a:p>
            <a:r>
              <a:rPr lang="en-AU" sz="1200" dirty="0">
                <a:latin typeface="Arial" panose="020B0604020202020204" pitchFamily="34" charset="0"/>
                <a:cs typeface="Arial" panose="020B0604020202020204" pitchFamily="34" charset="0"/>
              </a:rPr>
              <a:t>        </a:t>
            </a:r>
          </a:p>
          <a:p>
            <a:pPr lvl="0"/>
            <a:r>
              <a:rPr lang="en-AU" sz="1200" dirty="0">
                <a:latin typeface="Arial" panose="020B0604020202020204" pitchFamily="34" charset="0"/>
                <a:cs typeface="Arial" panose="020B0604020202020204" pitchFamily="34" charset="0"/>
              </a:rPr>
              <a:t>What essential things like documents, keys, money, clothes or other things should you take with you when you leave? Do you have access to these?</a:t>
            </a:r>
          </a:p>
          <a:p>
            <a:pPr lvl="0"/>
            <a:r>
              <a:rPr lang="en-AU" sz="1200" dirty="0">
                <a:latin typeface="Arial" panose="020B0604020202020204" pitchFamily="34" charset="0"/>
                <a:cs typeface="Arial" panose="020B0604020202020204" pitchFamily="34" charset="0"/>
              </a:rPr>
              <a:t>Provide details:   ______________________________________________________________________</a:t>
            </a:r>
          </a:p>
          <a:p>
            <a:pPr lvl="0"/>
            <a:endParaRPr lang="en-AU" sz="1200" dirty="0"/>
          </a:p>
        </p:txBody>
      </p:sp>
      <p:sp>
        <p:nvSpPr>
          <p:cNvPr id="5" name="TextBox 4">
            <a:extLst>
              <a:ext uri="{FF2B5EF4-FFF2-40B4-BE49-F238E27FC236}">
                <a16:creationId xmlns:a16="http://schemas.microsoft.com/office/drawing/2014/main" id="{3D5E1A44-7776-CC4A-8DE8-3D3C3307BD57}"/>
              </a:ext>
            </a:extLst>
          </p:cNvPr>
          <p:cNvSpPr txBox="1"/>
          <p:nvPr/>
        </p:nvSpPr>
        <p:spPr>
          <a:xfrm>
            <a:off x="471945" y="1240301"/>
            <a:ext cx="3350757" cy="800219"/>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Antenatal Screening for Family Violence</a:t>
            </a:r>
          </a:p>
          <a:p>
            <a:r>
              <a:rPr lang="en-US" sz="1400" dirty="0">
                <a:latin typeface="Arial" panose="020B0604020202020204" pitchFamily="34" charset="0"/>
                <a:cs typeface="Arial" panose="020B0604020202020204" pitchFamily="34" charset="0"/>
              </a:rPr>
              <a:t>Screening tool</a:t>
            </a:r>
          </a:p>
          <a:p>
            <a:endParaRPr lang="en-US" dirty="0"/>
          </a:p>
        </p:txBody>
      </p:sp>
      <p:sp>
        <p:nvSpPr>
          <p:cNvPr id="32" name="Rectangle 31">
            <a:extLst>
              <a:ext uri="{FF2B5EF4-FFF2-40B4-BE49-F238E27FC236}">
                <a16:creationId xmlns:a16="http://schemas.microsoft.com/office/drawing/2014/main" id="{45B9F90C-C18D-4643-8603-7F0DCFE64B5C}"/>
              </a:ext>
            </a:extLst>
          </p:cNvPr>
          <p:cNvSpPr/>
          <p:nvPr/>
        </p:nvSpPr>
        <p:spPr>
          <a:xfrm>
            <a:off x="471945" y="2332399"/>
            <a:ext cx="6690852" cy="5659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latin typeface="Arial" panose="020B0604020202020204" pitchFamily="34" charset="0"/>
                <a:cs typeface="Arial" panose="020B0604020202020204" pitchFamily="34" charset="0"/>
              </a:rPr>
              <a:t>Ask the following questions to help the woman experiencing family violence make a plan. </a:t>
            </a:r>
          </a:p>
          <a:p>
            <a:r>
              <a:rPr lang="en-US" sz="1100" dirty="0">
                <a:solidFill>
                  <a:schemeClr val="tx1"/>
                </a:solidFill>
                <a:latin typeface="Arial" panose="020B0604020202020204" pitchFamily="34" charset="0"/>
                <a:cs typeface="Arial" panose="020B0604020202020204" pitchFamily="34" charset="0"/>
              </a:rPr>
              <a:t>Every safety plan will be unique and based on the needs of the woman </a:t>
            </a:r>
            <a:r>
              <a:rPr lang="en-AU" sz="1100" dirty="0">
                <a:solidFill>
                  <a:schemeClr val="tx1"/>
                </a:solidFill>
                <a:latin typeface="Arial" panose="020B0604020202020204" pitchFamily="34" charset="0"/>
                <a:cs typeface="Arial" panose="020B0604020202020204" pitchFamily="34" charset="0"/>
              </a:rPr>
              <a:t>You should be guided by the victim survivor on what is important and safe for them in their basic safety plan. </a:t>
            </a:r>
            <a:endParaRPr lang="en-US" sz="1100" dirty="0">
              <a:solidFill>
                <a:schemeClr val="tx1"/>
              </a:solidFill>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9D0BF3A3-8A3C-174F-9C32-3F42848AF3A2}"/>
              </a:ext>
            </a:extLst>
          </p:cNvPr>
          <p:cNvSpPr/>
          <p:nvPr/>
        </p:nvSpPr>
        <p:spPr>
          <a:xfrm>
            <a:off x="471943" y="7282736"/>
            <a:ext cx="3273632" cy="233275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050" dirty="0">
              <a:solidFill>
                <a:schemeClr val="tx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050" dirty="0">
              <a:solidFill>
                <a:schemeClr val="tx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Let the woman know that if her circumstances change she should seek assistance</a:t>
            </a:r>
          </a:p>
          <a:p>
            <a:pPr marL="171450" indent="-171450">
              <a:buFont typeface="Arial" panose="020B0604020202020204" pitchFamily="34" charset="0"/>
              <a:buChar char="•"/>
            </a:pPr>
            <a:r>
              <a:rPr lang="en-AU" sz="1050" dirty="0">
                <a:solidFill>
                  <a:schemeClr val="tx1"/>
                </a:solidFill>
                <a:latin typeface="Arial" panose="020B0604020202020204" pitchFamily="34" charset="0"/>
                <a:cs typeface="Arial" panose="020B0604020202020204" pitchFamily="34" charset="0"/>
              </a:rPr>
              <a:t>Provide information about help and support that is available, including specialist family violence services and Victoria Police</a:t>
            </a:r>
          </a:p>
          <a:p>
            <a:pPr marL="171450" indent="-171450">
              <a:buFont typeface="Arial" panose="020B0604020202020204" pitchFamily="34" charset="0"/>
              <a:buChar char="•"/>
            </a:pPr>
            <a:r>
              <a:rPr lang="en-AU" sz="1050" dirty="0">
                <a:solidFill>
                  <a:schemeClr val="tx1"/>
                </a:solidFill>
                <a:latin typeface="Arial" panose="020B0604020202020204" pitchFamily="34" charset="0"/>
                <a:cs typeface="Arial" panose="020B0604020202020204" pitchFamily="34" charset="0"/>
              </a:rPr>
              <a:t>Discuss a brief safety plan</a:t>
            </a:r>
          </a:p>
          <a:p>
            <a:pPr marL="171450" indent="-171450">
              <a:buFont typeface="Arial" panose="020B0604020202020204" pitchFamily="34" charset="0"/>
              <a:buChar char="•"/>
            </a:pPr>
            <a:r>
              <a:rPr lang="en-AU" sz="1050" dirty="0">
                <a:solidFill>
                  <a:schemeClr val="tx1"/>
                </a:solidFill>
                <a:latin typeface="Arial" panose="020B0604020202020204" pitchFamily="34" charset="0"/>
                <a:cs typeface="Arial" panose="020B0604020202020204" pitchFamily="34" charset="0"/>
              </a:rPr>
              <a:t>Consider whether a child is at risk and mandatory obligations apply</a:t>
            </a:r>
          </a:p>
          <a:p>
            <a:pPr marL="179127" indent="-179127">
              <a:buFont typeface="Arial" panose="020B0604020202020204" pitchFamily="34" charset="0"/>
              <a:buChar char="•"/>
            </a:pPr>
            <a:r>
              <a:rPr lang="en-AU" sz="1050" dirty="0">
                <a:solidFill>
                  <a:schemeClr val="tx1"/>
                </a:solidFill>
                <a:latin typeface="Arial" panose="020B0604020202020204" pitchFamily="34" charset="0"/>
                <a:cs typeface="Arial" panose="020B0604020202020204" pitchFamily="34" charset="0"/>
              </a:rPr>
              <a:t>Provide pregnancy support card</a:t>
            </a:r>
          </a:p>
          <a:p>
            <a:pPr marL="179127" indent="-179127">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Suggest a social work follow up at another appointment</a:t>
            </a:r>
          </a:p>
          <a:p>
            <a:pPr marL="179127" indent="-179127">
              <a:buFont typeface="Arial" panose="020B0604020202020204" pitchFamily="34" charset="0"/>
              <a:buChar char="•"/>
            </a:pPr>
            <a:r>
              <a:rPr lang="en-AU" sz="1050" dirty="0">
                <a:solidFill>
                  <a:schemeClr val="tx1"/>
                </a:solidFill>
                <a:latin typeface="Arial" panose="020B0604020202020204" pitchFamily="34" charset="0"/>
                <a:cs typeface="Arial" panose="020B0604020202020204" pitchFamily="34" charset="0"/>
              </a:rPr>
              <a:t>Seek secondary consultation with social work/manger </a:t>
            </a:r>
          </a:p>
          <a:p>
            <a:pPr algn="ctr"/>
            <a:endParaRPr lang="en-AU" sz="1050" dirty="0">
              <a:latin typeface="Arial" panose="020B060402020202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802A661A-8B92-9648-A6D6-A28394519DBB}"/>
              </a:ext>
            </a:extLst>
          </p:cNvPr>
          <p:cNvSpPr/>
          <p:nvPr/>
        </p:nvSpPr>
        <p:spPr>
          <a:xfrm>
            <a:off x="3745575" y="7302702"/>
            <a:ext cx="3442681" cy="23127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050" dirty="0">
              <a:solidFill>
                <a:schemeClr val="tx1"/>
              </a:solidFill>
              <a:latin typeface="Arial" panose="020B0604020202020204" pitchFamily="34" charset="0"/>
              <a:cs typeface="Arial" panose="020B0604020202020204" pitchFamily="34" charset="0"/>
            </a:endParaRPr>
          </a:p>
          <a:p>
            <a:pPr marL="179127" indent="-179127">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Perform a brief safety plan</a:t>
            </a:r>
          </a:p>
          <a:p>
            <a:pPr marL="179127" indent="-179127">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Request consent for information sharing </a:t>
            </a:r>
          </a:p>
          <a:p>
            <a:pPr marL="179127" indent="-179127">
              <a:buFont typeface="Arial" panose="020B0604020202020204" pitchFamily="34" charset="0"/>
              <a:buChar char="•"/>
            </a:pPr>
            <a:r>
              <a:rPr lang="en-AU" sz="1050" dirty="0">
                <a:solidFill>
                  <a:schemeClr val="tx1"/>
                </a:solidFill>
                <a:latin typeface="Arial" panose="020B0604020202020204" pitchFamily="34" charset="0"/>
                <a:cs typeface="Arial" panose="020B0604020202020204" pitchFamily="34" charset="0"/>
              </a:rPr>
              <a:t>Consider whether a child is at risk and mandatory obligations apply</a:t>
            </a:r>
            <a:endParaRPr lang="en-US" sz="1050" dirty="0">
              <a:solidFill>
                <a:schemeClr val="tx1"/>
              </a:solidFill>
              <a:latin typeface="Arial" panose="020B0604020202020204" pitchFamily="34" charset="0"/>
              <a:cs typeface="Arial" panose="020B0604020202020204" pitchFamily="34" charset="0"/>
            </a:endParaRPr>
          </a:p>
          <a:p>
            <a:pPr marL="179127" indent="-179127">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Provide information about help and support that is available from the hospital and specialist family violence services</a:t>
            </a:r>
            <a:endParaRPr lang="en-AU" sz="1050" dirty="0">
              <a:solidFill>
                <a:schemeClr val="tx1"/>
              </a:solidFill>
              <a:latin typeface="Arial" panose="020B0604020202020204" pitchFamily="34" charset="0"/>
              <a:cs typeface="Arial" panose="020B0604020202020204" pitchFamily="34" charset="0"/>
            </a:endParaRPr>
          </a:p>
          <a:p>
            <a:pPr marL="179127" indent="-179127">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Suggest a social work follow up at another appointment</a:t>
            </a:r>
          </a:p>
          <a:p>
            <a:pPr marL="179127" indent="-179127">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Seek secondary consultation with Social Work/manager</a:t>
            </a:r>
          </a:p>
          <a:p>
            <a:pPr marL="179127" indent="-179127">
              <a:buFont typeface="Arial" panose="020B0604020202020204" pitchFamily="34" charset="0"/>
              <a:buChar char="•"/>
            </a:pPr>
            <a:r>
              <a:rPr lang="en-US" sz="1050" dirty="0">
                <a:solidFill>
                  <a:schemeClr val="tx1"/>
                </a:solidFill>
                <a:latin typeface="Arial" panose="020B0604020202020204" pitchFamily="34" charset="0"/>
                <a:cs typeface="Arial" panose="020B0604020202020204" pitchFamily="34" charset="0"/>
              </a:rPr>
              <a:t>Consider contacting Victoria Police 000 – be guided by the woman</a:t>
            </a:r>
            <a:endParaRPr lang="en-AU" sz="1050" dirty="0">
              <a:solidFill>
                <a:schemeClr val="tx1"/>
              </a:solidFill>
              <a:latin typeface="Arial" panose="020B0604020202020204" pitchFamily="34" charset="0"/>
              <a:cs typeface="Arial" panose="020B0604020202020204" pitchFamily="34" charset="0"/>
            </a:endParaRPr>
          </a:p>
          <a:p>
            <a:pPr marL="179127" indent="-179127">
              <a:buFont typeface="Arial" panose="020B0604020202020204" pitchFamily="34" charset="0"/>
              <a:buChar char="•"/>
            </a:pPr>
            <a:endParaRPr lang="en-US" sz="1050" dirty="0">
              <a:solidFill>
                <a:schemeClr val="tx1"/>
              </a:solidFill>
              <a:latin typeface="Arial" panose="020B0604020202020204" pitchFamily="34" charset="0"/>
              <a:cs typeface="Arial" panose="020B0604020202020204" pitchFamily="34" charset="0"/>
            </a:endParaRPr>
          </a:p>
        </p:txBody>
      </p:sp>
      <p:sp>
        <p:nvSpPr>
          <p:cNvPr id="39" name="Rectangle 38">
            <a:extLst>
              <a:ext uri="{FF2B5EF4-FFF2-40B4-BE49-F238E27FC236}">
                <a16:creationId xmlns:a16="http://schemas.microsoft.com/office/drawing/2014/main" id="{5A9DEBC4-0634-3A4B-A21E-E6C4B89E4934}"/>
              </a:ext>
            </a:extLst>
          </p:cNvPr>
          <p:cNvSpPr/>
          <p:nvPr/>
        </p:nvSpPr>
        <p:spPr>
          <a:xfrm>
            <a:off x="3726426" y="6841345"/>
            <a:ext cx="3436371" cy="441391"/>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200" dirty="0">
                <a:solidFill>
                  <a:schemeClr val="tx1"/>
                </a:solidFill>
                <a:latin typeface="Arial" panose="020B0604020202020204" pitchFamily="34" charset="0"/>
                <a:cs typeface="Arial" panose="020B0604020202020204" pitchFamily="34" charset="0"/>
              </a:rPr>
              <a:t>Woman is in immediate danger</a:t>
            </a:r>
          </a:p>
          <a:p>
            <a:r>
              <a:rPr lang="en-AU" sz="1000" b="1" dirty="0">
                <a:solidFill>
                  <a:schemeClr val="tx1"/>
                </a:solidFill>
                <a:latin typeface="Arial" panose="020B0604020202020204" pitchFamily="34" charset="0"/>
                <a:cs typeface="Arial" panose="020B0604020202020204" pitchFamily="34" charset="0"/>
              </a:rPr>
              <a:t>(YES </a:t>
            </a:r>
            <a:r>
              <a:rPr lang="en-AU" sz="1000" dirty="0">
                <a:solidFill>
                  <a:schemeClr val="tx1"/>
                </a:solidFill>
                <a:latin typeface="Arial" panose="020B0604020202020204" pitchFamily="34" charset="0"/>
                <a:cs typeface="Arial" panose="020B0604020202020204" pitchFamily="34" charset="0"/>
              </a:rPr>
              <a:t>to question 5 and </a:t>
            </a:r>
            <a:r>
              <a:rPr lang="en-AU" sz="1000" b="1" dirty="0">
                <a:solidFill>
                  <a:schemeClr val="tx1"/>
                </a:solidFill>
                <a:latin typeface="Arial" panose="020B0604020202020204" pitchFamily="34" charset="0"/>
                <a:cs typeface="Arial" panose="020B0604020202020204" pitchFamily="34" charset="0"/>
              </a:rPr>
              <a:t>NO </a:t>
            </a:r>
            <a:r>
              <a:rPr lang="en-AU" sz="1000" dirty="0">
                <a:solidFill>
                  <a:schemeClr val="tx1"/>
                </a:solidFill>
                <a:latin typeface="Arial" panose="020B0604020202020204" pitchFamily="34" charset="0"/>
                <a:cs typeface="Arial" panose="020B0604020202020204" pitchFamily="34" charset="0"/>
              </a:rPr>
              <a:t>to question 6)</a:t>
            </a:r>
          </a:p>
        </p:txBody>
      </p:sp>
      <p:sp>
        <p:nvSpPr>
          <p:cNvPr id="40" name="Rectangle 39">
            <a:extLst>
              <a:ext uri="{FF2B5EF4-FFF2-40B4-BE49-F238E27FC236}">
                <a16:creationId xmlns:a16="http://schemas.microsoft.com/office/drawing/2014/main" id="{EF8FAC3C-8BC7-3B40-87EC-CF1BC726BE3D}"/>
              </a:ext>
            </a:extLst>
          </p:cNvPr>
          <p:cNvSpPr/>
          <p:nvPr/>
        </p:nvSpPr>
        <p:spPr>
          <a:xfrm>
            <a:off x="471940" y="6837722"/>
            <a:ext cx="3273635" cy="445014"/>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200" dirty="0">
                <a:solidFill>
                  <a:schemeClr val="tx1"/>
                </a:solidFill>
                <a:latin typeface="Arial" panose="020B0604020202020204" pitchFamily="34" charset="0"/>
                <a:cs typeface="Arial" panose="020B0604020202020204" pitchFamily="34" charset="0"/>
              </a:rPr>
              <a:t>Woman is not in immediate danger</a:t>
            </a:r>
          </a:p>
          <a:p>
            <a:r>
              <a:rPr lang="en-AU" sz="1000" b="1" dirty="0">
                <a:solidFill>
                  <a:schemeClr val="tx1"/>
                </a:solidFill>
                <a:latin typeface="Arial" panose="020B0604020202020204" pitchFamily="34" charset="0"/>
                <a:cs typeface="Arial" panose="020B0604020202020204" pitchFamily="34" charset="0"/>
              </a:rPr>
              <a:t>(No </a:t>
            </a:r>
            <a:r>
              <a:rPr lang="en-AU" sz="1000" dirty="0">
                <a:solidFill>
                  <a:schemeClr val="tx1"/>
                </a:solidFill>
                <a:latin typeface="Arial" panose="020B0604020202020204" pitchFamily="34" charset="0"/>
                <a:cs typeface="Arial" panose="020B0604020202020204" pitchFamily="34" charset="0"/>
              </a:rPr>
              <a:t>to question 5 and </a:t>
            </a:r>
            <a:r>
              <a:rPr lang="en-AU" sz="1000" b="1" dirty="0">
                <a:solidFill>
                  <a:schemeClr val="tx1"/>
                </a:solidFill>
                <a:latin typeface="Arial" panose="020B0604020202020204" pitchFamily="34" charset="0"/>
                <a:cs typeface="Arial" panose="020B0604020202020204" pitchFamily="34" charset="0"/>
              </a:rPr>
              <a:t>YES </a:t>
            </a:r>
            <a:r>
              <a:rPr lang="en-AU" sz="1000" dirty="0">
                <a:solidFill>
                  <a:schemeClr val="tx1"/>
                </a:solidFill>
                <a:latin typeface="Arial" panose="020B0604020202020204" pitchFamily="34" charset="0"/>
                <a:cs typeface="Arial" panose="020B0604020202020204" pitchFamily="34" charset="0"/>
              </a:rPr>
              <a:t>to question 6)</a:t>
            </a:r>
          </a:p>
        </p:txBody>
      </p:sp>
      <p:sp>
        <p:nvSpPr>
          <p:cNvPr id="41" name="Rectangle 40">
            <a:extLst>
              <a:ext uri="{FF2B5EF4-FFF2-40B4-BE49-F238E27FC236}">
                <a16:creationId xmlns:a16="http://schemas.microsoft.com/office/drawing/2014/main" id="{B347281F-0396-1049-B5F9-AF76D8CF28FA}"/>
              </a:ext>
            </a:extLst>
          </p:cNvPr>
          <p:cNvSpPr/>
          <p:nvPr/>
        </p:nvSpPr>
        <p:spPr>
          <a:xfrm>
            <a:off x="471942" y="6557040"/>
            <a:ext cx="6690855" cy="280681"/>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Arial" panose="020B0604020202020204" pitchFamily="34" charset="0"/>
                <a:cs typeface="Arial" panose="020B0604020202020204" pitchFamily="34" charset="0"/>
              </a:rPr>
              <a:t>ADDITIONAL ACTIONS</a:t>
            </a:r>
          </a:p>
        </p:txBody>
      </p:sp>
      <p:sp>
        <p:nvSpPr>
          <p:cNvPr id="46" name="Rectangle 45">
            <a:extLst>
              <a:ext uri="{FF2B5EF4-FFF2-40B4-BE49-F238E27FC236}">
                <a16:creationId xmlns:a16="http://schemas.microsoft.com/office/drawing/2014/main" id="{43317779-3B92-604F-9C79-ABF8E276C87D}"/>
              </a:ext>
            </a:extLst>
          </p:cNvPr>
          <p:cNvSpPr/>
          <p:nvPr/>
        </p:nvSpPr>
        <p:spPr>
          <a:xfrm>
            <a:off x="560643" y="4012569"/>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77E332B8-8692-1C43-89E3-B9BDFF09C7E3}"/>
              </a:ext>
            </a:extLst>
          </p:cNvPr>
          <p:cNvSpPr/>
          <p:nvPr/>
        </p:nvSpPr>
        <p:spPr>
          <a:xfrm>
            <a:off x="1052277" y="4008094"/>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D4D0B5F1-A7BD-8046-81D8-6037302E00DD}"/>
              </a:ext>
            </a:extLst>
          </p:cNvPr>
          <p:cNvSpPr txBox="1"/>
          <p:nvPr/>
        </p:nvSpPr>
        <p:spPr>
          <a:xfrm>
            <a:off x="677437" y="3885443"/>
            <a:ext cx="446840" cy="369119"/>
          </a:xfrm>
          <a:prstGeom prst="rect">
            <a:avLst/>
          </a:prstGeom>
          <a:noFill/>
        </p:spPr>
        <p:txBody>
          <a:bodyPr wrap="square" rtlCol="0">
            <a:spAutoFit/>
          </a:bodyPr>
          <a:lstStyle/>
          <a:p>
            <a:r>
              <a:rPr lang="en-US" sz="1200" dirty="0"/>
              <a:t>Yes</a:t>
            </a:r>
            <a:r>
              <a:rPr lang="en-US" dirty="0"/>
              <a:t> </a:t>
            </a:r>
          </a:p>
        </p:txBody>
      </p:sp>
      <p:sp>
        <p:nvSpPr>
          <p:cNvPr id="49" name="TextBox 48">
            <a:extLst>
              <a:ext uri="{FF2B5EF4-FFF2-40B4-BE49-F238E27FC236}">
                <a16:creationId xmlns:a16="http://schemas.microsoft.com/office/drawing/2014/main" id="{DDDD6A39-120C-AF4D-ADC5-198F9CCD877E}"/>
              </a:ext>
            </a:extLst>
          </p:cNvPr>
          <p:cNvSpPr txBox="1"/>
          <p:nvPr/>
        </p:nvSpPr>
        <p:spPr>
          <a:xfrm>
            <a:off x="1150204" y="3956500"/>
            <a:ext cx="428347" cy="276999"/>
          </a:xfrm>
          <a:prstGeom prst="rect">
            <a:avLst/>
          </a:prstGeom>
          <a:noFill/>
        </p:spPr>
        <p:txBody>
          <a:bodyPr wrap="square" rtlCol="0">
            <a:spAutoFit/>
          </a:bodyPr>
          <a:lstStyle/>
          <a:p>
            <a:r>
              <a:rPr lang="en-US" sz="1200" dirty="0"/>
              <a:t> No</a:t>
            </a:r>
          </a:p>
        </p:txBody>
      </p:sp>
      <p:sp>
        <p:nvSpPr>
          <p:cNvPr id="50" name="Rectangle 49">
            <a:extLst>
              <a:ext uri="{FF2B5EF4-FFF2-40B4-BE49-F238E27FC236}">
                <a16:creationId xmlns:a16="http://schemas.microsoft.com/office/drawing/2014/main" id="{F6F52EF7-F185-1D44-B826-77C4870E6AED}"/>
              </a:ext>
            </a:extLst>
          </p:cNvPr>
          <p:cNvSpPr/>
          <p:nvPr/>
        </p:nvSpPr>
        <p:spPr>
          <a:xfrm>
            <a:off x="560643" y="5301713"/>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A7A0710A-6617-0A40-B8DA-2F9B67BB5B1E}"/>
              </a:ext>
            </a:extLst>
          </p:cNvPr>
          <p:cNvSpPr/>
          <p:nvPr/>
        </p:nvSpPr>
        <p:spPr>
          <a:xfrm>
            <a:off x="1052277" y="5297238"/>
            <a:ext cx="144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B5F1D1F7-4728-4248-91E8-B9837C8F0EF9}"/>
              </a:ext>
            </a:extLst>
          </p:cNvPr>
          <p:cNvSpPr txBox="1"/>
          <p:nvPr/>
        </p:nvSpPr>
        <p:spPr>
          <a:xfrm>
            <a:off x="677437" y="5174587"/>
            <a:ext cx="446840" cy="369119"/>
          </a:xfrm>
          <a:prstGeom prst="rect">
            <a:avLst/>
          </a:prstGeom>
          <a:noFill/>
        </p:spPr>
        <p:txBody>
          <a:bodyPr wrap="square" rtlCol="0">
            <a:spAutoFit/>
          </a:bodyPr>
          <a:lstStyle/>
          <a:p>
            <a:r>
              <a:rPr lang="en-US" sz="1200" dirty="0"/>
              <a:t>Yes</a:t>
            </a:r>
            <a:r>
              <a:rPr lang="en-US" dirty="0"/>
              <a:t> </a:t>
            </a:r>
          </a:p>
        </p:txBody>
      </p:sp>
      <p:sp>
        <p:nvSpPr>
          <p:cNvPr id="53" name="TextBox 52">
            <a:extLst>
              <a:ext uri="{FF2B5EF4-FFF2-40B4-BE49-F238E27FC236}">
                <a16:creationId xmlns:a16="http://schemas.microsoft.com/office/drawing/2014/main" id="{50A2C032-85E4-A040-9479-2FEED83E89C8}"/>
              </a:ext>
            </a:extLst>
          </p:cNvPr>
          <p:cNvSpPr txBox="1"/>
          <p:nvPr/>
        </p:nvSpPr>
        <p:spPr>
          <a:xfrm>
            <a:off x="1150204" y="5245644"/>
            <a:ext cx="428347" cy="276999"/>
          </a:xfrm>
          <a:prstGeom prst="rect">
            <a:avLst/>
          </a:prstGeom>
          <a:noFill/>
        </p:spPr>
        <p:txBody>
          <a:bodyPr wrap="square" rtlCol="0">
            <a:spAutoFit/>
          </a:bodyPr>
          <a:lstStyle/>
          <a:p>
            <a:r>
              <a:rPr lang="en-US" sz="1200" dirty="0"/>
              <a:t> No</a:t>
            </a:r>
          </a:p>
        </p:txBody>
      </p:sp>
    </p:spTree>
    <p:extLst>
      <p:ext uri="{BB962C8B-B14F-4D97-AF65-F5344CB8AC3E}">
        <p14:creationId xmlns:p14="http://schemas.microsoft.com/office/powerpoint/2010/main" val="11344748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1080</TotalTime>
  <Words>712</Words>
  <Application>Microsoft Macintosh PowerPoint</Application>
  <PresentationFormat>Custom</PresentationFormat>
  <Paragraphs>93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Madeleine Smith</dc:creator>
  <cp:lastModifiedBy>Madeleine Smith</cp:lastModifiedBy>
  <cp:revision>18</cp:revision>
  <dcterms:created xsi:type="dcterms:W3CDTF">2020-09-28T00:42:56Z</dcterms:created>
  <dcterms:modified xsi:type="dcterms:W3CDTF">2020-11-05T22:24:59Z</dcterms:modified>
</cp:coreProperties>
</file>