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0" r:id="rId3"/>
    <p:sldId id="313" r:id="rId4"/>
    <p:sldId id="261" r:id="rId5"/>
    <p:sldId id="260" r:id="rId6"/>
    <p:sldId id="262" r:id="rId7"/>
    <p:sldId id="263" r:id="rId8"/>
    <p:sldId id="264" r:id="rId9"/>
    <p:sldId id="265" r:id="rId10"/>
    <p:sldId id="266" r:id="rId11"/>
    <p:sldId id="267" r:id="rId12"/>
    <p:sldId id="268" r:id="rId13"/>
    <p:sldId id="269" r:id="rId14"/>
    <p:sldId id="270" r:id="rId15"/>
    <p:sldId id="272" r:id="rId16"/>
    <p:sldId id="271" r:id="rId17"/>
    <p:sldId id="273" r:id="rId18"/>
    <p:sldId id="274" r:id="rId19"/>
    <p:sldId id="275" r:id="rId20"/>
    <p:sldId id="276" r:id="rId21"/>
    <p:sldId id="277" r:id="rId22"/>
    <p:sldId id="278" r:id="rId23"/>
    <p:sldId id="279" r:id="rId24"/>
    <p:sldId id="281" r:id="rId25"/>
    <p:sldId id="287" r:id="rId26"/>
    <p:sldId id="289" r:id="rId27"/>
    <p:sldId id="291" r:id="rId28"/>
    <p:sldId id="292" r:id="rId29"/>
    <p:sldId id="293" r:id="rId30"/>
    <p:sldId id="283" r:id="rId31"/>
    <p:sldId id="294" r:id="rId32"/>
    <p:sldId id="284" r:id="rId33"/>
    <p:sldId id="285" r:id="rId34"/>
    <p:sldId id="286" r:id="rId35"/>
    <p:sldId id="295" r:id="rId36"/>
    <p:sldId id="301" r:id="rId37"/>
    <p:sldId id="296" r:id="rId38"/>
    <p:sldId id="302" r:id="rId39"/>
    <p:sldId id="303" r:id="rId40"/>
    <p:sldId id="304" r:id="rId41"/>
    <p:sldId id="300" r:id="rId42"/>
    <p:sldId id="305" r:id="rId43"/>
    <p:sldId id="299" r:id="rId44"/>
    <p:sldId id="298" r:id="rId45"/>
    <p:sldId id="297" r:id="rId46"/>
    <p:sldId id="312" r:id="rId47"/>
    <p:sldId id="307" r:id="rId48"/>
    <p:sldId id="309" r:id="rId49"/>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061"/>
    <a:srgbClr val="00ACA8"/>
    <a:srgbClr val="006666"/>
    <a:srgbClr val="00E1F2"/>
    <a:srgbClr val="00AAB9"/>
    <a:srgbClr val="00B8B4"/>
    <a:srgbClr val="203864"/>
    <a:srgbClr val="215A69"/>
    <a:srgbClr val="408080"/>
    <a:srgbClr val="E67F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69" d="100"/>
          <a:sy n="69" d="100"/>
        </p:scale>
        <p:origin x="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EDFCD1-E88F-471D-BD9B-557B7EE4710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AU"/>
        </a:p>
      </dgm:t>
    </dgm:pt>
    <dgm:pt modelId="{83FB3DA9-9FD6-4519-9BC6-C47EB043F3F9}">
      <dgm:prSet>
        <dgm:style>
          <a:lnRef idx="2">
            <a:schemeClr val="accent2">
              <a:shade val="50000"/>
            </a:schemeClr>
          </a:lnRef>
          <a:fillRef idx="1">
            <a:schemeClr val="accent2"/>
          </a:fillRef>
          <a:effectRef idx="0">
            <a:schemeClr val="accent2"/>
          </a:effectRef>
          <a:fontRef idx="minor">
            <a:schemeClr val="lt1"/>
          </a:fontRef>
        </dgm:style>
      </dgm:prSet>
      <dgm:spPr>
        <a:solidFill>
          <a:srgbClr val="F47822"/>
        </a:solidFill>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Uphold the dignity and privacy of the people we work with</a:t>
          </a:r>
        </a:p>
      </dgm:t>
    </dgm:pt>
    <dgm:pt modelId="{CE34B3DF-AEC7-4FA1-A4A5-17C9778038F1}" type="parTrans" cxnId="{5A3B47FD-8E2C-4D5A-94F7-3C74B327B362}">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B19479A7-E604-4402-95DE-6E594C82737A}" type="sibTrans" cxnId="{5A3B47FD-8E2C-4D5A-94F7-3C74B327B362}">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7C7185CA-8330-40BC-BEC3-7A639634D707}">
      <dgm:prSet>
        <dgm:style>
          <a:lnRef idx="2">
            <a:schemeClr val="accent3">
              <a:shade val="50000"/>
            </a:schemeClr>
          </a:lnRef>
          <a:fillRef idx="1">
            <a:schemeClr val="accent3"/>
          </a:fillRef>
          <a:effectRef idx="0">
            <a:schemeClr val="accent3"/>
          </a:effectRef>
          <a:fontRef idx="minor">
            <a:schemeClr val="lt1"/>
          </a:fontRef>
        </dgm:style>
      </dgm:prSet>
      <dgm:spPr>
        <a:solidFill>
          <a:srgbClr val="006666"/>
        </a:solidFill>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Commitment to participation, but with the right to pass</a:t>
          </a:r>
        </a:p>
      </dgm:t>
    </dgm:pt>
    <dgm:pt modelId="{07956524-F42A-4430-903E-73E634F2475B}" type="parTrans" cxnId="{C972D7C6-276E-44E5-9024-8550BFEE9561}">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6F3D531D-60EE-4B1F-BCC6-E7F5B0AB6064}" type="sibTrans" cxnId="{C972D7C6-276E-44E5-9024-8550BFEE9561}">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DD7DF167-D89B-43CF-9B15-56A8DCD3C829}">
      <dgm:prSet>
        <dgm:style>
          <a:lnRef idx="2">
            <a:schemeClr val="accent5">
              <a:shade val="50000"/>
            </a:schemeClr>
          </a:lnRef>
          <a:fillRef idx="1">
            <a:schemeClr val="accent5"/>
          </a:fillRef>
          <a:effectRef idx="0">
            <a:schemeClr val="accent5"/>
          </a:effectRef>
          <a:fontRef idx="minor">
            <a:schemeClr val="lt1"/>
          </a:fontRef>
        </dgm:style>
      </dgm:prSet>
      <dgm:spPr>
        <a:solidFill>
          <a:srgbClr val="00AAB9"/>
        </a:solidFill>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Attitude of curiosity </a:t>
          </a:r>
        </a:p>
      </dgm:t>
    </dgm:pt>
    <dgm:pt modelId="{2E448F08-E59E-41B6-B07C-1B00E637C0B4}" type="parTrans" cxnId="{06F64F37-3892-4CCC-8F04-F3929566CD42}">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CF2D64B6-C909-4CF9-8EE4-97D076F603E9}" type="sibTrans" cxnId="{06F64F37-3892-4CCC-8F04-F3929566CD42}">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359BCC62-3D1D-4CC8-A0FD-7D0F1BEF648E}">
      <dgm:prSet/>
      <dgm:spPr>
        <a:solidFill>
          <a:srgbClr val="254061"/>
        </a:solidFill>
        <a:ln>
          <a:solidFill>
            <a:schemeClr val="tx1"/>
          </a:solidFill>
        </a:ln>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Practice self-care</a:t>
          </a:r>
        </a:p>
      </dgm:t>
    </dgm:pt>
    <dgm:pt modelId="{E23B2F8B-FE8A-41C7-A9C7-C6963525BA35}" type="parTrans" cxnId="{0011C4F5-7E96-4A20-A324-5BB14CDC959B}">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F261884C-468D-494F-B9AC-903F062E4DDB}" type="sibTrans" cxnId="{0011C4F5-7E96-4A20-A324-5BB14CDC959B}">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8A32063E-36E6-4B4F-AFDE-5DA50B954A03}">
      <dgm:prSet>
        <dgm:style>
          <a:lnRef idx="2">
            <a:schemeClr val="accent2">
              <a:shade val="50000"/>
            </a:schemeClr>
          </a:lnRef>
          <a:fillRef idx="1">
            <a:schemeClr val="accent2"/>
          </a:fillRef>
          <a:effectRef idx="0">
            <a:schemeClr val="accent2"/>
          </a:effectRef>
          <a:fontRef idx="minor">
            <a:schemeClr val="lt1"/>
          </a:fontRef>
        </dgm:style>
      </dgm:prSet>
      <dgm:spPr>
        <a:solidFill>
          <a:srgbClr val="F47822"/>
        </a:solidFill>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Permission for facilitators to move the group along</a:t>
          </a:r>
        </a:p>
      </dgm:t>
    </dgm:pt>
    <dgm:pt modelId="{EBDC000C-F929-401D-950E-8B3E6C5BCD98}" type="parTrans" cxnId="{5EFEEF09-A645-47D4-8BC7-C4AA807D16B2}">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A345F5D9-AD3D-4C61-9E18-31A5D45EB72E}" type="sibTrans" cxnId="{5EFEEF09-A645-47D4-8BC7-C4AA807D16B2}">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DA2AD366-6860-47F6-8594-E42B48EE8FA9}">
      <dgm:prSet>
        <dgm:style>
          <a:lnRef idx="2">
            <a:schemeClr val="accent3">
              <a:shade val="50000"/>
            </a:schemeClr>
          </a:lnRef>
          <a:fillRef idx="1">
            <a:schemeClr val="accent3"/>
          </a:fillRef>
          <a:effectRef idx="0">
            <a:schemeClr val="accent3"/>
          </a:effectRef>
          <a:fontRef idx="minor">
            <a:schemeClr val="lt1"/>
          </a:fontRef>
        </dgm:style>
      </dgm:prSet>
      <dgm:spPr>
        <a:solidFill>
          <a:srgbClr val="006666"/>
        </a:solidFill>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Phones on silent and out of </a:t>
          </a:r>
          <a:r>
            <a:rPr lang="en-AU" dirty="0" smtClean="0">
              <a:latin typeface="Open Sans" panose="020B0606030504020204" pitchFamily="34" charset="0"/>
              <a:ea typeface="Open Sans" panose="020B0606030504020204" pitchFamily="34" charset="0"/>
              <a:cs typeface="Open Sans" panose="020B0606030504020204" pitchFamily="34" charset="0"/>
            </a:rPr>
            <a:t>sight, </a:t>
          </a:r>
          <a:r>
            <a:rPr lang="en-AU" dirty="0">
              <a:latin typeface="Open Sans" panose="020B0606030504020204" pitchFamily="34" charset="0"/>
              <a:ea typeface="Open Sans" panose="020B0606030504020204" pitchFamily="34" charset="0"/>
              <a:cs typeface="Open Sans" panose="020B0606030504020204" pitchFamily="34" charset="0"/>
            </a:rPr>
            <a:t>unless essential</a:t>
          </a:r>
        </a:p>
      </dgm:t>
    </dgm:pt>
    <dgm:pt modelId="{B9300E96-B2C1-408D-90BD-7DDBE67262F3}" type="parTrans" cxnId="{92E72E8B-E2ED-45B9-B40A-D18D7661BBFF}">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B117296A-CDBD-4337-9C3A-6C26DFBD9FC6}" type="sibTrans" cxnId="{92E72E8B-E2ED-45B9-B40A-D18D7661BBFF}">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20AB1919-68ED-4393-AA52-74975684AF71}">
      <dgm:prSet/>
      <dgm:spPr>
        <a:solidFill>
          <a:srgbClr val="00AAB9"/>
        </a:solidFill>
        <a:ln>
          <a:solidFill>
            <a:schemeClr val="tx1">
              <a:lumMod val="50000"/>
              <a:lumOff val="50000"/>
            </a:schemeClr>
          </a:solidFill>
        </a:ln>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We can’t be articulate all the time! </a:t>
          </a:r>
        </a:p>
      </dgm:t>
    </dgm:pt>
    <dgm:pt modelId="{1D8EC8D5-D3C6-46A5-978C-BF024E264ABB}" type="parTrans" cxnId="{E51A3B9B-DD24-4359-94AA-D64577699425}">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EE651B27-5EC5-4AB4-AA0F-9D825BFEB227}" type="sibTrans" cxnId="{E51A3B9B-DD24-4359-94AA-D64577699425}">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9DEEC0B9-4DDD-4627-A554-7AD15BC09436}">
      <dgm:prSet>
        <dgm:style>
          <a:lnRef idx="2">
            <a:schemeClr val="accent1">
              <a:shade val="50000"/>
            </a:schemeClr>
          </a:lnRef>
          <a:fillRef idx="1">
            <a:schemeClr val="accent1"/>
          </a:fillRef>
          <a:effectRef idx="0">
            <a:schemeClr val="accent1"/>
          </a:effectRef>
          <a:fontRef idx="minor">
            <a:schemeClr val="lt1"/>
          </a:fontRef>
        </dgm:style>
      </dgm:prSet>
      <dgm:spPr>
        <a:solidFill>
          <a:srgbClr val="254061"/>
        </a:solidFill>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Respectful conversations</a:t>
          </a:r>
        </a:p>
      </dgm:t>
    </dgm:pt>
    <dgm:pt modelId="{2AD3FC48-7AC5-438F-B9E3-3DCB189AA462}" type="parTrans" cxnId="{BD53A078-15F9-462B-AE6A-22E45052985D}">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4007EEF6-9FD5-408A-B3FD-68889D9A34F3}" type="sibTrans" cxnId="{BD53A078-15F9-462B-AE6A-22E45052985D}">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A5F3A956-E185-436F-AF15-71FFF5A2DA92}" type="pres">
      <dgm:prSet presAssocID="{37EDFCD1-E88F-471D-BD9B-557B7EE47108}" presName="diagram" presStyleCnt="0">
        <dgm:presLayoutVars>
          <dgm:dir/>
          <dgm:resizeHandles val="exact"/>
        </dgm:presLayoutVars>
      </dgm:prSet>
      <dgm:spPr/>
      <dgm:t>
        <a:bodyPr/>
        <a:lstStyle/>
        <a:p>
          <a:endParaRPr lang="en-US"/>
        </a:p>
      </dgm:t>
    </dgm:pt>
    <dgm:pt modelId="{0917D1C2-040C-43D6-B2D5-F04841105426}" type="pres">
      <dgm:prSet presAssocID="{83FB3DA9-9FD6-4519-9BC6-C47EB043F3F9}" presName="node" presStyleLbl="node1" presStyleIdx="0" presStyleCnt="8">
        <dgm:presLayoutVars>
          <dgm:bulletEnabled val="1"/>
        </dgm:presLayoutVars>
      </dgm:prSet>
      <dgm:spPr/>
      <dgm:t>
        <a:bodyPr/>
        <a:lstStyle/>
        <a:p>
          <a:endParaRPr lang="en-US"/>
        </a:p>
      </dgm:t>
    </dgm:pt>
    <dgm:pt modelId="{B068D527-E403-4340-8B55-61911DA7FA0F}" type="pres">
      <dgm:prSet presAssocID="{B19479A7-E604-4402-95DE-6E594C82737A}" presName="sibTrans" presStyleCnt="0"/>
      <dgm:spPr/>
    </dgm:pt>
    <dgm:pt modelId="{E5EB0139-DDDF-459F-8542-D3FCA22E7BFE}" type="pres">
      <dgm:prSet presAssocID="{7C7185CA-8330-40BC-BEC3-7A639634D707}" presName="node" presStyleLbl="node1" presStyleIdx="1" presStyleCnt="8">
        <dgm:presLayoutVars>
          <dgm:bulletEnabled val="1"/>
        </dgm:presLayoutVars>
      </dgm:prSet>
      <dgm:spPr/>
      <dgm:t>
        <a:bodyPr/>
        <a:lstStyle/>
        <a:p>
          <a:endParaRPr lang="en-US"/>
        </a:p>
      </dgm:t>
    </dgm:pt>
    <dgm:pt modelId="{4EDD9054-15A3-4E63-B5F9-4B9CF6ED1642}" type="pres">
      <dgm:prSet presAssocID="{6F3D531D-60EE-4B1F-BCC6-E7F5B0AB6064}" presName="sibTrans" presStyleCnt="0"/>
      <dgm:spPr/>
    </dgm:pt>
    <dgm:pt modelId="{1668A3B8-57A6-48F1-8195-1C88E7D280E6}" type="pres">
      <dgm:prSet presAssocID="{9DEEC0B9-4DDD-4627-A554-7AD15BC09436}" presName="node" presStyleLbl="node1" presStyleIdx="2" presStyleCnt="8">
        <dgm:presLayoutVars>
          <dgm:bulletEnabled val="1"/>
        </dgm:presLayoutVars>
      </dgm:prSet>
      <dgm:spPr/>
      <dgm:t>
        <a:bodyPr/>
        <a:lstStyle/>
        <a:p>
          <a:endParaRPr lang="en-US"/>
        </a:p>
      </dgm:t>
    </dgm:pt>
    <dgm:pt modelId="{3E81DA64-E2CF-4FB9-9550-BF921EC19643}" type="pres">
      <dgm:prSet presAssocID="{4007EEF6-9FD5-408A-B3FD-68889D9A34F3}" presName="sibTrans" presStyleCnt="0"/>
      <dgm:spPr/>
    </dgm:pt>
    <dgm:pt modelId="{A8EB8EFF-4324-4664-B7EE-984ACF87B840}" type="pres">
      <dgm:prSet presAssocID="{DD7DF167-D89B-43CF-9B15-56A8DCD3C829}" presName="node" presStyleLbl="node1" presStyleIdx="3" presStyleCnt="8" custLinFactNeighborX="-1484" custLinFactNeighborY="-1710">
        <dgm:presLayoutVars>
          <dgm:bulletEnabled val="1"/>
        </dgm:presLayoutVars>
      </dgm:prSet>
      <dgm:spPr/>
      <dgm:t>
        <a:bodyPr/>
        <a:lstStyle/>
        <a:p>
          <a:endParaRPr lang="en-US"/>
        </a:p>
      </dgm:t>
    </dgm:pt>
    <dgm:pt modelId="{136A7C3B-2DD3-40C4-925E-B0A582DAD4A1}" type="pres">
      <dgm:prSet presAssocID="{CF2D64B6-C909-4CF9-8EE4-97D076F603E9}" presName="sibTrans" presStyleCnt="0"/>
      <dgm:spPr/>
    </dgm:pt>
    <dgm:pt modelId="{34950E44-20D4-40AE-8001-5237DDD600D4}" type="pres">
      <dgm:prSet presAssocID="{359BCC62-3D1D-4CC8-A0FD-7D0F1BEF648E}" presName="node" presStyleLbl="node1" presStyleIdx="4" presStyleCnt="8">
        <dgm:presLayoutVars>
          <dgm:bulletEnabled val="1"/>
        </dgm:presLayoutVars>
      </dgm:prSet>
      <dgm:spPr/>
      <dgm:t>
        <a:bodyPr/>
        <a:lstStyle/>
        <a:p>
          <a:endParaRPr lang="en-US"/>
        </a:p>
      </dgm:t>
    </dgm:pt>
    <dgm:pt modelId="{5214BD66-0E72-4D57-BD7F-43B7FA232054}" type="pres">
      <dgm:prSet presAssocID="{F261884C-468D-494F-B9AC-903F062E4DDB}" presName="sibTrans" presStyleCnt="0"/>
      <dgm:spPr/>
    </dgm:pt>
    <dgm:pt modelId="{A8A01A14-0926-457F-B17F-AE97C99BCEBE}" type="pres">
      <dgm:prSet presAssocID="{8A32063E-36E6-4B4F-AFDE-5DA50B954A03}" presName="node" presStyleLbl="node1" presStyleIdx="5" presStyleCnt="8">
        <dgm:presLayoutVars>
          <dgm:bulletEnabled val="1"/>
        </dgm:presLayoutVars>
      </dgm:prSet>
      <dgm:spPr/>
      <dgm:t>
        <a:bodyPr/>
        <a:lstStyle/>
        <a:p>
          <a:endParaRPr lang="en-US"/>
        </a:p>
      </dgm:t>
    </dgm:pt>
    <dgm:pt modelId="{ABCAF446-45F2-48DA-8B05-FD4F34AC29A4}" type="pres">
      <dgm:prSet presAssocID="{A345F5D9-AD3D-4C61-9E18-31A5D45EB72E}" presName="sibTrans" presStyleCnt="0"/>
      <dgm:spPr/>
    </dgm:pt>
    <dgm:pt modelId="{F8CB157A-E320-447D-B8FB-7A58AA596746}" type="pres">
      <dgm:prSet presAssocID="{DA2AD366-6860-47F6-8594-E42B48EE8FA9}" presName="node" presStyleLbl="node1" presStyleIdx="6" presStyleCnt="8">
        <dgm:presLayoutVars>
          <dgm:bulletEnabled val="1"/>
        </dgm:presLayoutVars>
      </dgm:prSet>
      <dgm:spPr/>
      <dgm:t>
        <a:bodyPr/>
        <a:lstStyle/>
        <a:p>
          <a:endParaRPr lang="en-US"/>
        </a:p>
      </dgm:t>
    </dgm:pt>
    <dgm:pt modelId="{EE18C597-95ED-4857-9F81-107E0C73C59D}" type="pres">
      <dgm:prSet presAssocID="{B117296A-CDBD-4337-9C3A-6C26DFBD9FC6}" presName="sibTrans" presStyleCnt="0"/>
      <dgm:spPr/>
    </dgm:pt>
    <dgm:pt modelId="{04442F19-7289-4496-8D8A-0BFFE789E4AC}" type="pres">
      <dgm:prSet presAssocID="{20AB1919-68ED-4393-AA52-74975684AF71}" presName="node" presStyleLbl="node1" presStyleIdx="7" presStyleCnt="8">
        <dgm:presLayoutVars>
          <dgm:bulletEnabled val="1"/>
        </dgm:presLayoutVars>
      </dgm:prSet>
      <dgm:spPr/>
      <dgm:t>
        <a:bodyPr/>
        <a:lstStyle/>
        <a:p>
          <a:endParaRPr lang="en-US"/>
        </a:p>
      </dgm:t>
    </dgm:pt>
  </dgm:ptLst>
  <dgm:cxnLst>
    <dgm:cxn modelId="{CCF79807-9BD9-4147-B2AB-5EB4ACCF1CAD}" type="presOf" srcId="{DA2AD366-6860-47F6-8594-E42B48EE8FA9}" destId="{F8CB157A-E320-447D-B8FB-7A58AA596746}" srcOrd="0" destOrd="0" presId="urn:microsoft.com/office/officeart/2005/8/layout/default"/>
    <dgm:cxn modelId="{0011C4F5-7E96-4A20-A324-5BB14CDC959B}" srcId="{37EDFCD1-E88F-471D-BD9B-557B7EE47108}" destId="{359BCC62-3D1D-4CC8-A0FD-7D0F1BEF648E}" srcOrd="4" destOrd="0" parTransId="{E23B2F8B-FE8A-41C7-A9C7-C6963525BA35}" sibTransId="{F261884C-468D-494F-B9AC-903F062E4DDB}"/>
    <dgm:cxn modelId="{84BBC1BC-BEA5-42F2-B055-350EACCF7E13}" type="presOf" srcId="{8A32063E-36E6-4B4F-AFDE-5DA50B954A03}" destId="{A8A01A14-0926-457F-B17F-AE97C99BCEBE}" srcOrd="0" destOrd="0" presId="urn:microsoft.com/office/officeart/2005/8/layout/default"/>
    <dgm:cxn modelId="{5EFEEF09-A645-47D4-8BC7-C4AA807D16B2}" srcId="{37EDFCD1-E88F-471D-BD9B-557B7EE47108}" destId="{8A32063E-36E6-4B4F-AFDE-5DA50B954A03}" srcOrd="5" destOrd="0" parTransId="{EBDC000C-F929-401D-950E-8B3E6C5BCD98}" sibTransId="{A345F5D9-AD3D-4C61-9E18-31A5D45EB72E}"/>
    <dgm:cxn modelId="{5A3B47FD-8E2C-4D5A-94F7-3C74B327B362}" srcId="{37EDFCD1-E88F-471D-BD9B-557B7EE47108}" destId="{83FB3DA9-9FD6-4519-9BC6-C47EB043F3F9}" srcOrd="0" destOrd="0" parTransId="{CE34B3DF-AEC7-4FA1-A4A5-17C9778038F1}" sibTransId="{B19479A7-E604-4402-95DE-6E594C82737A}"/>
    <dgm:cxn modelId="{41CA2FA5-02B1-43E8-B19F-929544F8AAE7}" type="presOf" srcId="{20AB1919-68ED-4393-AA52-74975684AF71}" destId="{04442F19-7289-4496-8D8A-0BFFE789E4AC}" srcOrd="0" destOrd="0" presId="urn:microsoft.com/office/officeart/2005/8/layout/default"/>
    <dgm:cxn modelId="{06F64F37-3892-4CCC-8F04-F3929566CD42}" srcId="{37EDFCD1-E88F-471D-BD9B-557B7EE47108}" destId="{DD7DF167-D89B-43CF-9B15-56A8DCD3C829}" srcOrd="3" destOrd="0" parTransId="{2E448F08-E59E-41B6-B07C-1B00E637C0B4}" sibTransId="{CF2D64B6-C909-4CF9-8EE4-97D076F603E9}"/>
    <dgm:cxn modelId="{92E72E8B-E2ED-45B9-B40A-D18D7661BBFF}" srcId="{37EDFCD1-E88F-471D-BD9B-557B7EE47108}" destId="{DA2AD366-6860-47F6-8594-E42B48EE8FA9}" srcOrd="6" destOrd="0" parTransId="{B9300E96-B2C1-408D-90BD-7DDBE67262F3}" sibTransId="{B117296A-CDBD-4337-9C3A-6C26DFBD9FC6}"/>
    <dgm:cxn modelId="{C51B9417-397E-467B-892E-A59F63BA52B0}" type="presOf" srcId="{37EDFCD1-E88F-471D-BD9B-557B7EE47108}" destId="{A5F3A956-E185-436F-AF15-71FFF5A2DA92}" srcOrd="0" destOrd="0" presId="urn:microsoft.com/office/officeart/2005/8/layout/default"/>
    <dgm:cxn modelId="{E51A3B9B-DD24-4359-94AA-D64577699425}" srcId="{37EDFCD1-E88F-471D-BD9B-557B7EE47108}" destId="{20AB1919-68ED-4393-AA52-74975684AF71}" srcOrd="7" destOrd="0" parTransId="{1D8EC8D5-D3C6-46A5-978C-BF024E264ABB}" sibTransId="{EE651B27-5EC5-4AB4-AA0F-9D825BFEB227}"/>
    <dgm:cxn modelId="{98E360E6-C374-45EF-9D1A-405B95CEBB9D}" type="presOf" srcId="{9DEEC0B9-4DDD-4627-A554-7AD15BC09436}" destId="{1668A3B8-57A6-48F1-8195-1C88E7D280E6}" srcOrd="0" destOrd="0" presId="urn:microsoft.com/office/officeart/2005/8/layout/default"/>
    <dgm:cxn modelId="{C972D7C6-276E-44E5-9024-8550BFEE9561}" srcId="{37EDFCD1-E88F-471D-BD9B-557B7EE47108}" destId="{7C7185CA-8330-40BC-BEC3-7A639634D707}" srcOrd="1" destOrd="0" parTransId="{07956524-F42A-4430-903E-73E634F2475B}" sibTransId="{6F3D531D-60EE-4B1F-BCC6-E7F5B0AB6064}"/>
    <dgm:cxn modelId="{5EAA2C9A-191D-4203-A31A-1DD570E4E462}" type="presOf" srcId="{83FB3DA9-9FD6-4519-9BC6-C47EB043F3F9}" destId="{0917D1C2-040C-43D6-B2D5-F04841105426}" srcOrd="0" destOrd="0" presId="urn:microsoft.com/office/officeart/2005/8/layout/default"/>
    <dgm:cxn modelId="{3DC89267-B736-4EB8-A4BC-04C77F77661F}" type="presOf" srcId="{359BCC62-3D1D-4CC8-A0FD-7D0F1BEF648E}" destId="{34950E44-20D4-40AE-8001-5237DDD600D4}" srcOrd="0" destOrd="0" presId="urn:microsoft.com/office/officeart/2005/8/layout/default"/>
    <dgm:cxn modelId="{96FEAF38-B49E-43BB-BC0D-9325CFB483B9}" type="presOf" srcId="{DD7DF167-D89B-43CF-9B15-56A8DCD3C829}" destId="{A8EB8EFF-4324-4664-B7EE-984ACF87B840}" srcOrd="0" destOrd="0" presId="urn:microsoft.com/office/officeart/2005/8/layout/default"/>
    <dgm:cxn modelId="{BD53A078-15F9-462B-AE6A-22E45052985D}" srcId="{37EDFCD1-E88F-471D-BD9B-557B7EE47108}" destId="{9DEEC0B9-4DDD-4627-A554-7AD15BC09436}" srcOrd="2" destOrd="0" parTransId="{2AD3FC48-7AC5-438F-B9E3-3DCB189AA462}" sibTransId="{4007EEF6-9FD5-408A-B3FD-68889D9A34F3}"/>
    <dgm:cxn modelId="{A18D3182-2219-4466-B4F9-7792FB28DC86}" type="presOf" srcId="{7C7185CA-8330-40BC-BEC3-7A639634D707}" destId="{E5EB0139-DDDF-459F-8542-D3FCA22E7BFE}" srcOrd="0" destOrd="0" presId="urn:microsoft.com/office/officeart/2005/8/layout/default"/>
    <dgm:cxn modelId="{B545B88F-B887-4955-B5B4-9280C2B14430}" type="presParOf" srcId="{A5F3A956-E185-436F-AF15-71FFF5A2DA92}" destId="{0917D1C2-040C-43D6-B2D5-F04841105426}" srcOrd="0" destOrd="0" presId="urn:microsoft.com/office/officeart/2005/8/layout/default"/>
    <dgm:cxn modelId="{D46804F0-F5F1-43A1-A236-393A5C0A5DFC}" type="presParOf" srcId="{A5F3A956-E185-436F-AF15-71FFF5A2DA92}" destId="{B068D527-E403-4340-8B55-61911DA7FA0F}" srcOrd="1" destOrd="0" presId="urn:microsoft.com/office/officeart/2005/8/layout/default"/>
    <dgm:cxn modelId="{B34AC836-8F6C-42B0-98DC-F77D5A67109C}" type="presParOf" srcId="{A5F3A956-E185-436F-AF15-71FFF5A2DA92}" destId="{E5EB0139-DDDF-459F-8542-D3FCA22E7BFE}" srcOrd="2" destOrd="0" presId="urn:microsoft.com/office/officeart/2005/8/layout/default"/>
    <dgm:cxn modelId="{AC8754F1-CB40-4010-A988-B9A9C073EA43}" type="presParOf" srcId="{A5F3A956-E185-436F-AF15-71FFF5A2DA92}" destId="{4EDD9054-15A3-4E63-B5F9-4B9CF6ED1642}" srcOrd="3" destOrd="0" presId="urn:microsoft.com/office/officeart/2005/8/layout/default"/>
    <dgm:cxn modelId="{C77D7E05-8187-4056-9AD9-9069AD99EC08}" type="presParOf" srcId="{A5F3A956-E185-436F-AF15-71FFF5A2DA92}" destId="{1668A3B8-57A6-48F1-8195-1C88E7D280E6}" srcOrd="4" destOrd="0" presId="urn:microsoft.com/office/officeart/2005/8/layout/default"/>
    <dgm:cxn modelId="{310CE2B3-3163-4A0B-BA50-86C905BE5D73}" type="presParOf" srcId="{A5F3A956-E185-436F-AF15-71FFF5A2DA92}" destId="{3E81DA64-E2CF-4FB9-9550-BF921EC19643}" srcOrd="5" destOrd="0" presId="urn:microsoft.com/office/officeart/2005/8/layout/default"/>
    <dgm:cxn modelId="{30913046-A8E6-4BF4-B401-8D5F204F58EB}" type="presParOf" srcId="{A5F3A956-E185-436F-AF15-71FFF5A2DA92}" destId="{A8EB8EFF-4324-4664-B7EE-984ACF87B840}" srcOrd="6" destOrd="0" presId="urn:microsoft.com/office/officeart/2005/8/layout/default"/>
    <dgm:cxn modelId="{70255E10-188A-4CA4-AAB8-7B1810439383}" type="presParOf" srcId="{A5F3A956-E185-436F-AF15-71FFF5A2DA92}" destId="{136A7C3B-2DD3-40C4-925E-B0A582DAD4A1}" srcOrd="7" destOrd="0" presId="urn:microsoft.com/office/officeart/2005/8/layout/default"/>
    <dgm:cxn modelId="{D6E115DC-8286-4774-BB69-9FBA4C7E4996}" type="presParOf" srcId="{A5F3A956-E185-436F-AF15-71FFF5A2DA92}" destId="{34950E44-20D4-40AE-8001-5237DDD600D4}" srcOrd="8" destOrd="0" presId="urn:microsoft.com/office/officeart/2005/8/layout/default"/>
    <dgm:cxn modelId="{8109ACC6-9159-41C0-A735-0A1B670DF1DC}" type="presParOf" srcId="{A5F3A956-E185-436F-AF15-71FFF5A2DA92}" destId="{5214BD66-0E72-4D57-BD7F-43B7FA232054}" srcOrd="9" destOrd="0" presId="urn:microsoft.com/office/officeart/2005/8/layout/default"/>
    <dgm:cxn modelId="{42CA2ADB-EF87-4DCC-BA23-1EE50A0DB95E}" type="presParOf" srcId="{A5F3A956-E185-436F-AF15-71FFF5A2DA92}" destId="{A8A01A14-0926-457F-B17F-AE97C99BCEBE}" srcOrd="10" destOrd="0" presId="urn:microsoft.com/office/officeart/2005/8/layout/default"/>
    <dgm:cxn modelId="{EDD2FB6D-94B8-4141-A836-04F7806D7B2D}" type="presParOf" srcId="{A5F3A956-E185-436F-AF15-71FFF5A2DA92}" destId="{ABCAF446-45F2-48DA-8B05-FD4F34AC29A4}" srcOrd="11" destOrd="0" presId="urn:microsoft.com/office/officeart/2005/8/layout/default"/>
    <dgm:cxn modelId="{DC85D781-2D9F-42BD-B6CB-FAB6DD05C721}" type="presParOf" srcId="{A5F3A956-E185-436F-AF15-71FFF5A2DA92}" destId="{F8CB157A-E320-447D-B8FB-7A58AA596746}" srcOrd="12" destOrd="0" presId="urn:microsoft.com/office/officeart/2005/8/layout/default"/>
    <dgm:cxn modelId="{4D1B8D17-19E5-404C-96D8-FFDC721CD416}" type="presParOf" srcId="{A5F3A956-E185-436F-AF15-71FFF5A2DA92}" destId="{EE18C597-95ED-4857-9F81-107E0C73C59D}" srcOrd="13" destOrd="0" presId="urn:microsoft.com/office/officeart/2005/8/layout/default"/>
    <dgm:cxn modelId="{A1735FF5-F826-4995-99BD-536EA56E98C2}" type="presParOf" srcId="{A5F3A956-E185-436F-AF15-71FFF5A2DA92}" destId="{04442F19-7289-4496-8D8A-0BFFE789E4A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DC6DEC-3D65-4F03-8307-DD462EC7808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E253FBF-5EA5-4FD8-B7F5-E5FCA66134C7}">
      <dgm:prSet phldrT="[Text]" custT="1"/>
      <dgm:spPr>
        <a:solidFill>
          <a:srgbClr val="00817E"/>
        </a:solidFill>
      </dgm:spPr>
      <dgm:t>
        <a:bodyPr/>
        <a:lstStyle/>
        <a:p>
          <a:r>
            <a:rPr lang="en-US" sz="2400" b="1"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2</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3BE39C1-DC10-4E4D-8146-B3968672BA6F}" type="parTrans" cxnId="{31C9D367-B490-442F-BA4E-3FB788A83A3D}">
      <dgm:prSet/>
      <dgm:spPr/>
      <dgm:t>
        <a:bodyPr/>
        <a:lstStyle/>
        <a:p>
          <a:endParaRPr lang="en-US"/>
        </a:p>
      </dgm:t>
    </dgm:pt>
    <dgm:pt modelId="{F84BE422-E76A-4DBA-AA03-23396A9FE501}" type="sibTrans" cxnId="{31C9D367-B490-442F-BA4E-3FB788A83A3D}">
      <dgm:prSet/>
      <dgm:spPr/>
      <dgm:t>
        <a:bodyPr/>
        <a:lstStyle/>
        <a:p>
          <a:endParaRPr lang="en-US"/>
        </a:p>
      </dgm:t>
    </dgm:pt>
    <dgm:pt modelId="{EAC96A86-3E39-4756-B56D-68D6A6CF1E87}">
      <dgm:prSet phldrT="[Text]" custT="1"/>
      <dgm:spPr/>
      <dgm:t>
        <a:bodyPr/>
        <a:lstStyle/>
        <a:p>
          <a:r>
            <a:rPr lang="en-AU" sz="2000" dirty="0" smtClean="0">
              <a:latin typeface="Open Sans" panose="020B0606030504020204" pitchFamily="34" charset="0"/>
              <a:ea typeface="Open Sans" panose="020B0606030504020204" pitchFamily="34" charset="0"/>
              <a:cs typeface="Open Sans" panose="020B0606030504020204" pitchFamily="34" charset="0"/>
            </a:rPr>
            <a:t>Observable signs of trauma
Effective engagement 
Child-focused practice</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F98C3AD4-0137-41DF-A27A-DCAA8F2B4F72}" type="parTrans" cxnId="{9409A952-9050-4542-BEE0-193B3D9A4B53}">
      <dgm:prSet/>
      <dgm:spPr/>
      <dgm:t>
        <a:bodyPr/>
        <a:lstStyle/>
        <a:p>
          <a:endParaRPr lang="en-US"/>
        </a:p>
      </dgm:t>
    </dgm:pt>
    <dgm:pt modelId="{AAED2603-7393-402C-BFC0-2CA8EA8BECE1}" type="sibTrans" cxnId="{9409A952-9050-4542-BEE0-193B3D9A4B53}">
      <dgm:prSet/>
      <dgm:spPr/>
      <dgm:t>
        <a:bodyPr/>
        <a:lstStyle/>
        <a:p>
          <a:endParaRPr lang="en-US"/>
        </a:p>
      </dgm:t>
    </dgm:pt>
    <dgm:pt modelId="{AF404DD6-680D-4E6E-AF57-C7F886D75F69}">
      <dgm:prSet phldrT="[Text]" custT="1"/>
      <dgm:spPr>
        <a:solidFill>
          <a:srgbClr val="00A29E"/>
        </a:solidFill>
      </dgm:spPr>
      <dgm:t>
        <a:bodyPr/>
        <a:lstStyle/>
        <a:p>
          <a:r>
            <a:rPr lang="en-US" sz="2400" b="1"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3</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F8A2BF51-D070-4FFF-BAD1-4768B2B20D30}" type="parTrans" cxnId="{E8F86D7C-07EA-4646-A4A8-9CDE44DBCC61}">
      <dgm:prSet/>
      <dgm:spPr/>
      <dgm:t>
        <a:bodyPr/>
        <a:lstStyle/>
        <a:p>
          <a:endParaRPr lang="en-US"/>
        </a:p>
      </dgm:t>
    </dgm:pt>
    <dgm:pt modelId="{C2A62B8A-8560-4D29-B3EC-DD96BC88D84A}" type="sibTrans" cxnId="{E8F86D7C-07EA-4646-A4A8-9CDE44DBCC61}">
      <dgm:prSet/>
      <dgm:spPr/>
      <dgm:t>
        <a:bodyPr/>
        <a:lstStyle/>
        <a:p>
          <a:endParaRPr lang="en-US"/>
        </a:p>
      </dgm:t>
    </dgm:pt>
    <dgm:pt modelId="{2D61D19D-4ADC-43F7-A038-C01A04F478A7}">
      <dgm:prSet phldrT="[Text]" custT="1"/>
      <dgm:spPr/>
      <dgm:t>
        <a:bodyPr/>
        <a:lstStyle/>
        <a:p>
          <a:r>
            <a:rPr lang="en-AU" sz="2000" dirty="0" smtClean="0">
              <a:latin typeface="Open Sans" panose="020B0606030504020204" pitchFamily="34" charset="0"/>
              <a:ea typeface="Open Sans" panose="020B0606030504020204" pitchFamily="34" charset="0"/>
              <a:cs typeface="Open Sans" panose="020B0606030504020204" pitchFamily="34" charset="0"/>
            </a:rPr>
            <a:t>Evidence-based risk factors
Risk assessment tools
Structured Professional Judgement model
Seriousness of risk
Misidentification </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8792203E-F906-4FD8-A2D5-4A5E3A540CBB}" type="parTrans" cxnId="{F9FCC71F-F1C2-4F58-91D4-E683E866EE7F}">
      <dgm:prSet/>
      <dgm:spPr/>
      <dgm:t>
        <a:bodyPr/>
        <a:lstStyle/>
        <a:p>
          <a:endParaRPr lang="en-US"/>
        </a:p>
      </dgm:t>
    </dgm:pt>
    <dgm:pt modelId="{0733B0FA-26CB-4AB9-9BDD-D2A68FDF02ED}" type="sibTrans" cxnId="{F9FCC71F-F1C2-4F58-91D4-E683E866EE7F}">
      <dgm:prSet/>
      <dgm:spPr/>
      <dgm:t>
        <a:bodyPr/>
        <a:lstStyle/>
        <a:p>
          <a:endParaRPr lang="en-US"/>
        </a:p>
      </dgm:t>
    </dgm:pt>
    <dgm:pt modelId="{E8BE88D1-B76D-4981-BE11-D3FF8C77E8D2}">
      <dgm:prSet custT="1"/>
      <dgm:spPr>
        <a:solidFill>
          <a:srgbClr val="00C0BB"/>
        </a:solidFill>
      </dgm:spPr>
      <dgm:t>
        <a:bodyPr/>
        <a:lstStyle/>
        <a:p>
          <a:r>
            <a:rPr lang="en-US" sz="2400" b="1"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4</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A2B3BE51-474C-4307-A18D-9E9F4B859709}" type="parTrans" cxnId="{7D2E9FEE-46BA-44E4-977B-24E123669200}">
      <dgm:prSet/>
      <dgm:spPr/>
      <dgm:t>
        <a:bodyPr/>
        <a:lstStyle/>
        <a:p>
          <a:endParaRPr lang="en-US"/>
        </a:p>
      </dgm:t>
    </dgm:pt>
    <dgm:pt modelId="{66A7244C-E273-4888-BEBA-EFC3EAE62955}" type="sibTrans" cxnId="{7D2E9FEE-46BA-44E4-977B-24E123669200}">
      <dgm:prSet/>
      <dgm:spPr/>
      <dgm:t>
        <a:bodyPr/>
        <a:lstStyle/>
        <a:p>
          <a:endParaRPr lang="en-US"/>
        </a:p>
      </dgm:t>
    </dgm:pt>
    <dgm:pt modelId="{D1A68CDD-D908-4E65-8537-17454F8BD39C}">
      <dgm:prSet custT="1"/>
      <dgm:spPr/>
      <dgm:t>
        <a:bodyPr/>
        <a:lstStyle/>
        <a:p>
          <a:r>
            <a:rPr lang="en-AU" sz="2000" dirty="0" smtClean="0">
              <a:latin typeface="Open Sans" panose="020B0606030504020204" pitchFamily="34" charset="0"/>
              <a:ea typeface="Open Sans" panose="020B0606030504020204" pitchFamily="34" charset="0"/>
              <a:cs typeface="Open Sans" panose="020B0606030504020204" pitchFamily="34" charset="0"/>
            </a:rPr>
            <a:t>Intermediate risk management</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90392AF9-C113-412D-B1CA-DCC180F723F7}" type="parTrans" cxnId="{00FEDA01-408B-4D10-86AD-E410DE6687E9}">
      <dgm:prSet/>
      <dgm:spPr/>
      <dgm:t>
        <a:bodyPr/>
        <a:lstStyle/>
        <a:p>
          <a:endParaRPr lang="en-US"/>
        </a:p>
      </dgm:t>
    </dgm:pt>
    <dgm:pt modelId="{0F44234B-7144-4394-B836-EE03B9AF5A28}" type="sibTrans" cxnId="{00FEDA01-408B-4D10-86AD-E410DE6687E9}">
      <dgm:prSet/>
      <dgm:spPr/>
      <dgm:t>
        <a:bodyPr/>
        <a:lstStyle/>
        <a:p>
          <a:endParaRPr lang="en-US"/>
        </a:p>
      </dgm:t>
    </dgm:pt>
    <dgm:pt modelId="{40F998CD-F023-4069-A955-E6C2698E011E}">
      <dgm:prSet custT="1"/>
      <dgm:spPr>
        <a:solidFill>
          <a:srgbClr val="006666"/>
        </a:solidFill>
      </dgm:spPr>
      <dgm:t>
        <a:bodyPr/>
        <a:lstStyle/>
        <a:p>
          <a:r>
            <a:rPr lang="en-US" sz="2400" b="1"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1</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66DBA01E-B66E-4F54-A73D-0895B48AD7BE}" type="parTrans" cxnId="{67676F5B-5EF8-4555-949B-7B8642F6919B}">
      <dgm:prSet/>
      <dgm:spPr/>
      <dgm:t>
        <a:bodyPr/>
        <a:lstStyle/>
        <a:p>
          <a:endParaRPr lang="en-US"/>
        </a:p>
      </dgm:t>
    </dgm:pt>
    <dgm:pt modelId="{4D602691-04A4-4A22-83FD-A70F7DF1929B}" type="sibTrans" cxnId="{67676F5B-5EF8-4555-949B-7B8642F6919B}">
      <dgm:prSet/>
      <dgm:spPr/>
      <dgm:t>
        <a:bodyPr/>
        <a:lstStyle/>
        <a:p>
          <a:endParaRPr lang="en-US"/>
        </a:p>
      </dgm:t>
    </dgm:pt>
    <dgm:pt modelId="{6A2735BF-95E5-41C7-A795-8D2685909B8E}">
      <dgm:prSet custT="1"/>
      <dgm:spPr/>
      <dgm:t>
        <a:bodyPr/>
        <a:lstStyle/>
        <a:p>
          <a:r>
            <a:rPr lang="en-AU" sz="2000" dirty="0" smtClean="0">
              <a:latin typeface="Open Sans" panose="020B0606030504020204" pitchFamily="34" charset="0"/>
              <a:ea typeface="Open Sans" panose="020B0606030504020204" pitchFamily="34" charset="0"/>
              <a:cs typeface="Open Sans" panose="020B0606030504020204" pitchFamily="34" charset="0"/>
            </a:rPr>
            <a:t>Reform context 
MARAM
Foundational knowledge
Attitudes, structural inequality &amp; discrimination
Barriers to disclosure</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3CABBAD2-AA81-4332-8F4F-A96B85FAE594}" type="parTrans" cxnId="{08A51607-E7E9-493E-A4F0-B1C19058E5B3}">
      <dgm:prSet/>
      <dgm:spPr/>
      <dgm:t>
        <a:bodyPr/>
        <a:lstStyle/>
        <a:p>
          <a:endParaRPr lang="en-US"/>
        </a:p>
      </dgm:t>
    </dgm:pt>
    <dgm:pt modelId="{A1ECF597-5915-4132-B613-0C0DF1F7795A}" type="sibTrans" cxnId="{08A51607-E7E9-493E-A4F0-B1C19058E5B3}">
      <dgm:prSet/>
      <dgm:spPr/>
      <dgm:t>
        <a:bodyPr/>
        <a:lstStyle/>
        <a:p>
          <a:endParaRPr lang="en-US"/>
        </a:p>
      </dgm:t>
    </dgm:pt>
    <dgm:pt modelId="{60D1FFD2-F737-43DA-80B5-EE2F578D62C2}">
      <dgm:prSet custT="1"/>
      <dgm:spPr/>
      <dgm:t>
        <a:bodyPr/>
        <a:lstStyle/>
        <a:p>
          <a:r>
            <a:rPr lang="en-AU" sz="2000" dirty="0" smtClean="0">
              <a:latin typeface="Open Sans" panose="020B0606030504020204" pitchFamily="34" charset="0"/>
              <a:ea typeface="Open Sans" panose="020B0606030504020204" pitchFamily="34" charset="0"/>
              <a:cs typeface="Open Sans" panose="020B0606030504020204" pitchFamily="34" charset="0"/>
            </a:rPr>
            <a:t>Safety planning
Keeping perpetrators in view and accountable
Workplace supports</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47D25A75-1EBE-4B65-BB3A-F3D15467FCEA}" type="parTrans" cxnId="{8A5B79D2-20EA-44BA-9125-3E37E9128AB6}">
      <dgm:prSet/>
      <dgm:spPr/>
      <dgm:t>
        <a:bodyPr/>
        <a:lstStyle/>
        <a:p>
          <a:endParaRPr lang="en-US"/>
        </a:p>
      </dgm:t>
    </dgm:pt>
    <dgm:pt modelId="{E54411B4-148B-48F4-8507-5DAB5760E793}" type="sibTrans" cxnId="{8A5B79D2-20EA-44BA-9125-3E37E9128AB6}">
      <dgm:prSet/>
      <dgm:spPr/>
      <dgm:t>
        <a:bodyPr/>
        <a:lstStyle/>
        <a:p>
          <a:endParaRPr lang="en-US"/>
        </a:p>
      </dgm:t>
    </dgm:pt>
    <dgm:pt modelId="{F3286193-B3B0-478C-80F3-E4529086D5BA}" type="pres">
      <dgm:prSet presAssocID="{7DDC6DEC-3D65-4F03-8307-DD462EC7808E}" presName="Name0" presStyleCnt="0">
        <dgm:presLayoutVars>
          <dgm:dir/>
          <dgm:animLvl val="lvl"/>
          <dgm:resizeHandles val="exact"/>
        </dgm:presLayoutVars>
      </dgm:prSet>
      <dgm:spPr/>
      <dgm:t>
        <a:bodyPr/>
        <a:lstStyle/>
        <a:p>
          <a:endParaRPr lang="en-US"/>
        </a:p>
      </dgm:t>
    </dgm:pt>
    <dgm:pt modelId="{42AFF937-BAC2-4C27-89CF-A3A73506D1BD}" type="pres">
      <dgm:prSet presAssocID="{40F998CD-F023-4069-A955-E6C2698E011E}" presName="composite" presStyleCnt="0"/>
      <dgm:spPr/>
    </dgm:pt>
    <dgm:pt modelId="{399DCFE9-3E7C-4500-A401-0723ECEF9764}" type="pres">
      <dgm:prSet presAssocID="{40F998CD-F023-4069-A955-E6C2698E011E}" presName="parTx" presStyleLbl="alignNode1" presStyleIdx="0" presStyleCnt="4">
        <dgm:presLayoutVars>
          <dgm:chMax val="0"/>
          <dgm:chPref val="0"/>
          <dgm:bulletEnabled val="1"/>
        </dgm:presLayoutVars>
      </dgm:prSet>
      <dgm:spPr/>
      <dgm:t>
        <a:bodyPr/>
        <a:lstStyle/>
        <a:p>
          <a:endParaRPr lang="en-US"/>
        </a:p>
      </dgm:t>
    </dgm:pt>
    <dgm:pt modelId="{A744298A-618C-48A4-B586-1AA99FBD0876}" type="pres">
      <dgm:prSet presAssocID="{40F998CD-F023-4069-A955-E6C2698E011E}" presName="desTx" presStyleLbl="alignAccFollowNode1" presStyleIdx="0" presStyleCnt="4">
        <dgm:presLayoutVars>
          <dgm:bulletEnabled val="1"/>
        </dgm:presLayoutVars>
      </dgm:prSet>
      <dgm:spPr/>
      <dgm:t>
        <a:bodyPr/>
        <a:lstStyle/>
        <a:p>
          <a:endParaRPr lang="en-US"/>
        </a:p>
      </dgm:t>
    </dgm:pt>
    <dgm:pt modelId="{B2CA148F-DDAF-492B-A5E8-0CA43865C117}" type="pres">
      <dgm:prSet presAssocID="{4D602691-04A4-4A22-83FD-A70F7DF1929B}" presName="space" presStyleCnt="0"/>
      <dgm:spPr/>
    </dgm:pt>
    <dgm:pt modelId="{9388D156-EDE9-4284-A51B-3FCFC477BF4E}" type="pres">
      <dgm:prSet presAssocID="{AE253FBF-5EA5-4FD8-B7F5-E5FCA66134C7}" presName="composite" presStyleCnt="0"/>
      <dgm:spPr/>
    </dgm:pt>
    <dgm:pt modelId="{37718DCE-6CEB-46C8-888B-BF08DD1FFDD7}" type="pres">
      <dgm:prSet presAssocID="{AE253FBF-5EA5-4FD8-B7F5-E5FCA66134C7}" presName="parTx" presStyleLbl="alignNode1" presStyleIdx="1" presStyleCnt="4">
        <dgm:presLayoutVars>
          <dgm:chMax val="0"/>
          <dgm:chPref val="0"/>
          <dgm:bulletEnabled val="1"/>
        </dgm:presLayoutVars>
      </dgm:prSet>
      <dgm:spPr/>
      <dgm:t>
        <a:bodyPr/>
        <a:lstStyle/>
        <a:p>
          <a:endParaRPr lang="en-US"/>
        </a:p>
      </dgm:t>
    </dgm:pt>
    <dgm:pt modelId="{8C8F3B5F-82C5-4354-B93C-A346BDA71D6A}" type="pres">
      <dgm:prSet presAssocID="{AE253FBF-5EA5-4FD8-B7F5-E5FCA66134C7}" presName="desTx" presStyleLbl="alignAccFollowNode1" presStyleIdx="1" presStyleCnt="4">
        <dgm:presLayoutVars>
          <dgm:bulletEnabled val="1"/>
        </dgm:presLayoutVars>
      </dgm:prSet>
      <dgm:spPr/>
      <dgm:t>
        <a:bodyPr/>
        <a:lstStyle/>
        <a:p>
          <a:endParaRPr lang="en-US"/>
        </a:p>
      </dgm:t>
    </dgm:pt>
    <dgm:pt modelId="{2AF97664-556A-4524-A840-73E6EDCE1F3E}" type="pres">
      <dgm:prSet presAssocID="{F84BE422-E76A-4DBA-AA03-23396A9FE501}" presName="space" presStyleCnt="0"/>
      <dgm:spPr/>
    </dgm:pt>
    <dgm:pt modelId="{DCA3AC37-8FA3-4A91-9B95-7190EB1EBB89}" type="pres">
      <dgm:prSet presAssocID="{AF404DD6-680D-4E6E-AF57-C7F886D75F69}" presName="composite" presStyleCnt="0"/>
      <dgm:spPr/>
    </dgm:pt>
    <dgm:pt modelId="{6D60497B-B098-4897-8F36-0677CF273E73}" type="pres">
      <dgm:prSet presAssocID="{AF404DD6-680D-4E6E-AF57-C7F886D75F69}" presName="parTx" presStyleLbl="alignNode1" presStyleIdx="2" presStyleCnt="4">
        <dgm:presLayoutVars>
          <dgm:chMax val="0"/>
          <dgm:chPref val="0"/>
          <dgm:bulletEnabled val="1"/>
        </dgm:presLayoutVars>
      </dgm:prSet>
      <dgm:spPr/>
      <dgm:t>
        <a:bodyPr/>
        <a:lstStyle/>
        <a:p>
          <a:endParaRPr lang="en-US"/>
        </a:p>
      </dgm:t>
    </dgm:pt>
    <dgm:pt modelId="{42ACE46D-DC88-4630-89EC-760538504A66}" type="pres">
      <dgm:prSet presAssocID="{AF404DD6-680D-4E6E-AF57-C7F886D75F69}" presName="desTx" presStyleLbl="alignAccFollowNode1" presStyleIdx="2" presStyleCnt="4">
        <dgm:presLayoutVars>
          <dgm:bulletEnabled val="1"/>
        </dgm:presLayoutVars>
      </dgm:prSet>
      <dgm:spPr/>
      <dgm:t>
        <a:bodyPr/>
        <a:lstStyle/>
        <a:p>
          <a:endParaRPr lang="en-US"/>
        </a:p>
      </dgm:t>
    </dgm:pt>
    <dgm:pt modelId="{087F3E6E-F2BC-4B77-A0F8-96679B5B4EB3}" type="pres">
      <dgm:prSet presAssocID="{C2A62B8A-8560-4D29-B3EC-DD96BC88D84A}" presName="space" presStyleCnt="0"/>
      <dgm:spPr/>
    </dgm:pt>
    <dgm:pt modelId="{4C1FA062-7B47-4773-832C-2AB4A99429B6}" type="pres">
      <dgm:prSet presAssocID="{E8BE88D1-B76D-4981-BE11-D3FF8C77E8D2}" presName="composite" presStyleCnt="0"/>
      <dgm:spPr/>
    </dgm:pt>
    <dgm:pt modelId="{30272C9D-9B39-4635-9D37-285A6A60CE05}" type="pres">
      <dgm:prSet presAssocID="{E8BE88D1-B76D-4981-BE11-D3FF8C77E8D2}" presName="parTx" presStyleLbl="alignNode1" presStyleIdx="3" presStyleCnt="4">
        <dgm:presLayoutVars>
          <dgm:chMax val="0"/>
          <dgm:chPref val="0"/>
          <dgm:bulletEnabled val="1"/>
        </dgm:presLayoutVars>
      </dgm:prSet>
      <dgm:spPr/>
      <dgm:t>
        <a:bodyPr/>
        <a:lstStyle/>
        <a:p>
          <a:endParaRPr lang="en-US"/>
        </a:p>
      </dgm:t>
    </dgm:pt>
    <dgm:pt modelId="{AD968FD0-F5C0-4DA3-9331-9DF3DAA60CDE}" type="pres">
      <dgm:prSet presAssocID="{E8BE88D1-B76D-4981-BE11-D3FF8C77E8D2}" presName="desTx" presStyleLbl="alignAccFollowNode1" presStyleIdx="3" presStyleCnt="4">
        <dgm:presLayoutVars>
          <dgm:bulletEnabled val="1"/>
        </dgm:presLayoutVars>
      </dgm:prSet>
      <dgm:spPr/>
      <dgm:t>
        <a:bodyPr/>
        <a:lstStyle/>
        <a:p>
          <a:endParaRPr lang="en-US"/>
        </a:p>
      </dgm:t>
    </dgm:pt>
  </dgm:ptLst>
  <dgm:cxnLst>
    <dgm:cxn modelId="{F9FCC71F-F1C2-4F58-91D4-E683E866EE7F}" srcId="{AF404DD6-680D-4E6E-AF57-C7F886D75F69}" destId="{2D61D19D-4ADC-43F7-A038-C01A04F478A7}" srcOrd="0" destOrd="0" parTransId="{8792203E-F906-4FD8-A2D5-4A5E3A540CBB}" sibTransId="{0733B0FA-26CB-4AB9-9BDD-D2A68FDF02ED}"/>
    <dgm:cxn modelId="{E302DA15-3347-4617-AFCC-557143A0FF88}" type="presOf" srcId="{EAC96A86-3E39-4756-B56D-68D6A6CF1E87}" destId="{8C8F3B5F-82C5-4354-B93C-A346BDA71D6A}" srcOrd="0" destOrd="0" presId="urn:microsoft.com/office/officeart/2005/8/layout/hList1"/>
    <dgm:cxn modelId="{67AA9F38-0020-4B4B-AA6C-B65DEB96AF45}" type="presOf" srcId="{2D61D19D-4ADC-43F7-A038-C01A04F478A7}" destId="{42ACE46D-DC88-4630-89EC-760538504A66}" srcOrd="0" destOrd="0" presId="urn:microsoft.com/office/officeart/2005/8/layout/hList1"/>
    <dgm:cxn modelId="{D866CC30-1CE0-4C8A-9FF6-03E5014131F9}" type="presOf" srcId="{60D1FFD2-F737-43DA-80B5-EE2F578D62C2}" destId="{AD968FD0-F5C0-4DA3-9331-9DF3DAA60CDE}" srcOrd="0" destOrd="1" presId="urn:microsoft.com/office/officeart/2005/8/layout/hList1"/>
    <dgm:cxn modelId="{E219F256-D94D-477D-B79E-B9B7D76DD7A4}" type="presOf" srcId="{40F998CD-F023-4069-A955-E6C2698E011E}" destId="{399DCFE9-3E7C-4500-A401-0723ECEF9764}" srcOrd="0" destOrd="0" presId="urn:microsoft.com/office/officeart/2005/8/layout/hList1"/>
    <dgm:cxn modelId="{00FEDA01-408B-4D10-86AD-E410DE6687E9}" srcId="{E8BE88D1-B76D-4981-BE11-D3FF8C77E8D2}" destId="{D1A68CDD-D908-4E65-8537-17454F8BD39C}" srcOrd="0" destOrd="0" parTransId="{90392AF9-C113-412D-B1CA-DCC180F723F7}" sibTransId="{0F44234B-7144-4394-B836-EE03B9AF5A28}"/>
    <dgm:cxn modelId="{31C9D367-B490-442F-BA4E-3FB788A83A3D}" srcId="{7DDC6DEC-3D65-4F03-8307-DD462EC7808E}" destId="{AE253FBF-5EA5-4FD8-B7F5-E5FCA66134C7}" srcOrd="1" destOrd="0" parTransId="{53BE39C1-DC10-4E4D-8146-B3968672BA6F}" sibTransId="{F84BE422-E76A-4DBA-AA03-23396A9FE501}"/>
    <dgm:cxn modelId="{8A5B79D2-20EA-44BA-9125-3E37E9128AB6}" srcId="{E8BE88D1-B76D-4981-BE11-D3FF8C77E8D2}" destId="{60D1FFD2-F737-43DA-80B5-EE2F578D62C2}" srcOrd="1" destOrd="0" parTransId="{47D25A75-1EBE-4B65-BB3A-F3D15467FCEA}" sibTransId="{E54411B4-148B-48F4-8507-5DAB5760E793}"/>
    <dgm:cxn modelId="{7D2E9FEE-46BA-44E4-977B-24E123669200}" srcId="{7DDC6DEC-3D65-4F03-8307-DD462EC7808E}" destId="{E8BE88D1-B76D-4981-BE11-D3FF8C77E8D2}" srcOrd="3" destOrd="0" parTransId="{A2B3BE51-474C-4307-A18D-9E9F4B859709}" sibTransId="{66A7244C-E273-4888-BEBA-EFC3EAE62955}"/>
    <dgm:cxn modelId="{FD070FAD-31A3-463E-8378-866A821A48F5}" type="presOf" srcId="{AE253FBF-5EA5-4FD8-B7F5-E5FCA66134C7}" destId="{37718DCE-6CEB-46C8-888B-BF08DD1FFDD7}" srcOrd="0" destOrd="0" presId="urn:microsoft.com/office/officeart/2005/8/layout/hList1"/>
    <dgm:cxn modelId="{EA977403-2179-4A27-BDB3-323E65734408}" type="presOf" srcId="{6A2735BF-95E5-41C7-A795-8D2685909B8E}" destId="{A744298A-618C-48A4-B586-1AA99FBD0876}" srcOrd="0" destOrd="0" presId="urn:microsoft.com/office/officeart/2005/8/layout/hList1"/>
    <dgm:cxn modelId="{08A51607-E7E9-493E-A4F0-B1C19058E5B3}" srcId="{40F998CD-F023-4069-A955-E6C2698E011E}" destId="{6A2735BF-95E5-41C7-A795-8D2685909B8E}" srcOrd="0" destOrd="0" parTransId="{3CABBAD2-AA81-4332-8F4F-A96B85FAE594}" sibTransId="{A1ECF597-5915-4132-B613-0C0DF1F7795A}"/>
    <dgm:cxn modelId="{67676F5B-5EF8-4555-949B-7B8642F6919B}" srcId="{7DDC6DEC-3D65-4F03-8307-DD462EC7808E}" destId="{40F998CD-F023-4069-A955-E6C2698E011E}" srcOrd="0" destOrd="0" parTransId="{66DBA01E-B66E-4F54-A73D-0895B48AD7BE}" sibTransId="{4D602691-04A4-4A22-83FD-A70F7DF1929B}"/>
    <dgm:cxn modelId="{6B1A1756-1330-4BBD-946F-ABEE6C02DA87}" type="presOf" srcId="{E8BE88D1-B76D-4981-BE11-D3FF8C77E8D2}" destId="{30272C9D-9B39-4635-9D37-285A6A60CE05}" srcOrd="0" destOrd="0" presId="urn:microsoft.com/office/officeart/2005/8/layout/hList1"/>
    <dgm:cxn modelId="{E8F86D7C-07EA-4646-A4A8-9CDE44DBCC61}" srcId="{7DDC6DEC-3D65-4F03-8307-DD462EC7808E}" destId="{AF404DD6-680D-4E6E-AF57-C7F886D75F69}" srcOrd="2" destOrd="0" parTransId="{F8A2BF51-D070-4FFF-BAD1-4768B2B20D30}" sibTransId="{C2A62B8A-8560-4D29-B3EC-DD96BC88D84A}"/>
    <dgm:cxn modelId="{B9CAD13F-5282-4656-B2A8-650BBB9579D8}" type="presOf" srcId="{7DDC6DEC-3D65-4F03-8307-DD462EC7808E}" destId="{F3286193-B3B0-478C-80F3-E4529086D5BA}" srcOrd="0" destOrd="0" presId="urn:microsoft.com/office/officeart/2005/8/layout/hList1"/>
    <dgm:cxn modelId="{33B5BCC1-4594-45BC-AF84-C6F836638885}" type="presOf" srcId="{AF404DD6-680D-4E6E-AF57-C7F886D75F69}" destId="{6D60497B-B098-4897-8F36-0677CF273E73}" srcOrd="0" destOrd="0" presId="urn:microsoft.com/office/officeart/2005/8/layout/hList1"/>
    <dgm:cxn modelId="{9409A952-9050-4542-BEE0-193B3D9A4B53}" srcId="{AE253FBF-5EA5-4FD8-B7F5-E5FCA66134C7}" destId="{EAC96A86-3E39-4756-B56D-68D6A6CF1E87}" srcOrd="0" destOrd="0" parTransId="{F98C3AD4-0137-41DF-A27A-DCAA8F2B4F72}" sibTransId="{AAED2603-7393-402C-BFC0-2CA8EA8BECE1}"/>
    <dgm:cxn modelId="{D6B88350-D15B-4362-8ED9-CD53ED442CE0}" type="presOf" srcId="{D1A68CDD-D908-4E65-8537-17454F8BD39C}" destId="{AD968FD0-F5C0-4DA3-9331-9DF3DAA60CDE}" srcOrd="0" destOrd="0" presId="urn:microsoft.com/office/officeart/2005/8/layout/hList1"/>
    <dgm:cxn modelId="{79732261-7209-4878-B56A-32C7AF4A77DF}" type="presParOf" srcId="{F3286193-B3B0-478C-80F3-E4529086D5BA}" destId="{42AFF937-BAC2-4C27-89CF-A3A73506D1BD}" srcOrd="0" destOrd="0" presId="urn:microsoft.com/office/officeart/2005/8/layout/hList1"/>
    <dgm:cxn modelId="{653961F8-4DF7-47AC-81B4-1936056AEFC9}" type="presParOf" srcId="{42AFF937-BAC2-4C27-89CF-A3A73506D1BD}" destId="{399DCFE9-3E7C-4500-A401-0723ECEF9764}" srcOrd="0" destOrd="0" presId="urn:microsoft.com/office/officeart/2005/8/layout/hList1"/>
    <dgm:cxn modelId="{00A55D09-12B2-448E-9262-696EEB0679A0}" type="presParOf" srcId="{42AFF937-BAC2-4C27-89CF-A3A73506D1BD}" destId="{A744298A-618C-48A4-B586-1AA99FBD0876}" srcOrd="1" destOrd="0" presId="urn:microsoft.com/office/officeart/2005/8/layout/hList1"/>
    <dgm:cxn modelId="{C0BC6A74-C2BD-48AD-B46E-73E8DAD86A2A}" type="presParOf" srcId="{F3286193-B3B0-478C-80F3-E4529086D5BA}" destId="{B2CA148F-DDAF-492B-A5E8-0CA43865C117}" srcOrd="1" destOrd="0" presId="urn:microsoft.com/office/officeart/2005/8/layout/hList1"/>
    <dgm:cxn modelId="{27FBBF17-98D7-41C4-BBAA-8A76E837A3F5}" type="presParOf" srcId="{F3286193-B3B0-478C-80F3-E4529086D5BA}" destId="{9388D156-EDE9-4284-A51B-3FCFC477BF4E}" srcOrd="2" destOrd="0" presId="urn:microsoft.com/office/officeart/2005/8/layout/hList1"/>
    <dgm:cxn modelId="{29FC10D7-5B3F-4F62-B0FF-4AF1307CCF11}" type="presParOf" srcId="{9388D156-EDE9-4284-A51B-3FCFC477BF4E}" destId="{37718DCE-6CEB-46C8-888B-BF08DD1FFDD7}" srcOrd="0" destOrd="0" presId="urn:microsoft.com/office/officeart/2005/8/layout/hList1"/>
    <dgm:cxn modelId="{F71F5344-5909-4208-AAF2-C03B2E24CCA4}" type="presParOf" srcId="{9388D156-EDE9-4284-A51B-3FCFC477BF4E}" destId="{8C8F3B5F-82C5-4354-B93C-A346BDA71D6A}" srcOrd="1" destOrd="0" presId="urn:microsoft.com/office/officeart/2005/8/layout/hList1"/>
    <dgm:cxn modelId="{3CEC9E1B-6AED-40C0-B0F1-F42FC8CBE8E1}" type="presParOf" srcId="{F3286193-B3B0-478C-80F3-E4529086D5BA}" destId="{2AF97664-556A-4524-A840-73E6EDCE1F3E}" srcOrd="3" destOrd="0" presId="urn:microsoft.com/office/officeart/2005/8/layout/hList1"/>
    <dgm:cxn modelId="{A10307C5-344A-4C64-894E-E5A1B8CAF231}" type="presParOf" srcId="{F3286193-B3B0-478C-80F3-E4529086D5BA}" destId="{DCA3AC37-8FA3-4A91-9B95-7190EB1EBB89}" srcOrd="4" destOrd="0" presId="urn:microsoft.com/office/officeart/2005/8/layout/hList1"/>
    <dgm:cxn modelId="{5E886AFA-5827-43C1-9CEE-FA32683E3C85}" type="presParOf" srcId="{DCA3AC37-8FA3-4A91-9B95-7190EB1EBB89}" destId="{6D60497B-B098-4897-8F36-0677CF273E73}" srcOrd="0" destOrd="0" presId="urn:microsoft.com/office/officeart/2005/8/layout/hList1"/>
    <dgm:cxn modelId="{ABC0F146-E259-4932-AB23-5A8B75C91865}" type="presParOf" srcId="{DCA3AC37-8FA3-4A91-9B95-7190EB1EBB89}" destId="{42ACE46D-DC88-4630-89EC-760538504A66}" srcOrd="1" destOrd="0" presId="urn:microsoft.com/office/officeart/2005/8/layout/hList1"/>
    <dgm:cxn modelId="{2BA3ED3F-8616-43F0-86FF-6966FB4F75CB}" type="presParOf" srcId="{F3286193-B3B0-478C-80F3-E4529086D5BA}" destId="{087F3E6E-F2BC-4B77-A0F8-96679B5B4EB3}" srcOrd="5" destOrd="0" presId="urn:microsoft.com/office/officeart/2005/8/layout/hList1"/>
    <dgm:cxn modelId="{E9396BA5-2A49-4D00-9B92-0BEDE85CE8FF}" type="presParOf" srcId="{F3286193-B3B0-478C-80F3-E4529086D5BA}" destId="{4C1FA062-7B47-4773-832C-2AB4A99429B6}" srcOrd="6" destOrd="0" presId="urn:microsoft.com/office/officeart/2005/8/layout/hList1"/>
    <dgm:cxn modelId="{7DEFB0CA-4A5B-4126-829F-1871E2D6D158}" type="presParOf" srcId="{4C1FA062-7B47-4773-832C-2AB4A99429B6}" destId="{30272C9D-9B39-4635-9D37-285A6A60CE05}" srcOrd="0" destOrd="0" presId="urn:microsoft.com/office/officeart/2005/8/layout/hList1"/>
    <dgm:cxn modelId="{126770BD-4949-4BDE-ABD4-50E2206C67BC}" type="presParOf" srcId="{4C1FA062-7B47-4773-832C-2AB4A99429B6}" destId="{AD968FD0-F5C0-4DA3-9331-9DF3DAA60CDE}"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8368D1-9604-4F0D-932C-B3E0D5351B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4F1FAB3-54D1-4F2B-8E93-ACD12494718F}">
      <dgm:prSet phldrT="[Text]" custT="1"/>
      <dgm:spPr>
        <a:solidFill>
          <a:srgbClr val="006666"/>
        </a:solidFill>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1: Respectful, sensitive &amp; safe engagement</a:t>
          </a:r>
          <a:endParaRPr lang="en-US" sz="2000" b="1" dirty="0">
            <a:latin typeface="Open Sans" panose="020B0606030504020204" pitchFamily="34" charset="0"/>
            <a:ea typeface="Open Sans" panose="020B0606030504020204" pitchFamily="34" charset="0"/>
            <a:cs typeface="Open Sans" panose="020B0606030504020204" pitchFamily="34" charset="0"/>
          </a:endParaRPr>
        </a:p>
      </dgm:t>
    </dgm:pt>
    <dgm:pt modelId="{DBD10F5D-3752-405F-A401-4A8F62A5635C}" type="parTrans" cxnId="{19D10D55-CE10-4F75-B077-88AE19DD9494}">
      <dgm:prSet/>
      <dgm:spPr/>
      <dgm:t>
        <a:bodyPr/>
        <a:lstStyle/>
        <a:p>
          <a:endParaRPr lang="en-US"/>
        </a:p>
      </dgm:t>
    </dgm:pt>
    <dgm:pt modelId="{0078026D-9D0D-4BAD-8B11-2000068CEF79}" type="sibTrans" cxnId="{19D10D55-CE10-4F75-B077-88AE19DD9494}">
      <dgm:prSet/>
      <dgm:spPr/>
      <dgm:t>
        <a:bodyPr/>
        <a:lstStyle/>
        <a:p>
          <a:endParaRPr lang="en-US"/>
        </a:p>
      </dgm:t>
    </dgm:pt>
    <dgm:pt modelId="{9621A0B0-7311-4E8D-A244-843F81FEF9EC}">
      <dgm:prSet custT="1"/>
      <dgm:spPr>
        <a:solidFill>
          <a:srgbClr val="00AAB9"/>
        </a:solidFill>
      </dgm:spPr>
      <dgm:t>
        <a:bodyPr/>
        <a:lstStyle/>
        <a:p>
          <a:r>
            <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2: Identification of family violence risk</a:t>
          </a:r>
        </a:p>
      </dgm:t>
    </dgm:pt>
    <dgm:pt modelId="{52AB2DDC-6240-458E-B021-66C89B6AEBE6}" type="parTrans" cxnId="{5D521C77-AF71-4392-97EC-4ED66CFDA05F}">
      <dgm:prSet/>
      <dgm:spPr/>
      <dgm:t>
        <a:bodyPr/>
        <a:lstStyle/>
        <a:p>
          <a:endParaRPr lang="en-US"/>
        </a:p>
      </dgm:t>
    </dgm:pt>
    <dgm:pt modelId="{6457C804-5949-4221-9C5E-9C0D9EAB357C}" type="sibTrans" cxnId="{5D521C77-AF71-4392-97EC-4ED66CFDA05F}">
      <dgm:prSet/>
      <dgm:spPr/>
      <dgm:t>
        <a:bodyPr/>
        <a:lstStyle/>
        <a:p>
          <a:endParaRPr lang="en-US"/>
        </a:p>
      </dgm:t>
    </dgm:pt>
    <dgm:pt modelId="{0C33AA5A-6FD1-4818-9117-ACC1BDF5F2D8}">
      <dgm:prSet custT="1"/>
      <dgm:spPr>
        <a:solidFill>
          <a:srgbClr val="254061"/>
        </a:solidFill>
      </dgm:spPr>
      <dgm:t>
        <a:bodyPr/>
        <a:lstStyle/>
        <a:p>
          <a:r>
            <a:rPr lang="en-US" sz="2000" b="1" dirty="0" smtClean="0">
              <a:latin typeface="Open Sans" panose="020B0606030504020204" pitchFamily="34" charset="0"/>
              <a:ea typeface="Open Sans" panose="020B0606030504020204" pitchFamily="34" charset="0"/>
              <a:cs typeface="Open Sans" panose="020B0606030504020204" pitchFamily="34" charset="0"/>
            </a:rPr>
            <a:t>3: Intermediate risk assessment</a:t>
          </a:r>
          <a:endParaRPr lang="en-US" sz="2000" b="1" dirty="0">
            <a:latin typeface="Open Sans" panose="020B0606030504020204" pitchFamily="34" charset="0"/>
            <a:ea typeface="Open Sans" panose="020B0606030504020204" pitchFamily="34" charset="0"/>
            <a:cs typeface="Open Sans" panose="020B0606030504020204" pitchFamily="34" charset="0"/>
          </a:endParaRPr>
        </a:p>
      </dgm:t>
    </dgm:pt>
    <dgm:pt modelId="{C06DDB22-8A0C-4436-90F6-C9765AAFBDC1}" type="parTrans" cxnId="{AFF936B0-7A1E-4F6C-8F20-46763FAE7209}">
      <dgm:prSet/>
      <dgm:spPr/>
      <dgm:t>
        <a:bodyPr/>
        <a:lstStyle/>
        <a:p>
          <a:endParaRPr lang="en-US"/>
        </a:p>
      </dgm:t>
    </dgm:pt>
    <dgm:pt modelId="{B5A1B16F-3DE3-4CFA-82E4-F77FB1D48BAF}" type="sibTrans" cxnId="{AFF936B0-7A1E-4F6C-8F20-46763FAE7209}">
      <dgm:prSet/>
      <dgm:spPr/>
      <dgm:t>
        <a:bodyPr/>
        <a:lstStyle/>
        <a:p>
          <a:endParaRPr lang="en-US"/>
        </a:p>
      </dgm:t>
    </dgm:pt>
    <dgm:pt modelId="{669784AA-D339-493C-9CB9-4EFED4E3D732}">
      <dgm:prSet custT="1"/>
      <dgm:spPr>
        <a:solidFill>
          <a:srgbClr val="F47822"/>
        </a:solidFill>
      </dgm:spPr>
      <dgm:t>
        <a:bodyPr/>
        <a:lstStyle/>
        <a:p>
          <a:r>
            <a:rPr lang="en-US"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4: Intermediate risk management</a:t>
          </a:r>
          <a:endPar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7AACF5C7-7957-44A7-A5D1-00CF3982DB44}" type="parTrans" cxnId="{0F1973CE-63EB-49D9-8DD9-CC227727AE2D}">
      <dgm:prSet/>
      <dgm:spPr/>
      <dgm:t>
        <a:bodyPr/>
        <a:lstStyle/>
        <a:p>
          <a:endParaRPr lang="en-US"/>
        </a:p>
      </dgm:t>
    </dgm:pt>
    <dgm:pt modelId="{11A23CC3-FC3A-4F98-84CB-10650D46E1BF}" type="sibTrans" cxnId="{0F1973CE-63EB-49D9-8DD9-CC227727AE2D}">
      <dgm:prSet/>
      <dgm:spPr/>
      <dgm:t>
        <a:bodyPr/>
        <a:lstStyle/>
        <a:p>
          <a:endParaRPr lang="en-US"/>
        </a:p>
      </dgm:t>
    </dgm:pt>
    <dgm:pt modelId="{04132434-61FB-4393-801E-36E3A90297C2}">
      <dgm:prSet custT="1"/>
      <dgm:spPr>
        <a:solidFill>
          <a:srgbClr val="254061"/>
        </a:solidFill>
      </dgm:spPr>
      <dgm:t>
        <a:bodyPr/>
        <a:lstStyle/>
        <a:p>
          <a:r>
            <a:rPr lang="en-AU" sz="1800" b="1" dirty="0" smtClean="0">
              <a:latin typeface="Open Sans" panose="020B0606030504020204" pitchFamily="34" charset="0"/>
              <a:ea typeface="Open Sans" panose="020B0606030504020204" pitchFamily="34" charset="0"/>
              <a:cs typeface="Open Sans" panose="020B0606030504020204" pitchFamily="34" charset="0"/>
            </a:rPr>
            <a:t>5: Seek secondary consultation and referral, including for comprehensive family violence assessment and management response</a:t>
          </a:r>
          <a:endParaRPr lang="en-US" sz="1800" b="1" dirty="0">
            <a:latin typeface="Open Sans" panose="020B0606030504020204" pitchFamily="34" charset="0"/>
            <a:ea typeface="Open Sans" panose="020B0606030504020204" pitchFamily="34" charset="0"/>
            <a:cs typeface="Open Sans" panose="020B0606030504020204" pitchFamily="34" charset="0"/>
          </a:endParaRPr>
        </a:p>
      </dgm:t>
    </dgm:pt>
    <dgm:pt modelId="{138C557B-FC25-4A24-A248-C7E88D7C750B}" type="parTrans" cxnId="{11E2809A-6140-4D57-A8AB-ABC5F9AFD3A8}">
      <dgm:prSet/>
      <dgm:spPr/>
      <dgm:t>
        <a:bodyPr/>
        <a:lstStyle/>
        <a:p>
          <a:endParaRPr lang="en-US"/>
        </a:p>
      </dgm:t>
    </dgm:pt>
    <dgm:pt modelId="{4D9784E9-E212-416D-AF4D-4D745C25A085}" type="sibTrans" cxnId="{11E2809A-6140-4D57-A8AB-ABC5F9AFD3A8}">
      <dgm:prSet/>
      <dgm:spPr/>
      <dgm:t>
        <a:bodyPr/>
        <a:lstStyle/>
        <a:p>
          <a:endParaRPr lang="en-US"/>
        </a:p>
      </dgm:t>
    </dgm:pt>
    <dgm:pt modelId="{1D3F6388-4588-4C1F-955A-A9CADCADAB77}">
      <dgm:prSet custT="1"/>
      <dgm:spPr>
        <a:solidFill>
          <a:srgbClr val="F47822"/>
        </a:solidFill>
      </dgm:spPr>
      <dgm:t>
        <a:bodyPr/>
        <a:lstStyle/>
        <a:p>
          <a:endParaRPr lang="en-US" sz="2000" dirty="0" smtClean="0">
            <a:latin typeface="Open Sans" panose="020B0606030504020204" pitchFamily="34" charset="0"/>
            <a:ea typeface="Open Sans" panose="020B0606030504020204" pitchFamily="34" charset="0"/>
            <a:cs typeface="Open Sans" panose="020B0606030504020204" pitchFamily="34" charset="0"/>
          </a:endParaRPr>
        </a:p>
        <a:p>
          <a:r>
            <a:rPr lang="en-US"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5. </a:t>
          </a:r>
          <a:r>
            <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Contribute to information sharing with other services (as permitted by legislation) </a:t>
          </a:r>
          <a:r>
            <a:rPr lang="en-US" sz="2000" b="1" dirty="0" smtClean="0">
              <a:solidFill>
                <a:schemeClr val="tx1"/>
              </a:solidFill>
            </a:rPr>
            <a:t/>
          </a:r>
          <a:br>
            <a:rPr lang="en-US" sz="2000" b="1" dirty="0" smtClean="0">
              <a:solidFill>
                <a:schemeClr val="tx1"/>
              </a:solidFill>
            </a:rPr>
          </a:br>
          <a:endParaRPr lang="en-US" sz="2000" b="1" dirty="0">
            <a:solidFill>
              <a:schemeClr val="tx1"/>
            </a:solidFill>
          </a:endParaRPr>
        </a:p>
      </dgm:t>
    </dgm:pt>
    <dgm:pt modelId="{327576F9-617D-4BD4-AB97-E20DF6765CA4}" type="parTrans" cxnId="{739C612C-C01E-4D74-BC13-65C19F4B3A58}">
      <dgm:prSet/>
      <dgm:spPr/>
      <dgm:t>
        <a:bodyPr/>
        <a:lstStyle/>
        <a:p>
          <a:endParaRPr lang="en-US"/>
        </a:p>
      </dgm:t>
    </dgm:pt>
    <dgm:pt modelId="{6748752B-9F0A-4819-8416-8401B6ECB893}" type="sibTrans" cxnId="{739C612C-C01E-4D74-BC13-65C19F4B3A58}">
      <dgm:prSet/>
      <dgm:spPr/>
      <dgm:t>
        <a:bodyPr/>
        <a:lstStyle/>
        <a:p>
          <a:endParaRPr lang="en-US"/>
        </a:p>
      </dgm:t>
    </dgm:pt>
    <dgm:pt modelId="{0CA07C27-33F7-47B2-BEE0-21894DC781BA}">
      <dgm:prSet custT="1"/>
      <dgm:spPr>
        <a:solidFill>
          <a:srgbClr val="006666"/>
        </a:solidFill>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7: Conduct comprehensive risk assessment</a:t>
          </a:r>
        </a:p>
      </dgm:t>
    </dgm:pt>
    <dgm:pt modelId="{AAF38301-CFED-48F5-B995-D2B8C7C4C712}" type="parTrans" cxnId="{2859FAF5-90F3-456F-BCB9-B3C62AAF0E14}">
      <dgm:prSet/>
      <dgm:spPr/>
      <dgm:t>
        <a:bodyPr/>
        <a:lstStyle/>
        <a:p>
          <a:endParaRPr lang="en-US"/>
        </a:p>
      </dgm:t>
    </dgm:pt>
    <dgm:pt modelId="{EE9A4D29-212E-4368-AEB9-AE62ADCD0278}" type="sibTrans" cxnId="{2859FAF5-90F3-456F-BCB9-B3C62AAF0E14}">
      <dgm:prSet/>
      <dgm:spPr/>
      <dgm:t>
        <a:bodyPr/>
        <a:lstStyle/>
        <a:p>
          <a:endParaRPr lang="en-US"/>
        </a:p>
      </dgm:t>
    </dgm:pt>
    <dgm:pt modelId="{2DF0EA7C-E961-4DA1-A954-1AA93F1246C5}">
      <dgm:prSet custT="1"/>
      <dgm:spPr>
        <a:solidFill>
          <a:srgbClr val="00AAB9"/>
        </a:solidFill>
      </dgm:spPr>
      <dgm:t>
        <a:bodyPr/>
        <a:lstStyle/>
        <a:p>
          <a:r>
            <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8: Conduct comprehensive risk management</a:t>
          </a:r>
        </a:p>
      </dgm:t>
    </dgm:pt>
    <dgm:pt modelId="{4484F35C-2BF1-4CDD-8CE8-1BAB6B4A6AC7}" type="parTrans" cxnId="{9A1A8E23-3E2C-45FE-A05B-6DE3D54A8347}">
      <dgm:prSet/>
      <dgm:spPr/>
      <dgm:t>
        <a:bodyPr/>
        <a:lstStyle/>
        <a:p>
          <a:endParaRPr lang="en-US"/>
        </a:p>
      </dgm:t>
    </dgm:pt>
    <dgm:pt modelId="{CF5BFAC6-F4B8-4D5D-94F6-83328B262344}" type="sibTrans" cxnId="{9A1A8E23-3E2C-45FE-A05B-6DE3D54A8347}">
      <dgm:prSet/>
      <dgm:spPr/>
      <dgm:t>
        <a:bodyPr/>
        <a:lstStyle/>
        <a:p>
          <a:endParaRPr lang="en-US"/>
        </a:p>
      </dgm:t>
    </dgm:pt>
    <dgm:pt modelId="{A6C09A15-1753-4D0C-949F-900386BFF549}">
      <dgm:prSet custT="1"/>
      <dgm:spPr>
        <a:solidFill>
          <a:srgbClr val="00AAB9"/>
        </a:solidFill>
      </dgm:spPr>
      <dgm:t>
        <a:bodyPr/>
        <a:lstStyle/>
        <a:p>
          <a:r>
            <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9: Contribute to coordinated risk management</a:t>
          </a:r>
          <a:endPar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23AF4BF4-EEB3-45FC-8271-51904DED4198}" type="parTrans" cxnId="{1BBB1A6C-3E48-4870-AC27-E558631AB2C2}">
      <dgm:prSet/>
      <dgm:spPr/>
      <dgm:t>
        <a:bodyPr/>
        <a:lstStyle/>
        <a:p>
          <a:endParaRPr lang="en-US"/>
        </a:p>
      </dgm:t>
    </dgm:pt>
    <dgm:pt modelId="{3B04480E-AE0C-40B9-B100-A87B6F5FE194}" type="sibTrans" cxnId="{1BBB1A6C-3E48-4870-AC27-E558631AB2C2}">
      <dgm:prSet/>
      <dgm:spPr/>
      <dgm:t>
        <a:bodyPr/>
        <a:lstStyle/>
        <a:p>
          <a:endParaRPr lang="en-US"/>
        </a:p>
      </dgm:t>
    </dgm:pt>
    <dgm:pt modelId="{73AD0CFF-9065-4D96-95B9-E639C29F3D2C}">
      <dgm:prSet custT="1"/>
      <dgm:spPr>
        <a:solidFill>
          <a:srgbClr val="254061"/>
        </a:solidFill>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10: Collaborate for ongoing risk assessment and risk management </a:t>
          </a:r>
          <a:endParaRPr lang="en-US" sz="2000" b="1" dirty="0">
            <a:latin typeface="Open Sans" panose="020B0606030504020204" pitchFamily="34" charset="0"/>
            <a:ea typeface="Open Sans" panose="020B0606030504020204" pitchFamily="34" charset="0"/>
            <a:cs typeface="Open Sans" panose="020B0606030504020204" pitchFamily="34" charset="0"/>
          </a:endParaRPr>
        </a:p>
      </dgm:t>
    </dgm:pt>
    <dgm:pt modelId="{59CA2079-96F7-47B2-9921-77448A8FD40A}" type="parTrans" cxnId="{4DBADB33-BDC9-457F-9148-FBC9F7FC9C85}">
      <dgm:prSet/>
      <dgm:spPr/>
      <dgm:t>
        <a:bodyPr/>
        <a:lstStyle/>
        <a:p>
          <a:endParaRPr lang="en-US"/>
        </a:p>
      </dgm:t>
    </dgm:pt>
    <dgm:pt modelId="{5878BD27-5847-449D-ABA8-E7A2C4D57930}" type="sibTrans" cxnId="{4DBADB33-BDC9-457F-9148-FBC9F7FC9C85}">
      <dgm:prSet/>
      <dgm:spPr/>
      <dgm:t>
        <a:bodyPr/>
        <a:lstStyle/>
        <a:p>
          <a:endParaRPr lang="en-US"/>
        </a:p>
      </dgm:t>
    </dgm:pt>
    <dgm:pt modelId="{E4435DB3-F63F-4AB4-9710-AC51C594DA4F}" type="pres">
      <dgm:prSet presAssocID="{AB8368D1-9604-4F0D-932C-B3E0D5351BC7}" presName="diagram" presStyleCnt="0">
        <dgm:presLayoutVars>
          <dgm:dir/>
          <dgm:resizeHandles val="exact"/>
        </dgm:presLayoutVars>
      </dgm:prSet>
      <dgm:spPr/>
      <dgm:t>
        <a:bodyPr/>
        <a:lstStyle/>
        <a:p>
          <a:endParaRPr lang="en-US"/>
        </a:p>
      </dgm:t>
    </dgm:pt>
    <dgm:pt modelId="{924D6134-FA0E-41EB-89A0-8DC10282A306}" type="pres">
      <dgm:prSet presAssocID="{E4F1FAB3-54D1-4F2B-8E93-ACD12494718F}" presName="node" presStyleLbl="node1" presStyleIdx="0" presStyleCnt="10" custLinFactNeighborY="-4972">
        <dgm:presLayoutVars>
          <dgm:bulletEnabled val="1"/>
        </dgm:presLayoutVars>
      </dgm:prSet>
      <dgm:spPr/>
      <dgm:t>
        <a:bodyPr/>
        <a:lstStyle/>
        <a:p>
          <a:endParaRPr lang="en-US"/>
        </a:p>
      </dgm:t>
    </dgm:pt>
    <dgm:pt modelId="{4C608791-3623-48E5-B21C-5AA2011114A9}" type="pres">
      <dgm:prSet presAssocID="{0078026D-9D0D-4BAD-8B11-2000068CEF79}" presName="sibTrans" presStyleCnt="0"/>
      <dgm:spPr/>
    </dgm:pt>
    <dgm:pt modelId="{A55D68B7-0C43-46BB-A808-68347EF0C2A5}" type="pres">
      <dgm:prSet presAssocID="{9621A0B0-7311-4E8D-A244-843F81FEF9EC}" presName="node" presStyleLbl="node1" presStyleIdx="1" presStyleCnt="10" custLinFactNeighborX="-8798" custLinFactNeighborY="-4724">
        <dgm:presLayoutVars>
          <dgm:bulletEnabled val="1"/>
        </dgm:presLayoutVars>
      </dgm:prSet>
      <dgm:spPr/>
      <dgm:t>
        <a:bodyPr/>
        <a:lstStyle/>
        <a:p>
          <a:endParaRPr lang="en-US"/>
        </a:p>
      </dgm:t>
    </dgm:pt>
    <dgm:pt modelId="{2CFC354C-AFB0-4918-8AD5-83FE1A6CA002}" type="pres">
      <dgm:prSet presAssocID="{6457C804-5949-4221-9C5E-9C0D9EAB357C}" presName="sibTrans" presStyleCnt="0"/>
      <dgm:spPr/>
    </dgm:pt>
    <dgm:pt modelId="{967C0783-BE4A-405C-9782-C310AE867268}" type="pres">
      <dgm:prSet presAssocID="{0C33AA5A-6FD1-4818-9117-ACC1BDF5F2D8}" presName="node" presStyleLbl="node1" presStyleIdx="2" presStyleCnt="10" custLinFactNeighborX="-17314" custLinFactNeighborY="-4566">
        <dgm:presLayoutVars>
          <dgm:bulletEnabled val="1"/>
        </dgm:presLayoutVars>
      </dgm:prSet>
      <dgm:spPr/>
      <dgm:t>
        <a:bodyPr/>
        <a:lstStyle/>
        <a:p>
          <a:endParaRPr lang="en-US"/>
        </a:p>
      </dgm:t>
    </dgm:pt>
    <dgm:pt modelId="{BE42CA13-F802-48EC-A515-70C2B12109FD}" type="pres">
      <dgm:prSet presAssocID="{B5A1B16F-3DE3-4CFA-82E4-F77FB1D48BAF}" presName="sibTrans" presStyleCnt="0"/>
      <dgm:spPr/>
    </dgm:pt>
    <dgm:pt modelId="{4ADF0A56-B4C1-49C0-AC82-0520712CEBE7}" type="pres">
      <dgm:prSet presAssocID="{669784AA-D339-493C-9CB9-4EFED4E3D732}" presName="node" presStyleLbl="node1" presStyleIdx="3" presStyleCnt="10" custLinFactNeighborX="-27566" custLinFactNeighborY="-4566">
        <dgm:presLayoutVars>
          <dgm:bulletEnabled val="1"/>
        </dgm:presLayoutVars>
      </dgm:prSet>
      <dgm:spPr/>
      <dgm:t>
        <a:bodyPr/>
        <a:lstStyle/>
        <a:p>
          <a:endParaRPr lang="en-US"/>
        </a:p>
      </dgm:t>
    </dgm:pt>
    <dgm:pt modelId="{4CD7C512-136B-4558-A5E7-85F4E9CA35F8}" type="pres">
      <dgm:prSet presAssocID="{11A23CC3-FC3A-4F98-84CB-10650D46E1BF}" presName="sibTrans" presStyleCnt="0"/>
      <dgm:spPr/>
    </dgm:pt>
    <dgm:pt modelId="{A2ADABAC-CD97-4630-9EF4-6BD503911B84}" type="pres">
      <dgm:prSet presAssocID="{04132434-61FB-4393-801E-36E3A90297C2}" presName="node" presStyleLbl="node1" presStyleIdx="4" presStyleCnt="10" custLinFactNeighborX="-126" custLinFactNeighborY="-19892">
        <dgm:presLayoutVars>
          <dgm:bulletEnabled val="1"/>
        </dgm:presLayoutVars>
      </dgm:prSet>
      <dgm:spPr/>
      <dgm:t>
        <a:bodyPr/>
        <a:lstStyle/>
        <a:p>
          <a:endParaRPr lang="en-US"/>
        </a:p>
      </dgm:t>
    </dgm:pt>
    <dgm:pt modelId="{3DB0D151-F614-4F9D-9814-58CEAA706CFC}" type="pres">
      <dgm:prSet presAssocID="{4D9784E9-E212-416D-AF4D-4D745C25A085}" presName="sibTrans" presStyleCnt="0"/>
      <dgm:spPr/>
    </dgm:pt>
    <dgm:pt modelId="{2FCF06C3-BED9-413C-B665-A1EE4F654FE6}" type="pres">
      <dgm:prSet presAssocID="{1D3F6388-4588-4C1F-955A-A9CADCADAB77}" presName="node" presStyleLbl="node1" presStyleIdx="5" presStyleCnt="10" custLinFactNeighborX="-8798" custLinFactNeighborY="-20153">
        <dgm:presLayoutVars>
          <dgm:bulletEnabled val="1"/>
        </dgm:presLayoutVars>
      </dgm:prSet>
      <dgm:spPr/>
      <dgm:t>
        <a:bodyPr/>
        <a:lstStyle/>
        <a:p>
          <a:endParaRPr lang="en-US"/>
        </a:p>
      </dgm:t>
    </dgm:pt>
    <dgm:pt modelId="{CE8C55AF-07E6-4E01-BEB1-93D3D51E0E0A}" type="pres">
      <dgm:prSet presAssocID="{6748752B-9F0A-4819-8416-8401B6ECB893}" presName="sibTrans" presStyleCnt="0"/>
      <dgm:spPr/>
    </dgm:pt>
    <dgm:pt modelId="{D5396795-3B45-47DB-9324-851785ACC6CB}" type="pres">
      <dgm:prSet presAssocID="{0CA07C27-33F7-47B2-BEE0-21894DC781BA}" presName="node" presStyleLbl="node1" presStyleIdx="6" presStyleCnt="10" custLinFactNeighborX="-17719" custLinFactNeighborY="-19530">
        <dgm:presLayoutVars>
          <dgm:bulletEnabled val="1"/>
        </dgm:presLayoutVars>
      </dgm:prSet>
      <dgm:spPr/>
      <dgm:t>
        <a:bodyPr/>
        <a:lstStyle/>
        <a:p>
          <a:endParaRPr lang="en-US"/>
        </a:p>
      </dgm:t>
    </dgm:pt>
    <dgm:pt modelId="{C304F107-3678-450D-9927-100D459A448C}" type="pres">
      <dgm:prSet presAssocID="{EE9A4D29-212E-4368-AEB9-AE62ADCD0278}" presName="sibTrans" presStyleCnt="0"/>
      <dgm:spPr/>
    </dgm:pt>
    <dgm:pt modelId="{CBFCCECB-DF8F-4C32-BE49-52B3B822141A}" type="pres">
      <dgm:prSet presAssocID="{2DF0EA7C-E961-4DA1-A954-1AA93F1246C5}" presName="node" presStyleLbl="node1" presStyleIdx="7" presStyleCnt="10" custLinFactNeighborX="-26578" custLinFactNeighborY="-19452">
        <dgm:presLayoutVars>
          <dgm:bulletEnabled val="1"/>
        </dgm:presLayoutVars>
      </dgm:prSet>
      <dgm:spPr/>
      <dgm:t>
        <a:bodyPr/>
        <a:lstStyle/>
        <a:p>
          <a:endParaRPr lang="en-US"/>
        </a:p>
      </dgm:t>
    </dgm:pt>
    <dgm:pt modelId="{AF9F7B57-2F99-4E83-B1B3-856880B9407F}" type="pres">
      <dgm:prSet presAssocID="{CF5BFAC6-F4B8-4D5D-94F6-83328B262344}" presName="sibTrans" presStyleCnt="0"/>
      <dgm:spPr/>
    </dgm:pt>
    <dgm:pt modelId="{DC540895-DAF2-492B-BB0F-66065B87856D}" type="pres">
      <dgm:prSet presAssocID="{A6C09A15-1753-4D0C-949F-900386BFF549}" presName="node" presStyleLbl="node1" presStyleIdx="8" presStyleCnt="10" custLinFactNeighborX="-9224" custLinFactNeighborY="-35053">
        <dgm:presLayoutVars>
          <dgm:bulletEnabled val="1"/>
        </dgm:presLayoutVars>
      </dgm:prSet>
      <dgm:spPr/>
      <dgm:t>
        <a:bodyPr/>
        <a:lstStyle/>
        <a:p>
          <a:endParaRPr lang="en-US"/>
        </a:p>
      </dgm:t>
    </dgm:pt>
    <dgm:pt modelId="{BBA6EA76-12AB-4431-B48E-64FAE12F23FA}" type="pres">
      <dgm:prSet presAssocID="{3B04480E-AE0C-40B9-B100-A87B6F5FE194}" presName="sibTrans" presStyleCnt="0"/>
      <dgm:spPr/>
    </dgm:pt>
    <dgm:pt modelId="{CC1F55EC-C757-45EB-9039-F27C9CC471C4}" type="pres">
      <dgm:prSet presAssocID="{73AD0CFF-9065-4D96-95B9-E639C29F3D2C}" presName="node" presStyleLbl="node1" presStyleIdx="9" presStyleCnt="10" custLinFactNeighborX="-17948" custLinFactNeighborY="-35053">
        <dgm:presLayoutVars>
          <dgm:bulletEnabled val="1"/>
        </dgm:presLayoutVars>
      </dgm:prSet>
      <dgm:spPr/>
      <dgm:t>
        <a:bodyPr/>
        <a:lstStyle/>
        <a:p>
          <a:endParaRPr lang="en-US"/>
        </a:p>
      </dgm:t>
    </dgm:pt>
  </dgm:ptLst>
  <dgm:cxnLst>
    <dgm:cxn modelId="{B4C61DC1-EAC3-44DA-BF47-CCFB425C8B09}" type="presOf" srcId="{04132434-61FB-4393-801E-36E3A90297C2}" destId="{A2ADABAC-CD97-4630-9EF4-6BD503911B84}" srcOrd="0" destOrd="0" presId="urn:microsoft.com/office/officeart/2005/8/layout/default"/>
    <dgm:cxn modelId="{5866EB51-683A-4B49-B86D-93F974F36CB2}" type="presOf" srcId="{A6C09A15-1753-4D0C-949F-900386BFF549}" destId="{DC540895-DAF2-492B-BB0F-66065B87856D}" srcOrd="0" destOrd="0" presId="urn:microsoft.com/office/officeart/2005/8/layout/default"/>
    <dgm:cxn modelId="{4C50ADA5-34C9-4562-99F5-CB72EDC22231}" type="presOf" srcId="{9621A0B0-7311-4E8D-A244-843F81FEF9EC}" destId="{A55D68B7-0C43-46BB-A808-68347EF0C2A5}" srcOrd="0" destOrd="0" presId="urn:microsoft.com/office/officeart/2005/8/layout/default"/>
    <dgm:cxn modelId="{19D10D55-CE10-4F75-B077-88AE19DD9494}" srcId="{AB8368D1-9604-4F0D-932C-B3E0D5351BC7}" destId="{E4F1FAB3-54D1-4F2B-8E93-ACD12494718F}" srcOrd="0" destOrd="0" parTransId="{DBD10F5D-3752-405F-A401-4A8F62A5635C}" sibTransId="{0078026D-9D0D-4BAD-8B11-2000068CEF79}"/>
    <dgm:cxn modelId="{AFF936B0-7A1E-4F6C-8F20-46763FAE7209}" srcId="{AB8368D1-9604-4F0D-932C-B3E0D5351BC7}" destId="{0C33AA5A-6FD1-4818-9117-ACC1BDF5F2D8}" srcOrd="2" destOrd="0" parTransId="{C06DDB22-8A0C-4436-90F6-C9765AAFBDC1}" sibTransId="{B5A1B16F-3DE3-4CFA-82E4-F77FB1D48BAF}"/>
    <dgm:cxn modelId="{579EFCED-314C-4128-AA7C-CA9C5A71DDE7}" type="presOf" srcId="{0CA07C27-33F7-47B2-BEE0-21894DC781BA}" destId="{D5396795-3B45-47DB-9324-851785ACC6CB}" srcOrd="0" destOrd="0" presId="urn:microsoft.com/office/officeart/2005/8/layout/default"/>
    <dgm:cxn modelId="{11E2809A-6140-4D57-A8AB-ABC5F9AFD3A8}" srcId="{AB8368D1-9604-4F0D-932C-B3E0D5351BC7}" destId="{04132434-61FB-4393-801E-36E3A90297C2}" srcOrd="4" destOrd="0" parTransId="{138C557B-FC25-4A24-A248-C7E88D7C750B}" sibTransId="{4D9784E9-E212-416D-AF4D-4D745C25A085}"/>
    <dgm:cxn modelId="{CCE54361-C1CE-4181-B2BA-9C2D0F1F9275}" type="presOf" srcId="{2DF0EA7C-E961-4DA1-A954-1AA93F1246C5}" destId="{CBFCCECB-DF8F-4C32-BE49-52B3B822141A}" srcOrd="0" destOrd="0" presId="urn:microsoft.com/office/officeart/2005/8/layout/default"/>
    <dgm:cxn modelId="{D5F33123-B426-49F5-B1CA-42C23216CE14}" type="presOf" srcId="{E4F1FAB3-54D1-4F2B-8E93-ACD12494718F}" destId="{924D6134-FA0E-41EB-89A0-8DC10282A306}" srcOrd="0" destOrd="0" presId="urn:microsoft.com/office/officeart/2005/8/layout/default"/>
    <dgm:cxn modelId="{A6034EFB-4A38-487D-9683-5B3C3F3DE05F}" type="presOf" srcId="{0C33AA5A-6FD1-4818-9117-ACC1BDF5F2D8}" destId="{967C0783-BE4A-405C-9782-C310AE867268}" srcOrd="0" destOrd="0" presId="urn:microsoft.com/office/officeart/2005/8/layout/default"/>
    <dgm:cxn modelId="{38528570-5E28-48DB-8643-FDB1C8598D2E}" type="presOf" srcId="{AB8368D1-9604-4F0D-932C-B3E0D5351BC7}" destId="{E4435DB3-F63F-4AB4-9710-AC51C594DA4F}" srcOrd="0" destOrd="0" presId="urn:microsoft.com/office/officeart/2005/8/layout/default"/>
    <dgm:cxn modelId="{739C612C-C01E-4D74-BC13-65C19F4B3A58}" srcId="{AB8368D1-9604-4F0D-932C-B3E0D5351BC7}" destId="{1D3F6388-4588-4C1F-955A-A9CADCADAB77}" srcOrd="5" destOrd="0" parTransId="{327576F9-617D-4BD4-AB97-E20DF6765CA4}" sibTransId="{6748752B-9F0A-4819-8416-8401B6ECB893}"/>
    <dgm:cxn modelId="{1BBB1A6C-3E48-4870-AC27-E558631AB2C2}" srcId="{AB8368D1-9604-4F0D-932C-B3E0D5351BC7}" destId="{A6C09A15-1753-4D0C-949F-900386BFF549}" srcOrd="8" destOrd="0" parTransId="{23AF4BF4-EEB3-45FC-8271-51904DED4198}" sibTransId="{3B04480E-AE0C-40B9-B100-A87B6F5FE194}"/>
    <dgm:cxn modelId="{251CAA7B-F97F-43CF-BC7A-5992F53C5837}" type="presOf" srcId="{1D3F6388-4588-4C1F-955A-A9CADCADAB77}" destId="{2FCF06C3-BED9-413C-B665-A1EE4F654FE6}" srcOrd="0" destOrd="0" presId="urn:microsoft.com/office/officeart/2005/8/layout/default"/>
    <dgm:cxn modelId="{B18B26C3-A04F-4F6F-AF8E-8122E7E70319}" type="presOf" srcId="{73AD0CFF-9065-4D96-95B9-E639C29F3D2C}" destId="{CC1F55EC-C757-45EB-9039-F27C9CC471C4}" srcOrd="0" destOrd="0" presId="urn:microsoft.com/office/officeart/2005/8/layout/default"/>
    <dgm:cxn modelId="{5D521C77-AF71-4392-97EC-4ED66CFDA05F}" srcId="{AB8368D1-9604-4F0D-932C-B3E0D5351BC7}" destId="{9621A0B0-7311-4E8D-A244-843F81FEF9EC}" srcOrd="1" destOrd="0" parTransId="{52AB2DDC-6240-458E-B021-66C89B6AEBE6}" sibTransId="{6457C804-5949-4221-9C5E-9C0D9EAB357C}"/>
    <dgm:cxn modelId="{B8834C3D-23E7-4EE1-87C0-0A6FD323FF6D}" type="presOf" srcId="{669784AA-D339-493C-9CB9-4EFED4E3D732}" destId="{4ADF0A56-B4C1-49C0-AC82-0520712CEBE7}" srcOrd="0" destOrd="0" presId="urn:microsoft.com/office/officeart/2005/8/layout/default"/>
    <dgm:cxn modelId="{2859FAF5-90F3-456F-BCB9-B3C62AAF0E14}" srcId="{AB8368D1-9604-4F0D-932C-B3E0D5351BC7}" destId="{0CA07C27-33F7-47B2-BEE0-21894DC781BA}" srcOrd="6" destOrd="0" parTransId="{AAF38301-CFED-48F5-B995-D2B8C7C4C712}" sibTransId="{EE9A4D29-212E-4368-AEB9-AE62ADCD0278}"/>
    <dgm:cxn modelId="{9A1A8E23-3E2C-45FE-A05B-6DE3D54A8347}" srcId="{AB8368D1-9604-4F0D-932C-B3E0D5351BC7}" destId="{2DF0EA7C-E961-4DA1-A954-1AA93F1246C5}" srcOrd="7" destOrd="0" parTransId="{4484F35C-2BF1-4CDD-8CE8-1BAB6B4A6AC7}" sibTransId="{CF5BFAC6-F4B8-4D5D-94F6-83328B262344}"/>
    <dgm:cxn modelId="{0F1973CE-63EB-49D9-8DD9-CC227727AE2D}" srcId="{AB8368D1-9604-4F0D-932C-B3E0D5351BC7}" destId="{669784AA-D339-493C-9CB9-4EFED4E3D732}" srcOrd="3" destOrd="0" parTransId="{7AACF5C7-7957-44A7-A5D1-00CF3982DB44}" sibTransId="{11A23CC3-FC3A-4F98-84CB-10650D46E1BF}"/>
    <dgm:cxn modelId="{4DBADB33-BDC9-457F-9148-FBC9F7FC9C85}" srcId="{AB8368D1-9604-4F0D-932C-B3E0D5351BC7}" destId="{73AD0CFF-9065-4D96-95B9-E639C29F3D2C}" srcOrd="9" destOrd="0" parTransId="{59CA2079-96F7-47B2-9921-77448A8FD40A}" sibTransId="{5878BD27-5847-449D-ABA8-E7A2C4D57930}"/>
    <dgm:cxn modelId="{2C266A92-81EA-4454-AD0E-97F0C0491A01}" type="presParOf" srcId="{E4435DB3-F63F-4AB4-9710-AC51C594DA4F}" destId="{924D6134-FA0E-41EB-89A0-8DC10282A306}" srcOrd="0" destOrd="0" presId="urn:microsoft.com/office/officeart/2005/8/layout/default"/>
    <dgm:cxn modelId="{C3A6B1CC-AA1A-481D-8E51-980EB0A13B19}" type="presParOf" srcId="{E4435DB3-F63F-4AB4-9710-AC51C594DA4F}" destId="{4C608791-3623-48E5-B21C-5AA2011114A9}" srcOrd="1" destOrd="0" presId="urn:microsoft.com/office/officeart/2005/8/layout/default"/>
    <dgm:cxn modelId="{B90DA9B2-2351-4948-B39B-F656E51EE708}" type="presParOf" srcId="{E4435DB3-F63F-4AB4-9710-AC51C594DA4F}" destId="{A55D68B7-0C43-46BB-A808-68347EF0C2A5}" srcOrd="2" destOrd="0" presId="urn:microsoft.com/office/officeart/2005/8/layout/default"/>
    <dgm:cxn modelId="{C305A9A3-9A43-4DDA-9D82-BF0DDB564A0F}" type="presParOf" srcId="{E4435DB3-F63F-4AB4-9710-AC51C594DA4F}" destId="{2CFC354C-AFB0-4918-8AD5-83FE1A6CA002}" srcOrd="3" destOrd="0" presId="urn:microsoft.com/office/officeart/2005/8/layout/default"/>
    <dgm:cxn modelId="{4AB914AE-A16C-4594-8F76-26FBAF71E9DE}" type="presParOf" srcId="{E4435DB3-F63F-4AB4-9710-AC51C594DA4F}" destId="{967C0783-BE4A-405C-9782-C310AE867268}" srcOrd="4" destOrd="0" presId="urn:microsoft.com/office/officeart/2005/8/layout/default"/>
    <dgm:cxn modelId="{394C74CB-BE97-4805-BE9E-F839426FDC97}" type="presParOf" srcId="{E4435DB3-F63F-4AB4-9710-AC51C594DA4F}" destId="{BE42CA13-F802-48EC-A515-70C2B12109FD}" srcOrd="5" destOrd="0" presId="urn:microsoft.com/office/officeart/2005/8/layout/default"/>
    <dgm:cxn modelId="{8C34BFE8-1EDB-45AB-810F-CE8578A324DC}" type="presParOf" srcId="{E4435DB3-F63F-4AB4-9710-AC51C594DA4F}" destId="{4ADF0A56-B4C1-49C0-AC82-0520712CEBE7}" srcOrd="6" destOrd="0" presId="urn:microsoft.com/office/officeart/2005/8/layout/default"/>
    <dgm:cxn modelId="{1564B913-D551-4B03-939F-58D243AD4077}" type="presParOf" srcId="{E4435DB3-F63F-4AB4-9710-AC51C594DA4F}" destId="{4CD7C512-136B-4558-A5E7-85F4E9CA35F8}" srcOrd="7" destOrd="0" presId="urn:microsoft.com/office/officeart/2005/8/layout/default"/>
    <dgm:cxn modelId="{584D25C6-6D41-4D12-899F-E2E3172DF799}" type="presParOf" srcId="{E4435DB3-F63F-4AB4-9710-AC51C594DA4F}" destId="{A2ADABAC-CD97-4630-9EF4-6BD503911B84}" srcOrd="8" destOrd="0" presId="urn:microsoft.com/office/officeart/2005/8/layout/default"/>
    <dgm:cxn modelId="{DBFDAE59-992F-45D1-A503-50916386DEDB}" type="presParOf" srcId="{E4435DB3-F63F-4AB4-9710-AC51C594DA4F}" destId="{3DB0D151-F614-4F9D-9814-58CEAA706CFC}" srcOrd="9" destOrd="0" presId="urn:microsoft.com/office/officeart/2005/8/layout/default"/>
    <dgm:cxn modelId="{527F364C-51BE-423D-BEC7-595A3B40FDE3}" type="presParOf" srcId="{E4435DB3-F63F-4AB4-9710-AC51C594DA4F}" destId="{2FCF06C3-BED9-413C-B665-A1EE4F654FE6}" srcOrd="10" destOrd="0" presId="urn:microsoft.com/office/officeart/2005/8/layout/default"/>
    <dgm:cxn modelId="{A72A7F94-2676-499E-B139-95EE532BB827}" type="presParOf" srcId="{E4435DB3-F63F-4AB4-9710-AC51C594DA4F}" destId="{CE8C55AF-07E6-4E01-BEB1-93D3D51E0E0A}" srcOrd="11" destOrd="0" presId="urn:microsoft.com/office/officeart/2005/8/layout/default"/>
    <dgm:cxn modelId="{FC9E1170-313E-4928-A5F8-EE926BF2AD82}" type="presParOf" srcId="{E4435DB3-F63F-4AB4-9710-AC51C594DA4F}" destId="{D5396795-3B45-47DB-9324-851785ACC6CB}" srcOrd="12" destOrd="0" presId="urn:microsoft.com/office/officeart/2005/8/layout/default"/>
    <dgm:cxn modelId="{D791511B-B67F-4E94-B620-F71B78212AE2}" type="presParOf" srcId="{E4435DB3-F63F-4AB4-9710-AC51C594DA4F}" destId="{C304F107-3678-450D-9927-100D459A448C}" srcOrd="13" destOrd="0" presId="urn:microsoft.com/office/officeart/2005/8/layout/default"/>
    <dgm:cxn modelId="{0C2D5EA4-7337-411C-9838-09E429603D89}" type="presParOf" srcId="{E4435DB3-F63F-4AB4-9710-AC51C594DA4F}" destId="{CBFCCECB-DF8F-4C32-BE49-52B3B822141A}" srcOrd="14" destOrd="0" presId="urn:microsoft.com/office/officeart/2005/8/layout/default"/>
    <dgm:cxn modelId="{5F58C0B6-6C74-4F38-8614-E0B7E3AAF6BB}" type="presParOf" srcId="{E4435DB3-F63F-4AB4-9710-AC51C594DA4F}" destId="{AF9F7B57-2F99-4E83-B1B3-856880B9407F}" srcOrd="15" destOrd="0" presId="urn:microsoft.com/office/officeart/2005/8/layout/default"/>
    <dgm:cxn modelId="{AD365BA4-8312-4BF5-9712-39C27F436121}" type="presParOf" srcId="{E4435DB3-F63F-4AB4-9710-AC51C594DA4F}" destId="{DC540895-DAF2-492B-BB0F-66065B87856D}" srcOrd="16" destOrd="0" presId="urn:microsoft.com/office/officeart/2005/8/layout/default"/>
    <dgm:cxn modelId="{F3B831FA-34C1-4A6F-B6E1-91452033F89C}" type="presParOf" srcId="{E4435DB3-F63F-4AB4-9710-AC51C594DA4F}" destId="{BBA6EA76-12AB-4431-B48E-64FAE12F23FA}" srcOrd="17" destOrd="0" presId="urn:microsoft.com/office/officeart/2005/8/layout/default"/>
    <dgm:cxn modelId="{F58F4171-CCCA-46B4-944D-E8384EDDF729}" type="presParOf" srcId="{E4435DB3-F63F-4AB4-9710-AC51C594DA4F}" destId="{CC1F55EC-C757-45EB-9039-F27C9CC471C4}" srcOrd="18" destOrd="0" presId="urn:microsoft.com/office/officeart/2005/8/layout/default"/>
  </dgm:cxnLst>
  <dgm:bg>
    <a:solidFill>
      <a:srgbClr val="F2F2F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8368D1-9604-4F0D-932C-B3E0D5351B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4F1FAB3-54D1-4F2B-8E93-ACD12494718F}">
      <dgm:prSet phldrT="[Text]" custT="1"/>
      <dgm:spPr>
        <a:solidFill>
          <a:srgbClr val="006666"/>
        </a:solidFill>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1: Respectful, sensitive &amp; safe engagement</a:t>
          </a:r>
          <a:endParaRPr lang="en-US" sz="2000" b="1" dirty="0">
            <a:latin typeface="Open Sans" panose="020B0606030504020204" pitchFamily="34" charset="0"/>
            <a:ea typeface="Open Sans" panose="020B0606030504020204" pitchFamily="34" charset="0"/>
            <a:cs typeface="Open Sans" panose="020B0606030504020204" pitchFamily="34" charset="0"/>
          </a:endParaRPr>
        </a:p>
      </dgm:t>
    </dgm:pt>
    <dgm:pt modelId="{DBD10F5D-3752-405F-A401-4A8F62A5635C}" type="parTrans" cxnId="{19D10D55-CE10-4F75-B077-88AE19DD9494}">
      <dgm:prSet/>
      <dgm:spPr/>
      <dgm:t>
        <a:bodyPr/>
        <a:lstStyle/>
        <a:p>
          <a:endParaRPr lang="en-US"/>
        </a:p>
      </dgm:t>
    </dgm:pt>
    <dgm:pt modelId="{0078026D-9D0D-4BAD-8B11-2000068CEF79}" type="sibTrans" cxnId="{19D10D55-CE10-4F75-B077-88AE19DD9494}">
      <dgm:prSet/>
      <dgm:spPr/>
      <dgm:t>
        <a:bodyPr/>
        <a:lstStyle/>
        <a:p>
          <a:endParaRPr lang="en-US"/>
        </a:p>
      </dgm:t>
    </dgm:pt>
    <dgm:pt modelId="{9621A0B0-7311-4E8D-A244-843F81FEF9EC}">
      <dgm:prSet custT="1"/>
      <dgm:spPr>
        <a:solidFill>
          <a:srgbClr val="00AAB9"/>
        </a:solidFill>
      </dgm:spPr>
      <dgm:t>
        <a:bodyPr/>
        <a:lstStyle/>
        <a:p>
          <a:r>
            <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2: Identification of family violence risk</a:t>
          </a:r>
        </a:p>
      </dgm:t>
    </dgm:pt>
    <dgm:pt modelId="{52AB2DDC-6240-458E-B021-66C89B6AEBE6}" type="parTrans" cxnId="{5D521C77-AF71-4392-97EC-4ED66CFDA05F}">
      <dgm:prSet/>
      <dgm:spPr/>
      <dgm:t>
        <a:bodyPr/>
        <a:lstStyle/>
        <a:p>
          <a:endParaRPr lang="en-US"/>
        </a:p>
      </dgm:t>
    </dgm:pt>
    <dgm:pt modelId="{6457C804-5949-4221-9C5E-9C0D9EAB357C}" type="sibTrans" cxnId="{5D521C77-AF71-4392-97EC-4ED66CFDA05F}">
      <dgm:prSet/>
      <dgm:spPr/>
      <dgm:t>
        <a:bodyPr/>
        <a:lstStyle/>
        <a:p>
          <a:endParaRPr lang="en-US"/>
        </a:p>
      </dgm:t>
    </dgm:pt>
    <dgm:pt modelId="{0C33AA5A-6FD1-4818-9117-ACC1BDF5F2D8}">
      <dgm:prSet custT="1"/>
      <dgm:spPr>
        <a:solidFill>
          <a:srgbClr val="254061"/>
        </a:solidFill>
      </dgm:spPr>
      <dgm:t>
        <a:bodyPr/>
        <a:lstStyle/>
        <a:p>
          <a:r>
            <a:rPr lang="en-US" sz="2000" b="1" dirty="0" smtClean="0">
              <a:latin typeface="Open Sans" panose="020B0606030504020204" pitchFamily="34" charset="0"/>
              <a:ea typeface="Open Sans" panose="020B0606030504020204" pitchFamily="34" charset="0"/>
              <a:cs typeface="Open Sans" panose="020B0606030504020204" pitchFamily="34" charset="0"/>
            </a:rPr>
            <a:t>3: Intermediate risk assessment</a:t>
          </a:r>
          <a:endParaRPr lang="en-US" sz="2000" b="1" dirty="0">
            <a:latin typeface="Open Sans" panose="020B0606030504020204" pitchFamily="34" charset="0"/>
            <a:ea typeface="Open Sans" panose="020B0606030504020204" pitchFamily="34" charset="0"/>
            <a:cs typeface="Open Sans" panose="020B0606030504020204" pitchFamily="34" charset="0"/>
          </a:endParaRPr>
        </a:p>
      </dgm:t>
    </dgm:pt>
    <dgm:pt modelId="{C06DDB22-8A0C-4436-90F6-C9765AAFBDC1}" type="parTrans" cxnId="{AFF936B0-7A1E-4F6C-8F20-46763FAE7209}">
      <dgm:prSet/>
      <dgm:spPr/>
      <dgm:t>
        <a:bodyPr/>
        <a:lstStyle/>
        <a:p>
          <a:endParaRPr lang="en-US"/>
        </a:p>
      </dgm:t>
    </dgm:pt>
    <dgm:pt modelId="{B5A1B16F-3DE3-4CFA-82E4-F77FB1D48BAF}" type="sibTrans" cxnId="{AFF936B0-7A1E-4F6C-8F20-46763FAE7209}">
      <dgm:prSet/>
      <dgm:spPr/>
      <dgm:t>
        <a:bodyPr/>
        <a:lstStyle/>
        <a:p>
          <a:endParaRPr lang="en-US"/>
        </a:p>
      </dgm:t>
    </dgm:pt>
    <dgm:pt modelId="{669784AA-D339-493C-9CB9-4EFED4E3D732}">
      <dgm:prSet custT="1"/>
      <dgm:spPr>
        <a:solidFill>
          <a:srgbClr val="F47822"/>
        </a:solidFill>
      </dgm:spPr>
      <dgm:t>
        <a:bodyPr/>
        <a:lstStyle/>
        <a:p>
          <a:r>
            <a:rPr lang="en-US"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4: Intermediate risk management</a:t>
          </a:r>
          <a:endPar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7AACF5C7-7957-44A7-A5D1-00CF3982DB44}" type="parTrans" cxnId="{0F1973CE-63EB-49D9-8DD9-CC227727AE2D}">
      <dgm:prSet/>
      <dgm:spPr/>
      <dgm:t>
        <a:bodyPr/>
        <a:lstStyle/>
        <a:p>
          <a:endParaRPr lang="en-US"/>
        </a:p>
      </dgm:t>
    </dgm:pt>
    <dgm:pt modelId="{11A23CC3-FC3A-4F98-84CB-10650D46E1BF}" type="sibTrans" cxnId="{0F1973CE-63EB-49D9-8DD9-CC227727AE2D}">
      <dgm:prSet/>
      <dgm:spPr/>
      <dgm:t>
        <a:bodyPr/>
        <a:lstStyle/>
        <a:p>
          <a:endParaRPr lang="en-US"/>
        </a:p>
      </dgm:t>
    </dgm:pt>
    <dgm:pt modelId="{04132434-61FB-4393-801E-36E3A90297C2}">
      <dgm:prSet custT="1"/>
      <dgm:spPr>
        <a:solidFill>
          <a:srgbClr val="254061"/>
        </a:solidFill>
      </dgm:spPr>
      <dgm:t>
        <a:bodyPr/>
        <a:lstStyle/>
        <a:p>
          <a:r>
            <a:rPr lang="en-AU" sz="1800" b="1" dirty="0" smtClean="0">
              <a:latin typeface="Open Sans" panose="020B0606030504020204" pitchFamily="34" charset="0"/>
              <a:ea typeface="Open Sans" panose="020B0606030504020204" pitchFamily="34" charset="0"/>
              <a:cs typeface="Open Sans" panose="020B0606030504020204" pitchFamily="34" charset="0"/>
            </a:rPr>
            <a:t>5: Seek secondary consultation and referral, including for comprehensive family violence assessment and management response</a:t>
          </a:r>
          <a:endParaRPr lang="en-US" sz="1800" b="1" dirty="0">
            <a:latin typeface="Open Sans" panose="020B0606030504020204" pitchFamily="34" charset="0"/>
            <a:ea typeface="Open Sans" panose="020B0606030504020204" pitchFamily="34" charset="0"/>
            <a:cs typeface="Open Sans" panose="020B0606030504020204" pitchFamily="34" charset="0"/>
          </a:endParaRPr>
        </a:p>
      </dgm:t>
    </dgm:pt>
    <dgm:pt modelId="{138C557B-FC25-4A24-A248-C7E88D7C750B}" type="parTrans" cxnId="{11E2809A-6140-4D57-A8AB-ABC5F9AFD3A8}">
      <dgm:prSet/>
      <dgm:spPr/>
      <dgm:t>
        <a:bodyPr/>
        <a:lstStyle/>
        <a:p>
          <a:endParaRPr lang="en-US"/>
        </a:p>
      </dgm:t>
    </dgm:pt>
    <dgm:pt modelId="{4D9784E9-E212-416D-AF4D-4D745C25A085}" type="sibTrans" cxnId="{11E2809A-6140-4D57-A8AB-ABC5F9AFD3A8}">
      <dgm:prSet/>
      <dgm:spPr/>
      <dgm:t>
        <a:bodyPr/>
        <a:lstStyle/>
        <a:p>
          <a:endParaRPr lang="en-US"/>
        </a:p>
      </dgm:t>
    </dgm:pt>
    <dgm:pt modelId="{1D3F6388-4588-4C1F-955A-A9CADCADAB77}">
      <dgm:prSet custT="1"/>
      <dgm:spPr>
        <a:solidFill>
          <a:srgbClr val="F47822"/>
        </a:solidFill>
      </dgm:spPr>
      <dgm:t>
        <a:bodyPr/>
        <a:lstStyle/>
        <a:p>
          <a:endParaRPr lang="en-US" sz="2000" dirty="0" smtClean="0">
            <a:latin typeface="Open Sans" panose="020B0606030504020204" pitchFamily="34" charset="0"/>
            <a:ea typeface="Open Sans" panose="020B0606030504020204" pitchFamily="34" charset="0"/>
            <a:cs typeface="Open Sans" panose="020B0606030504020204" pitchFamily="34" charset="0"/>
          </a:endParaRPr>
        </a:p>
        <a:p>
          <a:r>
            <a:rPr lang="en-US"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5. </a:t>
          </a:r>
          <a:r>
            <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Contribute to information sharing with other services (as permitted by legislation) </a:t>
          </a:r>
          <a:r>
            <a:rPr lang="en-US" sz="2000" b="1" dirty="0" smtClean="0">
              <a:solidFill>
                <a:schemeClr val="tx1"/>
              </a:solidFill>
            </a:rPr>
            <a:t/>
          </a:r>
          <a:br>
            <a:rPr lang="en-US" sz="2000" b="1" dirty="0" smtClean="0">
              <a:solidFill>
                <a:schemeClr val="tx1"/>
              </a:solidFill>
            </a:rPr>
          </a:br>
          <a:endParaRPr lang="en-US" sz="2000" b="1" dirty="0">
            <a:solidFill>
              <a:schemeClr val="tx1"/>
            </a:solidFill>
          </a:endParaRPr>
        </a:p>
      </dgm:t>
    </dgm:pt>
    <dgm:pt modelId="{327576F9-617D-4BD4-AB97-E20DF6765CA4}" type="parTrans" cxnId="{739C612C-C01E-4D74-BC13-65C19F4B3A58}">
      <dgm:prSet/>
      <dgm:spPr/>
      <dgm:t>
        <a:bodyPr/>
        <a:lstStyle/>
        <a:p>
          <a:endParaRPr lang="en-US"/>
        </a:p>
      </dgm:t>
    </dgm:pt>
    <dgm:pt modelId="{6748752B-9F0A-4819-8416-8401B6ECB893}" type="sibTrans" cxnId="{739C612C-C01E-4D74-BC13-65C19F4B3A58}">
      <dgm:prSet/>
      <dgm:spPr/>
      <dgm:t>
        <a:bodyPr/>
        <a:lstStyle/>
        <a:p>
          <a:endParaRPr lang="en-US"/>
        </a:p>
      </dgm:t>
    </dgm:pt>
    <dgm:pt modelId="{0CA07C27-33F7-47B2-BEE0-21894DC781BA}">
      <dgm:prSet custT="1"/>
      <dgm:spPr>
        <a:solidFill>
          <a:schemeClr val="bg1">
            <a:lumMod val="85000"/>
          </a:schemeClr>
        </a:solidFill>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7: Conduct comprehensive risk assessment</a:t>
          </a:r>
        </a:p>
      </dgm:t>
    </dgm:pt>
    <dgm:pt modelId="{AAF38301-CFED-48F5-B995-D2B8C7C4C712}" type="parTrans" cxnId="{2859FAF5-90F3-456F-BCB9-B3C62AAF0E14}">
      <dgm:prSet/>
      <dgm:spPr/>
      <dgm:t>
        <a:bodyPr/>
        <a:lstStyle/>
        <a:p>
          <a:endParaRPr lang="en-US"/>
        </a:p>
      </dgm:t>
    </dgm:pt>
    <dgm:pt modelId="{EE9A4D29-212E-4368-AEB9-AE62ADCD0278}" type="sibTrans" cxnId="{2859FAF5-90F3-456F-BCB9-B3C62AAF0E14}">
      <dgm:prSet/>
      <dgm:spPr/>
      <dgm:t>
        <a:bodyPr/>
        <a:lstStyle/>
        <a:p>
          <a:endParaRPr lang="en-US"/>
        </a:p>
      </dgm:t>
    </dgm:pt>
    <dgm:pt modelId="{2DF0EA7C-E961-4DA1-A954-1AA93F1246C5}">
      <dgm:prSet custT="1"/>
      <dgm:spPr>
        <a:solidFill>
          <a:schemeClr val="bg1">
            <a:lumMod val="85000"/>
          </a:schemeClr>
        </a:solidFill>
      </dgm:spPr>
      <dgm:t>
        <a:bodyPr/>
        <a:lstStyle/>
        <a:p>
          <a:r>
            <a:rPr lang="en-AU" sz="2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8: Conduct comprehensive risk management</a:t>
          </a:r>
        </a:p>
      </dgm:t>
    </dgm:pt>
    <dgm:pt modelId="{4484F35C-2BF1-4CDD-8CE8-1BAB6B4A6AC7}" type="parTrans" cxnId="{9A1A8E23-3E2C-45FE-A05B-6DE3D54A8347}">
      <dgm:prSet/>
      <dgm:spPr/>
      <dgm:t>
        <a:bodyPr/>
        <a:lstStyle/>
        <a:p>
          <a:endParaRPr lang="en-US"/>
        </a:p>
      </dgm:t>
    </dgm:pt>
    <dgm:pt modelId="{CF5BFAC6-F4B8-4D5D-94F6-83328B262344}" type="sibTrans" cxnId="{9A1A8E23-3E2C-45FE-A05B-6DE3D54A8347}">
      <dgm:prSet/>
      <dgm:spPr/>
      <dgm:t>
        <a:bodyPr/>
        <a:lstStyle/>
        <a:p>
          <a:endParaRPr lang="en-US"/>
        </a:p>
      </dgm:t>
    </dgm:pt>
    <dgm:pt modelId="{A6C09A15-1753-4D0C-949F-900386BFF549}">
      <dgm:prSet custT="1"/>
      <dgm:spPr>
        <a:solidFill>
          <a:srgbClr val="00AAB9"/>
        </a:solidFill>
      </dgm:spPr>
      <dgm:t>
        <a:bodyPr/>
        <a:lstStyle/>
        <a:p>
          <a:r>
            <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9: Contribute to coordinated risk management</a:t>
          </a:r>
          <a:endPar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23AF4BF4-EEB3-45FC-8271-51904DED4198}" type="parTrans" cxnId="{1BBB1A6C-3E48-4870-AC27-E558631AB2C2}">
      <dgm:prSet/>
      <dgm:spPr/>
      <dgm:t>
        <a:bodyPr/>
        <a:lstStyle/>
        <a:p>
          <a:endParaRPr lang="en-US"/>
        </a:p>
      </dgm:t>
    </dgm:pt>
    <dgm:pt modelId="{3B04480E-AE0C-40B9-B100-A87B6F5FE194}" type="sibTrans" cxnId="{1BBB1A6C-3E48-4870-AC27-E558631AB2C2}">
      <dgm:prSet/>
      <dgm:spPr/>
      <dgm:t>
        <a:bodyPr/>
        <a:lstStyle/>
        <a:p>
          <a:endParaRPr lang="en-US"/>
        </a:p>
      </dgm:t>
    </dgm:pt>
    <dgm:pt modelId="{73AD0CFF-9065-4D96-95B9-E639C29F3D2C}">
      <dgm:prSet custT="1"/>
      <dgm:spPr>
        <a:solidFill>
          <a:srgbClr val="254061"/>
        </a:solidFill>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10: Collaborate for ongoing risk assessment and risk management </a:t>
          </a:r>
          <a:endParaRPr lang="en-US" sz="2000" b="1" dirty="0">
            <a:latin typeface="Open Sans" panose="020B0606030504020204" pitchFamily="34" charset="0"/>
            <a:ea typeface="Open Sans" panose="020B0606030504020204" pitchFamily="34" charset="0"/>
            <a:cs typeface="Open Sans" panose="020B0606030504020204" pitchFamily="34" charset="0"/>
          </a:endParaRPr>
        </a:p>
      </dgm:t>
    </dgm:pt>
    <dgm:pt modelId="{59CA2079-96F7-47B2-9921-77448A8FD40A}" type="parTrans" cxnId="{4DBADB33-BDC9-457F-9148-FBC9F7FC9C85}">
      <dgm:prSet/>
      <dgm:spPr/>
      <dgm:t>
        <a:bodyPr/>
        <a:lstStyle/>
        <a:p>
          <a:endParaRPr lang="en-US"/>
        </a:p>
      </dgm:t>
    </dgm:pt>
    <dgm:pt modelId="{5878BD27-5847-449D-ABA8-E7A2C4D57930}" type="sibTrans" cxnId="{4DBADB33-BDC9-457F-9148-FBC9F7FC9C85}">
      <dgm:prSet/>
      <dgm:spPr/>
      <dgm:t>
        <a:bodyPr/>
        <a:lstStyle/>
        <a:p>
          <a:endParaRPr lang="en-US"/>
        </a:p>
      </dgm:t>
    </dgm:pt>
    <dgm:pt modelId="{E4435DB3-F63F-4AB4-9710-AC51C594DA4F}" type="pres">
      <dgm:prSet presAssocID="{AB8368D1-9604-4F0D-932C-B3E0D5351BC7}" presName="diagram" presStyleCnt="0">
        <dgm:presLayoutVars>
          <dgm:dir/>
          <dgm:resizeHandles val="exact"/>
        </dgm:presLayoutVars>
      </dgm:prSet>
      <dgm:spPr/>
      <dgm:t>
        <a:bodyPr/>
        <a:lstStyle/>
        <a:p>
          <a:endParaRPr lang="en-US"/>
        </a:p>
      </dgm:t>
    </dgm:pt>
    <dgm:pt modelId="{924D6134-FA0E-41EB-89A0-8DC10282A306}" type="pres">
      <dgm:prSet presAssocID="{E4F1FAB3-54D1-4F2B-8E93-ACD12494718F}" presName="node" presStyleLbl="node1" presStyleIdx="0" presStyleCnt="10" custLinFactNeighborY="-4972">
        <dgm:presLayoutVars>
          <dgm:bulletEnabled val="1"/>
        </dgm:presLayoutVars>
      </dgm:prSet>
      <dgm:spPr/>
      <dgm:t>
        <a:bodyPr/>
        <a:lstStyle/>
        <a:p>
          <a:endParaRPr lang="en-US"/>
        </a:p>
      </dgm:t>
    </dgm:pt>
    <dgm:pt modelId="{4C608791-3623-48E5-B21C-5AA2011114A9}" type="pres">
      <dgm:prSet presAssocID="{0078026D-9D0D-4BAD-8B11-2000068CEF79}" presName="sibTrans" presStyleCnt="0"/>
      <dgm:spPr/>
    </dgm:pt>
    <dgm:pt modelId="{A55D68B7-0C43-46BB-A808-68347EF0C2A5}" type="pres">
      <dgm:prSet presAssocID="{9621A0B0-7311-4E8D-A244-843F81FEF9EC}" presName="node" presStyleLbl="node1" presStyleIdx="1" presStyleCnt="10" custLinFactNeighborX="-8798" custLinFactNeighborY="-4724">
        <dgm:presLayoutVars>
          <dgm:bulletEnabled val="1"/>
        </dgm:presLayoutVars>
      </dgm:prSet>
      <dgm:spPr/>
      <dgm:t>
        <a:bodyPr/>
        <a:lstStyle/>
        <a:p>
          <a:endParaRPr lang="en-US"/>
        </a:p>
      </dgm:t>
    </dgm:pt>
    <dgm:pt modelId="{2CFC354C-AFB0-4918-8AD5-83FE1A6CA002}" type="pres">
      <dgm:prSet presAssocID="{6457C804-5949-4221-9C5E-9C0D9EAB357C}" presName="sibTrans" presStyleCnt="0"/>
      <dgm:spPr/>
    </dgm:pt>
    <dgm:pt modelId="{967C0783-BE4A-405C-9782-C310AE867268}" type="pres">
      <dgm:prSet presAssocID="{0C33AA5A-6FD1-4818-9117-ACC1BDF5F2D8}" presName="node" presStyleLbl="node1" presStyleIdx="2" presStyleCnt="10" custLinFactNeighborX="-17314" custLinFactNeighborY="-4566">
        <dgm:presLayoutVars>
          <dgm:bulletEnabled val="1"/>
        </dgm:presLayoutVars>
      </dgm:prSet>
      <dgm:spPr/>
      <dgm:t>
        <a:bodyPr/>
        <a:lstStyle/>
        <a:p>
          <a:endParaRPr lang="en-US"/>
        </a:p>
      </dgm:t>
    </dgm:pt>
    <dgm:pt modelId="{BE42CA13-F802-48EC-A515-70C2B12109FD}" type="pres">
      <dgm:prSet presAssocID="{B5A1B16F-3DE3-4CFA-82E4-F77FB1D48BAF}" presName="sibTrans" presStyleCnt="0"/>
      <dgm:spPr/>
    </dgm:pt>
    <dgm:pt modelId="{4ADF0A56-B4C1-49C0-AC82-0520712CEBE7}" type="pres">
      <dgm:prSet presAssocID="{669784AA-D339-493C-9CB9-4EFED4E3D732}" presName="node" presStyleLbl="node1" presStyleIdx="3" presStyleCnt="10" custLinFactNeighborX="-27566" custLinFactNeighborY="-4566">
        <dgm:presLayoutVars>
          <dgm:bulletEnabled val="1"/>
        </dgm:presLayoutVars>
      </dgm:prSet>
      <dgm:spPr/>
      <dgm:t>
        <a:bodyPr/>
        <a:lstStyle/>
        <a:p>
          <a:endParaRPr lang="en-US"/>
        </a:p>
      </dgm:t>
    </dgm:pt>
    <dgm:pt modelId="{4CD7C512-136B-4558-A5E7-85F4E9CA35F8}" type="pres">
      <dgm:prSet presAssocID="{11A23CC3-FC3A-4F98-84CB-10650D46E1BF}" presName="sibTrans" presStyleCnt="0"/>
      <dgm:spPr/>
    </dgm:pt>
    <dgm:pt modelId="{A2ADABAC-CD97-4630-9EF4-6BD503911B84}" type="pres">
      <dgm:prSet presAssocID="{04132434-61FB-4393-801E-36E3A90297C2}" presName="node" presStyleLbl="node1" presStyleIdx="4" presStyleCnt="10" custLinFactNeighborX="-126" custLinFactNeighborY="-19892">
        <dgm:presLayoutVars>
          <dgm:bulletEnabled val="1"/>
        </dgm:presLayoutVars>
      </dgm:prSet>
      <dgm:spPr/>
      <dgm:t>
        <a:bodyPr/>
        <a:lstStyle/>
        <a:p>
          <a:endParaRPr lang="en-US"/>
        </a:p>
      </dgm:t>
    </dgm:pt>
    <dgm:pt modelId="{3DB0D151-F614-4F9D-9814-58CEAA706CFC}" type="pres">
      <dgm:prSet presAssocID="{4D9784E9-E212-416D-AF4D-4D745C25A085}" presName="sibTrans" presStyleCnt="0"/>
      <dgm:spPr/>
    </dgm:pt>
    <dgm:pt modelId="{2FCF06C3-BED9-413C-B665-A1EE4F654FE6}" type="pres">
      <dgm:prSet presAssocID="{1D3F6388-4588-4C1F-955A-A9CADCADAB77}" presName="node" presStyleLbl="node1" presStyleIdx="5" presStyleCnt="10" custLinFactNeighborX="-8798" custLinFactNeighborY="-20153">
        <dgm:presLayoutVars>
          <dgm:bulletEnabled val="1"/>
        </dgm:presLayoutVars>
      </dgm:prSet>
      <dgm:spPr/>
      <dgm:t>
        <a:bodyPr/>
        <a:lstStyle/>
        <a:p>
          <a:endParaRPr lang="en-US"/>
        </a:p>
      </dgm:t>
    </dgm:pt>
    <dgm:pt modelId="{CE8C55AF-07E6-4E01-BEB1-93D3D51E0E0A}" type="pres">
      <dgm:prSet presAssocID="{6748752B-9F0A-4819-8416-8401B6ECB893}" presName="sibTrans" presStyleCnt="0"/>
      <dgm:spPr/>
    </dgm:pt>
    <dgm:pt modelId="{D5396795-3B45-47DB-9324-851785ACC6CB}" type="pres">
      <dgm:prSet presAssocID="{0CA07C27-33F7-47B2-BEE0-21894DC781BA}" presName="node" presStyleLbl="node1" presStyleIdx="6" presStyleCnt="10" custLinFactNeighborX="-17719" custLinFactNeighborY="-19530">
        <dgm:presLayoutVars>
          <dgm:bulletEnabled val="1"/>
        </dgm:presLayoutVars>
      </dgm:prSet>
      <dgm:spPr/>
      <dgm:t>
        <a:bodyPr/>
        <a:lstStyle/>
        <a:p>
          <a:endParaRPr lang="en-US"/>
        </a:p>
      </dgm:t>
    </dgm:pt>
    <dgm:pt modelId="{C304F107-3678-450D-9927-100D459A448C}" type="pres">
      <dgm:prSet presAssocID="{EE9A4D29-212E-4368-AEB9-AE62ADCD0278}" presName="sibTrans" presStyleCnt="0"/>
      <dgm:spPr/>
    </dgm:pt>
    <dgm:pt modelId="{CBFCCECB-DF8F-4C32-BE49-52B3B822141A}" type="pres">
      <dgm:prSet presAssocID="{2DF0EA7C-E961-4DA1-A954-1AA93F1246C5}" presName="node" presStyleLbl="node1" presStyleIdx="7" presStyleCnt="10" custLinFactNeighborX="-26578" custLinFactNeighborY="-19452">
        <dgm:presLayoutVars>
          <dgm:bulletEnabled val="1"/>
        </dgm:presLayoutVars>
      </dgm:prSet>
      <dgm:spPr/>
      <dgm:t>
        <a:bodyPr/>
        <a:lstStyle/>
        <a:p>
          <a:endParaRPr lang="en-US"/>
        </a:p>
      </dgm:t>
    </dgm:pt>
    <dgm:pt modelId="{AF9F7B57-2F99-4E83-B1B3-856880B9407F}" type="pres">
      <dgm:prSet presAssocID="{CF5BFAC6-F4B8-4D5D-94F6-83328B262344}" presName="sibTrans" presStyleCnt="0"/>
      <dgm:spPr/>
    </dgm:pt>
    <dgm:pt modelId="{DC540895-DAF2-492B-BB0F-66065B87856D}" type="pres">
      <dgm:prSet presAssocID="{A6C09A15-1753-4D0C-949F-900386BFF549}" presName="node" presStyleLbl="node1" presStyleIdx="8" presStyleCnt="10" custLinFactNeighborX="-9224" custLinFactNeighborY="-35053">
        <dgm:presLayoutVars>
          <dgm:bulletEnabled val="1"/>
        </dgm:presLayoutVars>
      </dgm:prSet>
      <dgm:spPr/>
      <dgm:t>
        <a:bodyPr/>
        <a:lstStyle/>
        <a:p>
          <a:endParaRPr lang="en-US"/>
        </a:p>
      </dgm:t>
    </dgm:pt>
    <dgm:pt modelId="{BBA6EA76-12AB-4431-B48E-64FAE12F23FA}" type="pres">
      <dgm:prSet presAssocID="{3B04480E-AE0C-40B9-B100-A87B6F5FE194}" presName="sibTrans" presStyleCnt="0"/>
      <dgm:spPr/>
    </dgm:pt>
    <dgm:pt modelId="{CC1F55EC-C757-45EB-9039-F27C9CC471C4}" type="pres">
      <dgm:prSet presAssocID="{73AD0CFF-9065-4D96-95B9-E639C29F3D2C}" presName="node" presStyleLbl="node1" presStyleIdx="9" presStyleCnt="10" custLinFactNeighborX="-17948" custLinFactNeighborY="-35053">
        <dgm:presLayoutVars>
          <dgm:bulletEnabled val="1"/>
        </dgm:presLayoutVars>
      </dgm:prSet>
      <dgm:spPr/>
      <dgm:t>
        <a:bodyPr/>
        <a:lstStyle/>
        <a:p>
          <a:endParaRPr lang="en-US"/>
        </a:p>
      </dgm:t>
    </dgm:pt>
  </dgm:ptLst>
  <dgm:cxnLst>
    <dgm:cxn modelId="{B4C61DC1-EAC3-44DA-BF47-CCFB425C8B09}" type="presOf" srcId="{04132434-61FB-4393-801E-36E3A90297C2}" destId="{A2ADABAC-CD97-4630-9EF4-6BD503911B84}" srcOrd="0" destOrd="0" presId="urn:microsoft.com/office/officeart/2005/8/layout/default"/>
    <dgm:cxn modelId="{5866EB51-683A-4B49-B86D-93F974F36CB2}" type="presOf" srcId="{A6C09A15-1753-4D0C-949F-900386BFF549}" destId="{DC540895-DAF2-492B-BB0F-66065B87856D}" srcOrd="0" destOrd="0" presId="urn:microsoft.com/office/officeart/2005/8/layout/default"/>
    <dgm:cxn modelId="{4C50ADA5-34C9-4562-99F5-CB72EDC22231}" type="presOf" srcId="{9621A0B0-7311-4E8D-A244-843F81FEF9EC}" destId="{A55D68B7-0C43-46BB-A808-68347EF0C2A5}" srcOrd="0" destOrd="0" presId="urn:microsoft.com/office/officeart/2005/8/layout/default"/>
    <dgm:cxn modelId="{19D10D55-CE10-4F75-B077-88AE19DD9494}" srcId="{AB8368D1-9604-4F0D-932C-B3E0D5351BC7}" destId="{E4F1FAB3-54D1-4F2B-8E93-ACD12494718F}" srcOrd="0" destOrd="0" parTransId="{DBD10F5D-3752-405F-A401-4A8F62A5635C}" sibTransId="{0078026D-9D0D-4BAD-8B11-2000068CEF79}"/>
    <dgm:cxn modelId="{AFF936B0-7A1E-4F6C-8F20-46763FAE7209}" srcId="{AB8368D1-9604-4F0D-932C-B3E0D5351BC7}" destId="{0C33AA5A-6FD1-4818-9117-ACC1BDF5F2D8}" srcOrd="2" destOrd="0" parTransId="{C06DDB22-8A0C-4436-90F6-C9765AAFBDC1}" sibTransId="{B5A1B16F-3DE3-4CFA-82E4-F77FB1D48BAF}"/>
    <dgm:cxn modelId="{579EFCED-314C-4128-AA7C-CA9C5A71DDE7}" type="presOf" srcId="{0CA07C27-33F7-47B2-BEE0-21894DC781BA}" destId="{D5396795-3B45-47DB-9324-851785ACC6CB}" srcOrd="0" destOrd="0" presId="urn:microsoft.com/office/officeart/2005/8/layout/default"/>
    <dgm:cxn modelId="{11E2809A-6140-4D57-A8AB-ABC5F9AFD3A8}" srcId="{AB8368D1-9604-4F0D-932C-B3E0D5351BC7}" destId="{04132434-61FB-4393-801E-36E3A90297C2}" srcOrd="4" destOrd="0" parTransId="{138C557B-FC25-4A24-A248-C7E88D7C750B}" sibTransId="{4D9784E9-E212-416D-AF4D-4D745C25A085}"/>
    <dgm:cxn modelId="{CCE54361-C1CE-4181-B2BA-9C2D0F1F9275}" type="presOf" srcId="{2DF0EA7C-E961-4DA1-A954-1AA93F1246C5}" destId="{CBFCCECB-DF8F-4C32-BE49-52B3B822141A}" srcOrd="0" destOrd="0" presId="urn:microsoft.com/office/officeart/2005/8/layout/default"/>
    <dgm:cxn modelId="{D5F33123-B426-49F5-B1CA-42C23216CE14}" type="presOf" srcId="{E4F1FAB3-54D1-4F2B-8E93-ACD12494718F}" destId="{924D6134-FA0E-41EB-89A0-8DC10282A306}" srcOrd="0" destOrd="0" presId="urn:microsoft.com/office/officeart/2005/8/layout/default"/>
    <dgm:cxn modelId="{A6034EFB-4A38-487D-9683-5B3C3F3DE05F}" type="presOf" srcId="{0C33AA5A-6FD1-4818-9117-ACC1BDF5F2D8}" destId="{967C0783-BE4A-405C-9782-C310AE867268}" srcOrd="0" destOrd="0" presId="urn:microsoft.com/office/officeart/2005/8/layout/default"/>
    <dgm:cxn modelId="{38528570-5E28-48DB-8643-FDB1C8598D2E}" type="presOf" srcId="{AB8368D1-9604-4F0D-932C-B3E0D5351BC7}" destId="{E4435DB3-F63F-4AB4-9710-AC51C594DA4F}" srcOrd="0" destOrd="0" presId="urn:microsoft.com/office/officeart/2005/8/layout/default"/>
    <dgm:cxn modelId="{739C612C-C01E-4D74-BC13-65C19F4B3A58}" srcId="{AB8368D1-9604-4F0D-932C-B3E0D5351BC7}" destId="{1D3F6388-4588-4C1F-955A-A9CADCADAB77}" srcOrd="5" destOrd="0" parTransId="{327576F9-617D-4BD4-AB97-E20DF6765CA4}" sibTransId="{6748752B-9F0A-4819-8416-8401B6ECB893}"/>
    <dgm:cxn modelId="{1BBB1A6C-3E48-4870-AC27-E558631AB2C2}" srcId="{AB8368D1-9604-4F0D-932C-B3E0D5351BC7}" destId="{A6C09A15-1753-4D0C-949F-900386BFF549}" srcOrd="8" destOrd="0" parTransId="{23AF4BF4-EEB3-45FC-8271-51904DED4198}" sibTransId="{3B04480E-AE0C-40B9-B100-A87B6F5FE194}"/>
    <dgm:cxn modelId="{251CAA7B-F97F-43CF-BC7A-5992F53C5837}" type="presOf" srcId="{1D3F6388-4588-4C1F-955A-A9CADCADAB77}" destId="{2FCF06C3-BED9-413C-B665-A1EE4F654FE6}" srcOrd="0" destOrd="0" presId="urn:microsoft.com/office/officeart/2005/8/layout/default"/>
    <dgm:cxn modelId="{B18B26C3-A04F-4F6F-AF8E-8122E7E70319}" type="presOf" srcId="{73AD0CFF-9065-4D96-95B9-E639C29F3D2C}" destId="{CC1F55EC-C757-45EB-9039-F27C9CC471C4}" srcOrd="0" destOrd="0" presId="urn:microsoft.com/office/officeart/2005/8/layout/default"/>
    <dgm:cxn modelId="{5D521C77-AF71-4392-97EC-4ED66CFDA05F}" srcId="{AB8368D1-9604-4F0D-932C-B3E0D5351BC7}" destId="{9621A0B0-7311-4E8D-A244-843F81FEF9EC}" srcOrd="1" destOrd="0" parTransId="{52AB2DDC-6240-458E-B021-66C89B6AEBE6}" sibTransId="{6457C804-5949-4221-9C5E-9C0D9EAB357C}"/>
    <dgm:cxn modelId="{B8834C3D-23E7-4EE1-87C0-0A6FD323FF6D}" type="presOf" srcId="{669784AA-D339-493C-9CB9-4EFED4E3D732}" destId="{4ADF0A56-B4C1-49C0-AC82-0520712CEBE7}" srcOrd="0" destOrd="0" presId="urn:microsoft.com/office/officeart/2005/8/layout/default"/>
    <dgm:cxn modelId="{2859FAF5-90F3-456F-BCB9-B3C62AAF0E14}" srcId="{AB8368D1-9604-4F0D-932C-B3E0D5351BC7}" destId="{0CA07C27-33F7-47B2-BEE0-21894DC781BA}" srcOrd="6" destOrd="0" parTransId="{AAF38301-CFED-48F5-B995-D2B8C7C4C712}" sibTransId="{EE9A4D29-212E-4368-AEB9-AE62ADCD0278}"/>
    <dgm:cxn modelId="{9A1A8E23-3E2C-45FE-A05B-6DE3D54A8347}" srcId="{AB8368D1-9604-4F0D-932C-B3E0D5351BC7}" destId="{2DF0EA7C-E961-4DA1-A954-1AA93F1246C5}" srcOrd="7" destOrd="0" parTransId="{4484F35C-2BF1-4CDD-8CE8-1BAB6B4A6AC7}" sibTransId="{CF5BFAC6-F4B8-4D5D-94F6-83328B262344}"/>
    <dgm:cxn modelId="{0F1973CE-63EB-49D9-8DD9-CC227727AE2D}" srcId="{AB8368D1-9604-4F0D-932C-B3E0D5351BC7}" destId="{669784AA-D339-493C-9CB9-4EFED4E3D732}" srcOrd="3" destOrd="0" parTransId="{7AACF5C7-7957-44A7-A5D1-00CF3982DB44}" sibTransId="{11A23CC3-FC3A-4F98-84CB-10650D46E1BF}"/>
    <dgm:cxn modelId="{4DBADB33-BDC9-457F-9148-FBC9F7FC9C85}" srcId="{AB8368D1-9604-4F0D-932C-B3E0D5351BC7}" destId="{73AD0CFF-9065-4D96-95B9-E639C29F3D2C}" srcOrd="9" destOrd="0" parTransId="{59CA2079-96F7-47B2-9921-77448A8FD40A}" sibTransId="{5878BD27-5847-449D-ABA8-E7A2C4D57930}"/>
    <dgm:cxn modelId="{2C266A92-81EA-4454-AD0E-97F0C0491A01}" type="presParOf" srcId="{E4435DB3-F63F-4AB4-9710-AC51C594DA4F}" destId="{924D6134-FA0E-41EB-89A0-8DC10282A306}" srcOrd="0" destOrd="0" presId="urn:microsoft.com/office/officeart/2005/8/layout/default"/>
    <dgm:cxn modelId="{C3A6B1CC-AA1A-481D-8E51-980EB0A13B19}" type="presParOf" srcId="{E4435DB3-F63F-4AB4-9710-AC51C594DA4F}" destId="{4C608791-3623-48E5-B21C-5AA2011114A9}" srcOrd="1" destOrd="0" presId="urn:microsoft.com/office/officeart/2005/8/layout/default"/>
    <dgm:cxn modelId="{B90DA9B2-2351-4948-B39B-F656E51EE708}" type="presParOf" srcId="{E4435DB3-F63F-4AB4-9710-AC51C594DA4F}" destId="{A55D68B7-0C43-46BB-A808-68347EF0C2A5}" srcOrd="2" destOrd="0" presId="urn:microsoft.com/office/officeart/2005/8/layout/default"/>
    <dgm:cxn modelId="{C305A9A3-9A43-4DDA-9D82-BF0DDB564A0F}" type="presParOf" srcId="{E4435DB3-F63F-4AB4-9710-AC51C594DA4F}" destId="{2CFC354C-AFB0-4918-8AD5-83FE1A6CA002}" srcOrd="3" destOrd="0" presId="urn:microsoft.com/office/officeart/2005/8/layout/default"/>
    <dgm:cxn modelId="{4AB914AE-A16C-4594-8F76-26FBAF71E9DE}" type="presParOf" srcId="{E4435DB3-F63F-4AB4-9710-AC51C594DA4F}" destId="{967C0783-BE4A-405C-9782-C310AE867268}" srcOrd="4" destOrd="0" presId="urn:microsoft.com/office/officeart/2005/8/layout/default"/>
    <dgm:cxn modelId="{394C74CB-BE97-4805-BE9E-F839426FDC97}" type="presParOf" srcId="{E4435DB3-F63F-4AB4-9710-AC51C594DA4F}" destId="{BE42CA13-F802-48EC-A515-70C2B12109FD}" srcOrd="5" destOrd="0" presId="urn:microsoft.com/office/officeart/2005/8/layout/default"/>
    <dgm:cxn modelId="{8C34BFE8-1EDB-45AB-810F-CE8578A324DC}" type="presParOf" srcId="{E4435DB3-F63F-4AB4-9710-AC51C594DA4F}" destId="{4ADF0A56-B4C1-49C0-AC82-0520712CEBE7}" srcOrd="6" destOrd="0" presId="urn:microsoft.com/office/officeart/2005/8/layout/default"/>
    <dgm:cxn modelId="{1564B913-D551-4B03-939F-58D243AD4077}" type="presParOf" srcId="{E4435DB3-F63F-4AB4-9710-AC51C594DA4F}" destId="{4CD7C512-136B-4558-A5E7-85F4E9CA35F8}" srcOrd="7" destOrd="0" presId="urn:microsoft.com/office/officeart/2005/8/layout/default"/>
    <dgm:cxn modelId="{584D25C6-6D41-4D12-899F-E2E3172DF799}" type="presParOf" srcId="{E4435DB3-F63F-4AB4-9710-AC51C594DA4F}" destId="{A2ADABAC-CD97-4630-9EF4-6BD503911B84}" srcOrd="8" destOrd="0" presId="urn:microsoft.com/office/officeart/2005/8/layout/default"/>
    <dgm:cxn modelId="{DBFDAE59-992F-45D1-A503-50916386DEDB}" type="presParOf" srcId="{E4435DB3-F63F-4AB4-9710-AC51C594DA4F}" destId="{3DB0D151-F614-4F9D-9814-58CEAA706CFC}" srcOrd="9" destOrd="0" presId="urn:microsoft.com/office/officeart/2005/8/layout/default"/>
    <dgm:cxn modelId="{527F364C-51BE-423D-BEC7-595A3B40FDE3}" type="presParOf" srcId="{E4435DB3-F63F-4AB4-9710-AC51C594DA4F}" destId="{2FCF06C3-BED9-413C-B665-A1EE4F654FE6}" srcOrd="10" destOrd="0" presId="urn:microsoft.com/office/officeart/2005/8/layout/default"/>
    <dgm:cxn modelId="{A72A7F94-2676-499E-B139-95EE532BB827}" type="presParOf" srcId="{E4435DB3-F63F-4AB4-9710-AC51C594DA4F}" destId="{CE8C55AF-07E6-4E01-BEB1-93D3D51E0E0A}" srcOrd="11" destOrd="0" presId="urn:microsoft.com/office/officeart/2005/8/layout/default"/>
    <dgm:cxn modelId="{FC9E1170-313E-4928-A5F8-EE926BF2AD82}" type="presParOf" srcId="{E4435DB3-F63F-4AB4-9710-AC51C594DA4F}" destId="{D5396795-3B45-47DB-9324-851785ACC6CB}" srcOrd="12" destOrd="0" presId="urn:microsoft.com/office/officeart/2005/8/layout/default"/>
    <dgm:cxn modelId="{D791511B-B67F-4E94-B620-F71B78212AE2}" type="presParOf" srcId="{E4435DB3-F63F-4AB4-9710-AC51C594DA4F}" destId="{C304F107-3678-450D-9927-100D459A448C}" srcOrd="13" destOrd="0" presId="urn:microsoft.com/office/officeart/2005/8/layout/default"/>
    <dgm:cxn modelId="{0C2D5EA4-7337-411C-9838-09E429603D89}" type="presParOf" srcId="{E4435DB3-F63F-4AB4-9710-AC51C594DA4F}" destId="{CBFCCECB-DF8F-4C32-BE49-52B3B822141A}" srcOrd="14" destOrd="0" presId="urn:microsoft.com/office/officeart/2005/8/layout/default"/>
    <dgm:cxn modelId="{5F58C0B6-6C74-4F38-8614-E0B7E3AAF6BB}" type="presParOf" srcId="{E4435DB3-F63F-4AB4-9710-AC51C594DA4F}" destId="{AF9F7B57-2F99-4E83-B1B3-856880B9407F}" srcOrd="15" destOrd="0" presId="urn:microsoft.com/office/officeart/2005/8/layout/default"/>
    <dgm:cxn modelId="{AD365BA4-8312-4BF5-9712-39C27F436121}" type="presParOf" srcId="{E4435DB3-F63F-4AB4-9710-AC51C594DA4F}" destId="{DC540895-DAF2-492B-BB0F-66065B87856D}" srcOrd="16" destOrd="0" presId="urn:microsoft.com/office/officeart/2005/8/layout/default"/>
    <dgm:cxn modelId="{F3B831FA-34C1-4A6F-B6E1-91452033F89C}" type="presParOf" srcId="{E4435DB3-F63F-4AB4-9710-AC51C594DA4F}" destId="{BBA6EA76-12AB-4431-B48E-64FAE12F23FA}" srcOrd="17" destOrd="0" presId="urn:microsoft.com/office/officeart/2005/8/layout/default"/>
    <dgm:cxn modelId="{F58F4171-CCCA-46B4-944D-E8384EDDF729}" type="presParOf" srcId="{E4435DB3-F63F-4AB4-9710-AC51C594DA4F}" destId="{CC1F55EC-C757-45EB-9039-F27C9CC471C4}"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0BD495-75B4-446E-9131-A745204747DA}"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E5604668-3166-4685-A1AB-42A1F9058166}">
      <dgm:prSet phldrT="[Text]" custT="1"/>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    The presence of fear</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224F05FA-94A8-4D97-9F5B-572A87AB7120}" type="parTrans" cxnId="{15E36B0A-E6AC-4C25-B496-120A48718A3F}">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A9F05D63-533B-473F-A43F-006CC2443D36}" type="sibTrans" cxnId="{15E36B0A-E6AC-4C25-B496-120A48718A3F}">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F4322A67-927D-4B1B-92D0-C19DE1E3F828}">
      <dgm:prSet phldrT="[Text]" custT="1"/>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    Arguments happening every week</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764569DA-C2AC-40D5-8E78-903A2AF8A32F}" type="parTrans" cxnId="{DDF6FDCC-8525-4983-B760-8D1B5E621E6C}">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23FE91B0-93B2-4F95-99EF-AD9016270C2E}" type="sibTrans" cxnId="{DDF6FDCC-8525-4983-B760-8D1B5E621E6C}">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80399851-C931-4016-9D8C-7C64B98DEABB}">
      <dgm:prSet phldrT="[Text]" custT="1"/>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    A volatile relationship</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15338648-B49F-4B01-8373-3BC21C553685}" type="parTrans" cxnId="{B8D0136F-34CA-4F70-93EC-265975B465CD}">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E6750F15-F206-4B72-B805-C83E42DDBF39}" type="sibTrans" cxnId="{B8D0136F-34CA-4F70-93EC-265975B465CD}">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DDDF478C-78C9-4D14-A7FA-EE5798A240DB}">
      <dgm:prSet phldrT="[Text]" custT="1"/>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    All of the above</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030BDD63-C6C4-4437-8CE2-6C7ABE2AAB8E}" type="parTrans" cxnId="{A2C55393-A17E-4F32-B494-AC43EDF1A5FB}">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961A72A3-7E1B-472E-89E3-E158DB339AB1}" type="sibTrans" cxnId="{A2C55393-A17E-4F32-B494-AC43EDF1A5FB}">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76C9B324-6B2B-4B05-8E23-6BEFEF728D86}">
      <dgm:prSet phldrT="[Text]" custT="1"/>
      <dgm:spPr/>
      <dgm: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F1B2DCDB-1589-4AA9-A747-F40F1E229FF6}" type="sibTrans" cxnId="{E72C2CDC-7690-480F-B329-7FA393B70E0E}">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EAD3C846-193A-4C32-9802-8AB4C6C4FA09}" type="parTrans" cxnId="{E72C2CDC-7690-480F-B329-7FA393B70E0E}">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D7C8431F-0AD1-4FF6-BB6A-8AFFDEAE6E79}" type="pres">
      <dgm:prSet presAssocID="{030BD495-75B4-446E-9131-A745204747DA}" presName="layout" presStyleCnt="0">
        <dgm:presLayoutVars>
          <dgm:chMax/>
          <dgm:chPref/>
          <dgm:dir/>
          <dgm:resizeHandles/>
        </dgm:presLayoutVars>
      </dgm:prSet>
      <dgm:spPr/>
      <dgm:t>
        <a:bodyPr/>
        <a:lstStyle/>
        <a:p>
          <a:endParaRPr lang="en-US"/>
        </a:p>
      </dgm:t>
    </dgm:pt>
    <dgm:pt modelId="{86BE0D77-411E-4FDA-8E5D-959A9D19C753}" type="pres">
      <dgm:prSet presAssocID="{76C9B324-6B2B-4B05-8E23-6BEFEF728D86}" presName="root" presStyleCnt="0">
        <dgm:presLayoutVars>
          <dgm:chMax/>
          <dgm:chPref/>
        </dgm:presLayoutVars>
      </dgm:prSet>
      <dgm:spPr/>
    </dgm:pt>
    <dgm:pt modelId="{F8003B63-D305-46A8-B4A4-92C1F2C2FACD}" type="pres">
      <dgm:prSet presAssocID="{76C9B324-6B2B-4B05-8E23-6BEFEF728D86}" presName="rootComposite" presStyleCnt="0">
        <dgm:presLayoutVars/>
      </dgm:prSet>
      <dgm:spPr/>
    </dgm:pt>
    <dgm:pt modelId="{CCB5E941-ACB7-4E71-BDF0-A5C33EBDFC11}" type="pres">
      <dgm:prSet presAssocID="{76C9B324-6B2B-4B05-8E23-6BEFEF728D86}" presName="ParentAccent" presStyleLbl="alignNode1" presStyleIdx="0" presStyleCnt="1" custLinFactY="347206" custLinFactNeighborX="98846" custLinFactNeighborY="400000"/>
      <dgm:spPr>
        <a:noFill/>
        <a:ln>
          <a:noFill/>
        </a:ln>
      </dgm:spPr>
    </dgm:pt>
    <dgm:pt modelId="{E71D015E-DC62-4C87-ACF7-34A3C8D0CB80}" type="pres">
      <dgm:prSet presAssocID="{76C9B324-6B2B-4B05-8E23-6BEFEF728D86}" presName="ParentSmallAccent" presStyleLbl="fgAcc1" presStyleIdx="0" presStyleCnt="1" custLinFactX="747602" custLinFactY="500000" custLinFactNeighborX="800000" custLinFactNeighborY="557069"/>
      <dgm:spPr>
        <a:noFill/>
        <a:ln>
          <a:noFill/>
        </a:ln>
      </dgm:spPr>
    </dgm:pt>
    <dgm:pt modelId="{FBF14C1B-3BEE-44F1-AD21-0AB34A22DD08}" type="pres">
      <dgm:prSet presAssocID="{76C9B324-6B2B-4B05-8E23-6BEFEF728D86}" presName="Parent" presStyleLbl="revTx" presStyleIdx="0" presStyleCnt="5" custScaleX="160491">
        <dgm:presLayoutVars>
          <dgm:chMax/>
          <dgm:chPref val="4"/>
          <dgm:bulletEnabled val="1"/>
        </dgm:presLayoutVars>
      </dgm:prSet>
      <dgm:spPr/>
      <dgm:t>
        <a:bodyPr/>
        <a:lstStyle/>
        <a:p>
          <a:endParaRPr lang="en-US"/>
        </a:p>
      </dgm:t>
    </dgm:pt>
    <dgm:pt modelId="{71995846-BE63-41B0-A0CF-666FA9CC6673}" type="pres">
      <dgm:prSet presAssocID="{76C9B324-6B2B-4B05-8E23-6BEFEF728D86}" presName="childShape" presStyleCnt="0">
        <dgm:presLayoutVars>
          <dgm:chMax val="0"/>
          <dgm:chPref val="0"/>
        </dgm:presLayoutVars>
      </dgm:prSet>
      <dgm:spPr/>
    </dgm:pt>
    <dgm:pt modelId="{0784C9B8-ED14-48B7-8E7A-7E07734B52F8}" type="pres">
      <dgm:prSet presAssocID="{E5604668-3166-4685-A1AB-42A1F9058166}" presName="childComposite" presStyleCnt="0">
        <dgm:presLayoutVars>
          <dgm:chMax val="0"/>
          <dgm:chPref val="0"/>
        </dgm:presLayoutVars>
      </dgm:prSet>
      <dgm:spPr/>
    </dgm:pt>
    <dgm:pt modelId="{FD645C93-F04E-4E43-9AB0-05C925A7A1B1}" type="pres">
      <dgm:prSet presAssocID="{E5604668-3166-4685-A1AB-42A1F9058166}" presName="ChildAccent" presStyleLbl="solidFgAcc1" presStyleIdx="0" presStyleCnt="4"/>
      <dgm:spPr/>
    </dgm:pt>
    <dgm:pt modelId="{236C7B04-734C-4068-B7FE-C74EAA818B9E}" type="pres">
      <dgm:prSet presAssocID="{E5604668-3166-4685-A1AB-42A1F9058166}" presName="Child" presStyleLbl="revTx" presStyleIdx="1" presStyleCnt="5">
        <dgm:presLayoutVars>
          <dgm:chMax val="0"/>
          <dgm:chPref val="0"/>
          <dgm:bulletEnabled val="1"/>
        </dgm:presLayoutVars>
      </dgm:prSet>
      <dgm:spPr/>
      <dgm:t>
        <a:bodyPr/>
        <a:lstStyle/>
        <a:p>
          <a:endParaRPr lang="en-US"/>
        </a:p>
      </dgm:t>
    </dgm:pt>
    <dgm:pt modelId="{573609FF-FA84-4B94-88A3-A97F08176E49}" type="pres">
      <dgm:prSet presAssocID="{F4322A67-927D-4B1B-92D0-C19DE1E3F828}" presName="childComposite" presStyleCnt="0">
        <dgm:presLayoutVars>
          <dgm:chMax val="0"/>
          <dgm:chPref val="0"/>
        </dgm:presLayoutVars>
      </dgm:prSet>
      <dgm:spPr/>
    </dgm:pt>
    <dgm:pt modelId="{89D0630F-A2CE-4A92-B372-2E3F62119C2A}" type="pres">
      <dgm:prSet presAssocID="{F4322A67-927D-4B1B-92D0-C19DE1E3F828}" presName="ChildAccent" presStyleLbl="solidFgAcc1" presStyleIdx="1" presStyleCnt="4"/>
      <dgm:spPr/>
    </dgm:pt>
    <dgm:pt modelId="{15360297-6FCF-4F7D-8357-946B6EF705FD}" type="pres">
      <dgm:prSet presAssocID="{F4322A67-927D-4B1B-92D0-C19DE1E3F828}" presName="Child" presStyleLbl="revTx" presStyleIdx="2" presStyleCnt="5">
        <dgm:presLayoutVars>
          <dgm:chMax val="0"/>
          <dgm:chPref val="0"/>
          <dgm:bulletEnabled val="1"/>
        </dgm:presLayoutVars>
      </dgm:prSet>
      <dgm:spPr/>
      <dgm:t>
        <a:bodyPr/>
        <a:lstStyle/>
        <a:p>
          <a:endParaRPr lang="en-US"/>
        </a:p>
      </dgm:t>
    </dgm:pt>
    <dgm:pt modelId="{F4DC1F12-345A-418E-995D-06D69B490323}" type="pres">
      <dgm:prSet presAssocID="{80399851-C931-4016-9D8C-7C64B98DEABB}" presName="childComposite" presStyleCnt="0">
        <dgm:presLayoutVars>
          <dgm:chMax val="0"/>
          <dgm:chPref val="0"/>
        </dgm:presLayoutVars>
      </dgm:prSet>
      <dgm:spPr/>
    </dgm:pt>
    <dgm:pt modelId="{F40B74C0-F2ED-405C-949F-7F0CEE4EF9DC}" type="pres">
      <dgm:prSet presAssocID="{80399851-C931-4016-9D8C-7C64B98DEABB}" presName="ChildAccent" presStyleLbl="solidFgAcc1" presStyleIdx="2" presStyleCnt="4"/>
      <dgm:spPr/>
    </dgm:pt>
    <dgm:pt modelId="{389E9313-FCE0-4FA3-BCB4-54F7B43F9696}" type="pres">
      <dgm:prSet presAssocID="{80399851-C931-4016-9D8C-7C64B98DEABB}" presName="Child" presStyleLbl="revTx" presStyleIdx="3" presStyleCnt="5">
        <dgm:presLayoutVars>
          <dgm:chMax val="0"/>
          <dgm:chPref val="0"/>
          <dgm:bulletEnabled val="1"/>
        </dgm:presLayoutVars>
      </dgm:prSet>
      <dgm:spPr/>
      <dgm:t>
        <a:bodyPr/>
        <a:lstStyle/>
        <a:p>
          <a:endParaRPr lang="en-US"/>
        </a:p>
      </dgm:t>
    </dgm:pt>
    <dgm:pt modelId="{4D5A1AFA-9D8D-491D-A36A-9EF2564470E1}" type="pres">
      <dgm:prSet presAssocID="{DDDF478C-78C9-4D14-A7FA-EE5798A240DB}" presName="childComposite" presStyleCnt="0">
        <dgm:presLayoutVars>
          <dgm:chMax val="0"/>
          <dgm:chPref val="0"/>
        </dgm:presLayoutVars>
      </dgm:prSet>
      <dgm:spPr/>
    </dgm:pt>
    <dgm:pt modelId="{7777938B-7FA8-4CE2-87C3-9B47097B453A}" type="pres">
      <dgm:prSet presAssocID="{DDDF478C-78C9-4D14-A7FA-EE5798A240DB}" presName="ChildAccent" presStyleLbl="solidFgAcc1" presStyleIdx="3" presStyleCnt="4"/>
      <dgm:spPr/>
    </dgm:pt>
    <dgm:pt modelId="{00B77706-7EB9-400F-88BC-F8FF42609A96}" type="pres">
      <dgm:prSet presAssocID="{DDDF478C-78C9-4D14-A7FA-EE5798A240DB}" presName="Child" presStyleLbl="revTx" presStyleIdx="4" presStyleCnt="5">
        <dgm:presLayoutVars>
          <dgm:chMax val="0"/>
          <dgm:chPref val="0"/>
          <dgm:bulletEnabled val="1"/>
        </dgm:presLayoutVars>
      </dgm:prSet>
      <dgm:spPr/>
      <dgm:t>
        <a:bodyPr/>
        <a:lstStyle/>
        <a:p>
          <a:endParaRPr lang="en-US"/>
        </a:p>
      </dgm:t>
    </dgm:pt>
  </dgm:ptLst>
  <dgm:cxnLst>
    <dgm:cxn modelId="{DDF6FDCC-8525-4983-B760-8D1B5E621E6C}" srcId="{76C9B324-6B2B-4B05-8E23-6BEFEF728D86}" destId="{F4322A67-927D-4B1B-92D0-C19DE1E3F828}" srcOrd="1" destOrd="0" parTransId="{764569DA-C2AC-40D5-8E78-903A2AF8A32F}" sibTransId="{23FE91B0-93B2-4F95-99EF-AD9016270C2E}"/>
    <dgm:cxn modelId="{15E36B0A-E6AC-4C25-B496-120A48718A3F}" srcId="{76C9B324-6B2B-4B05-8E23-6BEFEF728D86}" destId="{E5604668-3166-4685-A1AB-42A1F9058166}" srcOrd="0" destOrd="0" parTransId="{224F05FA-94A8-4D97-9F5B-572A87AB7120}" sibTransId="{A9F05D63-533B-473F-A43F-006CC2443D36}"/>
    <dgm:cxn modelId="{C23F997E-233A-44F8-8A79-D55D69D58C7B}" type="presOf" srcId="{76C9B324-6B2B-4B05-8E23-6BEFEF728D86}" destId="{FBF14C1B-3BEE-44F1-AD21-0AB34A22DD08}" srcOrd="0" destOrd="0" presId="urn:microsoft.com/office/officeart/2008/layout/SquareAccentList"/>
    <dgm:cxn modelId="{9DF70E91-6DDF-408A-B34F-80C86F1A66AB}" type="presOf" srcId="{DDDF478C-78C9-4D14-A7FA-EE5798A240DB}" destId="{00B77706-7EB9-400F-88BC-F8FF42609A96}" srcOrd="0" destOrd="0" presId="urn:microsoft.com/office/officeart/2008/layout/SquareAccentList"/>
    <dgm:cxn modelId="{6968B5E9-EC26-403F-B310-C8A500C04EC4}" type="presOf" srcId="{030BD495-75B4-446E-9131-A745204747DA}" destId="{D7C8431F-0AD1-4FF6-BB6A-8AFFDEAE6E79}" srcOrd="0" destOrd="0" presId="urn:microsoft.com/office/officeart/2008/layout/SquareAccentList"/>
    <dgm:cxn modelId="{A2C55393-A17E-4F32-B494-AC43EDF1A5FB}" srcId="{76C9B324-6B2B-4B05-8E23-6BEFEF728D86}" destId="{DDDF478C-78C9-4D14-A7FA-EE5798A240DB}" srcOrd="3" destOrd="0" parTransId="{030BDD63-C6C4-4437-8CE2-6C7ABE2AAB8E}" sibTransId="{961A72A3-7E1B-472E-89E3-E158DB339AB1}"/>
    <dgm:cxn modelId="{E72C2CDC-7690-480F-B329-7FA393B70E0E}" srcId="{030BD495-75B4-446E-9131-A745204747DA}" destId="{76C9B324-6B2B-4B05-8E23-6BEFEF728D86}" srcOrd="0" destOrd="0" parTransId="{EAD3C846-193A-4C32-9802-8AB4C6C4FA09}" sibTransId="{F1B2DCDB-1589-4AA9-A747-F40F1E229FF6}"/>
    <dgm:cxn modelId="{A2E83C8B-60DA-4702-8D7D-71ACC34C1E9B}" type="presOf" srcId="{80399851-C931-4016-9D8C-7C64B98DEABB}" destId="{389E9313-FCE0-4FA3-BCB4-54F7B43F9696}" srcOrd="0" destOrd="0" presId="urn:microsoft.com/office/officeart/2008/layout/SquareAccentList"/>
    <dgm:cxn modelId="{ED4F15B9-C457-48FE-B0B2-49CD689AD0E6}" type="presOf" srcId="{E5604668-3166-4685-A1AB-42A1F9058166}" destId="{236C7B04-734C-4068-B7FE-C74EAA818B9E}" srcOrd="0" destOrd="0" presId="urn:microsoft.com/office/officeart/2008/layout/SquareAccentList"/>
    <dgm:cxn modelId="{82D304AA-F07D-40D7-9A77-EA3CEADD2674}" type="presOf" srcId="{F4322A67-927D-4B1B-92D0-C19DE1E3F828}" destId="{15360297-6FCF-4F7D-8357-946B6EF705FD}" srcOrd="0" destOrd="0" presId="urn:microsoft.com/office/officeart/2008/layout/SquareAccentList"/>
    <dgm:cxn modelId="{B8D0136F-34CA-4F70-93EC-265975B465CD}" srcId="{76C9B324-6B2B-4B05-8E23-6BEFEF728D86}" destId="{80399851-C931-4016-9D8C-7C64B98DEABB}" srcOrd="2" destOrd="0" parTransId="{15338648-B49F-4B01-8373-3BC21C553685}" sibTransId="{E6750F15-F206-4B72-B805-C83E42DDBF39}"/>
    <dgm:cxn modelId="{CEE36BCC-936F-4159-B4E6-B10977AAB8CA}" type="presParOf" srcId="{D7C8431F-0AD1-4FF6-BB6A-8AFFDEAE6E79}" destId="{86BE0D77-411E-4FDA-8E5D-959A9D19C753}" srcOrd="0" destOrd="0" presId="urn:microsoft.com/office/officeart/2008/layout/SquareAccentList"/>
    <dgm:cxn modelId="{B54A595F-D28A-4399-96F7-E494D17A0230}" type="presParOf" srcId="{86BE0D77-411E-4FDA-8E5D-959A9D19C753}" destId="{F8003B63-D305-46A8-B4A4-92C1F2C2FACD}" srcOrd="0" destOrd="0" presId="urn:microsoft.com/office/officeart/2008/layout/SquareAccentList"/>
    <dgm:cxn modelId="{80406C40-04F6-4B53-B17C-716535C91654}" type="presParOf" srcId="{F8003B63-D305-46A8-B4A4-92C1F2C2FACD}" destId="{CCB5E941-ACB7-4E71-BDF0-A5C33EBDFC11}" srcOrd="0" destOrd="0" presId="urn:microsoft.com/office/officeart/2008/layout/SquareAccentList"/>
    <dgm:cxn modelId="{1F3D529F-C03A-4ED1-86DE-221D99AC7E09}" type="presParOf" srcId="{F8003B63-D305-46A8-B4A4-92C1F2C2FACD}" destId="{E71D015E-DC62-4C87-ACF7-34A3C8D0CB80}" srcOrd="1" destOrd="0" presId="urn:microsoft.com/office/officeart/2008/layout/SquareAccentList"/>
    <dgm:cxn modelId="{8991C781-19AC-47C1-879B-5A98307AE683}" type="presParOf" srcId="{F8003B63-D305-46A8-B4A4-92C1F2C2FACD}" destId="{FBF14C1B-3BEE-44F1-AD21-0AB34A22DD08}" srcOrd="2" destOrd="0" presId="urn:microsoft.com/office/officeart/2008/layout/SquareAccentList"/>
    <dgm:cxn modelId="{BBA49329-5D93-40C2-80E8-1554F377B4A5}" type="presParOf" srcId="{86BE0D77-411E-4FDA-8E5D-959A9D19C753}" destId="{71995846-BE63-41B0-A0CF-666FA9CC6673}" srcOrd="1" destOrd="0" presId="urn:microsoft.com/office/officeart/2008/layout/SquareAccentList"/>
    <dgm:cxn modelId="{AF07D0B6-4ACA-4033-8EF0-B3CA2F512C22}" type="presParOf" srcId="{71995846-BE63-41B0-A0CF-666FA9CC6673}" destId="{0784C9B8-ED14-48B7-8E7A-7E07734B52F8}" srcOrd="0" destOrd="0" presId="urn:microsoft.com/office/officeart/2008/layout/SquareAccentList"/>
    <dgm:cxn modelId="{DCAC3D0E-0316-442F-BC4C-1B23D97A3269}" type="presParOf" srcId="{0784C9B8-ED14-48B7-8E7A-7E07734B52F8}" destId="{FD645C93-F04E-4E43-9AB0-05C925A7A1B1}" srcOrd="0" destOrd="0" presId="urn:microsoft.com/office/officeart/2008/layout/SquareAccentList"/>
    <dgm:cxn modelId="{DF1F2E29-0F9E-46D7-9D59-85CD6DEE4A67}" type="presParOf" srcId="{0784C9B8-ED14-48B7-8E7A-7E07734B52F8}" destId="{236C7B04-734C-4068-B7FE-C74EAA818B9E}" srcOrd="1" destOrd="0" presId="urn:microsoft.com/office/officeart/2008/layout/SquareAccentList"/>
    <dgm:cxn modelId="{8B8A0378-09E5-43A4-A263-D1A015FBE80A}" type="presParOf" srcId="{71995846-BE63-41B0-A0CF-666FA9CC6673}" destId="{573609FF-FA84-4B94-88A3-A97F08176E49}" srcOrd="1" destOrd="0" presId="urn:microsoft.com/office/officeart/2008/layout/SquareAccentList"/>
    <dgm:cxn modelId="{F4BBDD7A-07EA-40B4-AD6C-F71CE39BDF2A}" type="presParOf" srcId="{573609FF-FA84-4B94-88A3-A97F08176E49}" destId="{89D0630F-A2CE-4A92-B372-2E3F62119C2A}" srcOrd="0" destOrd="0" presId="urn:microsoft.com/office/officeart/2008/layout/SquareAccentList"/>
    <dgm:cxn modelId="{01E4C591-AA3F-4B04-828B-9C6953EB1D84}" type="presParOf" srcId="{573609FF-FA84-4B94-88A3-A97F08176E49}" destId="{15360297-6FCF-4F7D-8357-946B6EF705FD}" srcOrd="1" destOrd="0" presId="urn:microsoft.com/office/officeart/2008/layout/SquareAccentList"/>
    <dgm:cxn modelId="{FBC7A2DC-E094-483D-A1A4-C2CBFAAB2484}" type="presParOf" srcId="{71995846-BE63-41B0-A0CF-666FA9CC6673}" destId="{F4DC1F12-345A-418E-995D-06D69B490323}" srcOrd="2" destOrd="0" presId="urn:microsoft.com/office/officeart/2008/layout/SquareAccentList"/>
    <dgm:cxn modelId="{D0A78CAE-0953-4C69-9C24-01C9C71698F3}" type="presParOf" srcId="{F4DC1F12-345A-418E-995D-06D69B490323}" destId="{F40B74C0-F2ED-405C-949F-7F0CEE4EF9DC}" srcOrd="0" destOrd="0" presId="urn:microsoft.com/office/officeart/2008/layout/SquareAccentList"/>
    <dgm:cxn modelId="{9E2B2FA9-530E-49D9-8154-47E3A1461293}" type="presParOf" srcId="{F4DC1F12-345A-418E-995D-06D69B490323}" destId="{389E9313-FCE0-4FA3-BCB4-54F7B43F9696}" srcOrd="1" destOrd="0" presId="urn:microsoft.com/office/officeart/2008/layout/SquareAccentList"/>
    <dgm:cxn modelId="{8E7720D1-DF87-4E3E-848A-B1C61760572E}" type="presParOf" srcId="{71995846-BE63-41B0-A0CF-666FA9CC6673}" destId="{4D5A1AFA-9D8D-491D-A36A-9EF2564470E1}" srcOrd="3" destOrd="0" presId="urn:microsoft.com/office/officeart/2008/layout/SquareAccentList"/>
    <dgm:cxn modelId="{A27FC05A-B4AA-4E5E-B73E-55692A0EE658}" type="presParOf" srcId="{4D5A1AFA-9D8D-491D-A36A-9EF2564470E1}" destId="{7777938B-7FA8-4CE2-87C3-9B47097B453A}" srcOrd="0" destOrd="0" presId="urn:microsoft.com/office/officeart/2008/layout/SquareAccentList"/>
    <dgm:cxn modelId="{A20D295F-2AAB-4259-BAAD-4C2FF41D9801}" type="presParOf" srcId="{4D5A1AFA-9D8D-491D-A36A-9EF2564470E1}" destId="{00B77706-7EB9-400F-88BC-F8FF42609A96}"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0BD495-75B4-446E-9131-A745204747DA}"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E5604668-3166-4685-A1AB-42A1F9058166}">
      <dgm:prSet phldrT="[Text]" custT="1"/>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    </a:t>
          </a:r>
          <a:r>
            <a:rPr lang="en-US" sz="2000" b="1" dirty="0" smtClean="0">
              <a:latin typeface="Open Sans" panose="020B0606030504020204" pitchFamily="34" charset="0"/>
              <a:ea typeface="Open Sans" panose="020B0606030504020204" pitchFamily="34" charset="0"/>
              <a:cs typeface="Open Sans" panose="020B0606030504020204" pitchFamily="34" charset="0"/>
            </a:rPr>
            <a:t>When in public and a stranger is violent</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224F05FA-94A8-4D97-9F5B-572A87AB7120}" type="parTrans" cxnId="{15E36B0A-E6AC-4C25-B496-120A48718A3F}">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A9F05D63-533B-473F-A43F-006CC2443D36}" type="sibTrans" cxnId="{15E36B0A-E6AC-4C25-B496-120A48718A3F}">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F4322A67-927D-4B1B-92D0-C19DE1E3F828}">
      <dgm:prSet phldrT="[Text]" custT="1"/>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    </a:t>
          </a:r>
          <a:r>
            <a:rPr lang="en-US" sz="2000" b="1" dirty="0" smtClean="0">
              <a:latin typeface="Open Sans" panose="020B0606030504020204" pitchFamily="34" charset="0"/>
              <a:ea typeface="Open Sans" panose="020B0606030504020204" pitchFamily="34" charset="0"/>
              <a:cs typeface="Open Sans" panose="020B0606030504020204" pitchFamily="34" charset="0"/>
            </a:rPr>
            <a:t>When pregnant</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764569DA-C2AC-40D5-8E78-903A2AF8A32F}" type="parTrans" cxnId="{DDF6FDCC-8525-4983-B760-8D1B5E621E6C}">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23FE91B0-93B2-4F95-99EF-AD9016270C2E}" type="sibTrans" cxnId="{DDF6FDCC-8525-4983-B760-8D1B5E621E6C}">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80399851-C931-4016-9D8C-7C64B98DEABB}">
      <dgm:prSet phldrT="[Text]" custT="1"/>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    When she is about to or has recently     </a:t>
          </a:r>
        </a:p>
        <a:p>
          <a:r>
            <a:rPr lang="en-AU" sz="2000" b="1" dirty="0" smtClean="0">
              <a:latin typeface="Open Sans" panose="020B0606030504020204" pitchFamily="34" charset="0"/>
              <a:ea typeface="Open Sans" panose="020B0606030504020204" pitchFamily="34" charset="0"/>
              <a:cs typeface="Open Sans" panose="020B0606030504020204" pitchFamily="34" charset="0"/>
            </a:rPr>
            <a:t>    ended a relationship</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15338648-B49F-4B01-8373-3BC21C553685}" type="parTrans" cxnId="{B8D0136F-34CA-4F70-93EC-265975B465CD}">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E6750F15-F206-4B72-B805-C83E42DDBF39}" type="sibTrans" cxnId="{B8D0136F-34CA-4F70-93EC-265975B465CD}">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DDDF478C-78C9-4D14-A7FA-EE5798A240DB}">
      <dgm:prSet phldrT="[Text]" custT="1"/>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    When with someone they don’t know</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030BDD63-C6C4-4437-8CE2-6C7ABE2AAB8E}" type="parTrans" cxnId="{A2C55393-A17E-4F32-B494-AC43EDF1A5FB}">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961A72A3-7E1B-472E-89E3-E158DB339AB1}" type="sibTrans" cxnId="{A2C55393-A17E-4F32-B494-AC43EDF1A5FB}">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76C9B324-6B2B-4B05-8E23-6BEFEF728D86}">
      <dgm:prSet phldrT="[Text]" custT="1"/>
      <dgm:spPr/>
      <dgm: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F1B2DCDB-1589-4AA9-A747-F40F1E229FF6}" type="sibTrans" cxnId="{E72C2CDC-7690-480F-B329-7FA393B70E0E}">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EAD3C846-193A-4C32-9802-8AB4C6C4FA09}" type="parTrans" cxnId="{E72C2CDC-7690-480F-B329-7FA393B70E0E}">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D7C8431F-0AD1-4FF6-BB6A-8AFFDEAE6E79}" type="pres">
      <dgm:prSet presAssocID="{030BD495-75B4-446E-9131-A745204747DA}" presName="layout" presStyleCnt="0">
        <dgm:presLayoutVars>
          <dgm:chMax/>
          <dgm:chPref/>
          <dgm:dir/>
          <dgm:resizeHandles/>
        </dgm:presLayoutVars>
      </dgm:prSet>
      <dgm:spPr/>
      <dgm:t>
        <a:bodyPr/>
        <a:lstStyle/>
        <a:p>
          <a:endParaRPr lang="en-US"/>
        </a:p>
      </dgm:t>
    </dgm:pt>
    <dgm:pt modelId="{86BE0D77-411E-4FDA-8E5D-959A9D19C753}" type="pres">
      <dgm:prSet presAssocID="{76C9B324-6B2B-4B05-8E23-6BEFEF728D86}" presName="root" presStyleCnt="0">
        <dgm:presLayoutVars>
          <dgm:chMax/>
          <dgm:chPref/>
        </dgm:presLayoutVars>
      </dgm:prSet>
      <dgm:spPr/>
    </dgm:pt>
    <dgm:pt modelId="{F8003B63-D305-46A8-B4A4-92C1F2C2FACD}" type="pres">
      <dgm:prSet presAssocID="{76C9B324-6B2B-4B05-8E23-6BEFEF728D86}" presName="rootComposite" presStyleCnt="0">
        <dgm:presLayoutVars/>
      </dgm:prSet>
      <dgm:spPr/>
    </dgm:pt>
    <dgm:pt modelId="{CCB5E941-ACB7-4E71-BDF0-A5C33EBDFC11}" type="pres">
      <dgm:prSet presAssocID="{76C9B324-6B2B-4B05-8E23-6BEFEF728D86}" presName="ParentAccent" presStyleLbl="alignNode1" presStyleIdx="0" presStyleCnt="1" custLinFactY="347206" custLinFactNeighborX="98846" custLinFactNeighborY="400000"/>
      <dgm:spPr>
        <a:noFill/>
        <a:ln>
          <a:noFill/>
        </a:ln>
      </dgm:spPr>
    </dgm:pt>
    <dgm:pt modelId="{E71D015E-DC62-4C87-ACF7-34A3C8D0CB80}" type="pres">
      <dgm:prSet presAssocID="{76C9B324-6B2B-4B05-8E23-6BEFEF728D86}" presName="ParentSmallAccent" presStyleLbl="fgAcc1" presStyleIdx="0" presStyleCnt="1" custLinFactX="747602" custLinFactY="500000" custLinFactNeighborX="800000" custLinFactNeighborY="557069"/>
      <dgm:spPr>
        <a:noFill/>
        <a:ln>
          <a:noFill/>
        </a:ln>
      </dgm:spPr>
    </dgm:pt>
    <dgm:pt modelId="{FBF14C1B-3BEE-44F1-AD21-0AB34A22DD08}" type="pres">
      <dgm:prSet presAssocID="{76C9B324-6B2B-4B05-8E23-6BEFEF728D86}" presName="Parent" presStyleLbl="revTx" presStyleIdx="0" presStyleCnt="5" custScaleX="160491">
        <dgm:presLayoutVars>
          <dgm:chMax/>
          <dgm:chPref val="4"/>
          <dgm:bulletEnabled val="1"/>
        </dgm:presLayoutVars>
      </dgm:prSet>
      <dgm:spPr/>
      <dgm:t>
        <a:bodyPr/>
        <a:lstStyle/>
        <a:p>
          <a:endParaRPr lang="en-US"/>
        </a:p>
      </dgm:t>
    </dgm:pt>
    <dgm:pt modelId="{71995846-BE63-41B0-A0CF-666FA9CC6673}" type="pres">
      <dgm:prSet presAssocID="{76C9B324-6B2B-4B05-8E23-6BEFEF728D86}" presName="childShape" presStyleCnt="0">
        <dgm:presLayoutVars>
          <dgm:chMax val="0"/>
          <dgm:chPref val="0"/>
        </dgm:presLayoutVars>
      </dgm:prSet>
      <dgm:spPr/>
    </dgm:pt>
    <dgm:pt modelId="{0784C9B8-ED14-48B7-8E7A-7E07734B52F8}" type="pres">
      <dgm:prSet presAssocID="{E5604668-3166-4685-A1AB-42A1F9058166}" presName="childComposite" presStyleCnt="0">
        <dgm:presLayoutVars>
          <dgm:chMax val="0"/>
          <dgm:chPref val="0"/>
        </dgm:presLayoutVars>
      </dgm:prSet>
      <dgm:spPr/>
    </dgm:pt>
    <dgm:pt modelId="{FD645C93-F04E-4E43-9AB0-05C925A7A1B1}" type="pres">
      <dgm:prSet presAssocID="{E5604668-3166-4685-A1AB-42A1F9058166}" presName="ChildAccent" presStyleLbl="solidFgAcc1" presStyleIdx="0" presStyleCnt="4"/>
      <dgm:spPr/>
    </dgm:pt>
    <dgm:pt modelId="{236C7B04-734C-4068-B7FE-C74EAA818B9E}" type="pres">
      <dgm:prSet presAssocID="{E5604668-3166-4685-A1AB-42A1F9058166}" presName="Child" presStyleLbl="revTx" presStyleIdx="1" presStyleCnt="5">
        <dgm:presLayoutVars>
          <dgm:chMax val="0"/>
          <dgm:chPref val="0"/>
          <dgm:bulletEnabled val="1"/>
        </dgm:presLayoutVars>
      </dgm:prSet>
      <dgm:spPr/>
      <dgm:t>
        <a:bodyPr/>
        <a:lstStyle/>
        <a:p>
          <a:endParaRPr lang="en-US"/>
        </a:p>
      </dgm:t>
    </dgm:pt>
    <dgm:pt modelId="{573609FF-FA84-4B94-88A3-A97F08176E49}" type="pres">
      <dgm:prSet presAssocID="{F4322A67-927D-4B1B-92D0-C19DE1E3F828}" presName="childComposite" presStyleCnt="0">
        <dgm:presLayoutVars>
          <dgm:chMax val="0"/>
          <dgm:chPref val="0"/>
        </dgm:presLayoutVars>
      </dgm:prSet>
      <dgm:spPr/>
    </dgm:pt>
    <dgm:pt modelId="{89D0630F-A2CE-4A92-B372-2E3F62119C2A}" type="pres">
      <dgm:prSet presAssocID="{F4322A67-927D-4B1B-92D0-C19DE1E3F828}" presName="ChildAccent" presStyleLbl="solidFgAcc1" presStyleIdx="1" presStyleCnt="4"/>
      <dgm:spPr/>
    </dgm:pt>
    <dgm:pt modelId="{15360297-6FCF-4F7D-8357-946B6EF705FD}" type="pres">
      <dgm:prSet presAssocID="{F4322A67-927D-4B1B-92D0-C19DE1E3F828}" presName="Child" presStyleLbl="revTx" presStyleIdx="2" presStyleCnt="5">
        <dgm:presLayoutVars>
          <dgm:chMax val="0"/>
          <dgm:chPref val="0"/>
          <dgm:bulletEnabled val="1"/>
        </dgm:presLayoutVars>
      </dgm:prSet>
      <dgm:spPr/>
      <dgm:t>
        <a:bodyPr/>
        <a:lstStyle/>
        <a:p>
          <a:endParaRPr lang="en-US"/>
        </a:p>
      </dgm:t>
    </dgm:pt>
    <dgm:pt modelId="{F4DC1F12-345A-418E-995D-06D69B490323}" type="pres">
      <dgm:prSet presAssocID="{80399851-C931-4016-9D8C-7C64B98DEABB}" presName="childComposite" presStyleCnt="0">
        <dgm:presLayoutVars>
          <dgm:chMax val="0"/>
          <dgm:chPref val="0"/>
        </dgm:presLayoutVars>
      </dgm:prSet>
      <dgm:spPr/>
    </dgm:pt>
    <dgm:pt modelId="{F40B74C0-F2ED-405C-949F-7F0CEE4EF9DC}" type="pres">
      <dgm:prSet presAssocID="{80399851-C931-4016-9D8C-7C64B98DEABB}" presName="ChildAccent" presStyleLbl="solidFgAcc1" presStyleIdx="2" presStyleCnt="4"/>
      <dgm:spPr/>
    </dgm:pt>
    <dgm:pt modelId="{389E9313-FCE0-4FA3-BCB4-54F7B43F9696}" type="pres">
      <dgm:prSet presAssocID="{80399851-C931-4016-9D8C-7C64B98DEABB}" presName="Child" presStyleLbl="revTx" presStyleIdx="3" presStyleCnt="5">
        <dgm:presLayoutVars>
          <dgm:chMax val="0"/>
          <dgm:chPref val="0"/>
          <dgm:bulletEnabled val="1"/>
        </dgm:presLayoutVars>
      </dgm:prSet>
      <dgm:spPr/>
      <dgm:t>
        <a:bodyPr/>
        <a:lstStyle/>
        <a:p>
          <a:endParaRPr lang="en-US"/>
        </a:p>
      </dgm:t>
    </dgm:pt>
    <dgm:pt modelId="{4D5A1AFA-9D8D-491D-A36A-9EF2564470E1}" type="pres">
      <dgm:prSet presAssocID="{DDDF478C-78C9-4D14-A7FA-EE5798A240DB}" presName="childComposite" presStyleCnt="0">
        <dgm:presLayoutVars>
          <dgm:chMax val="0"/>
          <dgm:chPref val="0"/>
        </dgm:presLayoutVars>
      </dgm:prSet>
      <dgm:spPr/>
    </dgm:pt>
    <dgm:pt modelId="{7777938B-7FA8-4CE2-87C3-9B47097B453A}" type="pres">
      <dgm:prSet presAssocID="{DDDF478C-78C9-4D14-A7FA-EE5798A240DB}" presName="ChildAccent" presStyleLbl="solidFgAcc1" presStyleIdx="3" presStyleCnt="4"/>
      <dgm:spPr/>
    </dgm:pt>
    <dgm:pt modelId="{00B77706-7EB9-400F-88BC-F8FF42609A96}" type="pres">
      <dgm:prSet presAssocID="{DDDF478C-78C9-4D14-A7FA-EE5798A240DB}" presName="Child" presStyleLbl="revTx" presStyleIdx="4" presStyleCnt="5">
        <dgm:presLayoutVars>
          <dgm:chMax val="0"/>
          <dgm:chPref val="0"/>
          <dgm:bulletEnabled val="1"/>
        </dgm:presLayoutVars>
      </dgm:prSet>
      <dgm:spPr/>
      <dgm:t>
        <a:bodyPr/>
        <a:lstStyle/>
        <a:p>
          <a:endParaRPr lang="en-US"/>
        </a:p>
      </dgm:t>
    </dgm:pt>
  </dgm:ptLst>
  <dgm:cxnLst>
    <dgm:cxn modelId="{DDF6FDCC-8525-4983-B760-8D1B5E621E6C}" srcId="{76C9B324-6B2B-4B05-8E23-6BEFEF728D86}" destId="{F4322A67-927D-4B1B-92D0-C19DE1E3F828}" srcOrd="1" destOrd="0" parTransId="{764569DA-C2AC-40D5-8E78-903A2AF8A32F}" sibTransId="{23FE91B0-93B2-4F95-99EF-AD9016270C2E}"/>
    <dgm:cxn modelId="{15E36B0A-E6AC-4C25-B496-120A48718A3F}" srcId="{76C9B324-6B2B-4B05-8E23-6BEFEF728D86}" destId="{E5604668-3166-4685-A1AB-42A1F9058166}" srcOrd="0" destOrd="0" parTransId="{224F05FA-94A8-4D97-9F5B-572A87AB7120}" sibTransId="{A9F05D63-533B-473F-A43F-006CC2443D36}"/>
    <dgm:cxn modelId="{C23F997E-233A-44F8-8A79-D55D69D58C7B}" type="presOf" srcId="{76C9B324-6B2B-4B05-8E23-6BEFEF728D86}" destId="{FBF14C1B-3BEE-44F1-AD21-0AB34A22DD08}" srcOrd="0" destOrd="0" presId="urn:microsoft.com/office/officeart/2008/layout/SquareAccentList"/>
    <dgm:cxn modelId="{9DF70E91-6DDF-408A-B34F-80C86F1A66AB}" type="presOf" srcId="{DDDF478C-78C9-4D14-A7FA-EE5798A240DB}" destId="{00B77706-7EB9-400F-88BC-F8FF42609A96}" srcOrd="0" destOrd="0" presId="urn:microsoft.com/office/officeart/2008/layout/SquareAccentList"/>
    <dgm:cxn modelId="{6968B5E9-EC26-403F-B310-C8A500C04EC4}" type="presOf" srcId="{030BD495-75B4-446E-9131-A745204747DA}" destId="{D7C8431F-0AD1-4FF6-BB6A-8AFFDEAE6E79}" srcOrd="0" destOrd="0" presId="urn:microsoft.com/office/officeart/2008/layout/SquareAccentList"/>
    <dgm:cxn modelId="{A2C55393-A17E-4F32-B494-AC43EDF1A5FB}" srcId="{76C9B324-6B2B-4B05-8E23-6BEFEF728D86}" destId="{DDDF478C-78C9-4D14-A7FA-EE5798A240DB}" srcOrd="3" destOrd="0" parTransId="{030BDD63-C6C4-4437-8CE2-6C7ABE2AAB8E}" sibTransId="{961A72A3-7E1B-472E-89E3-E158DB339AB1}"/>
    <dgm:cxn modelId="{E72C2CDC-7690-480F-B329-7FA393B70E0E}" srcId="{030BD495-75B4-446E-9131-A745204747DA}" destId="{76C9B324-6B2B-4B05-8E23-6BEFEF728D86}" srcOrd="0" destOrd="0" parTransId="{EAD3C846-193A-4C32-9802-8AB4C6C4FA09}" sibTransId="{F1B2DCDB-1589-4AA9-A747-F40F1E229FF6}"/>
    <dgm:cxn modelId="{A2E83C8B-60DA-4702-8D7D-71ACC34C1E9B}" type="presOf" srcId="{80399851-C931-4016-9D8C-7C64B98DEABB}" destId="{389E9313-FCE0-4FA3-BCB4-54F7B43F9696}" srcOrd="0" destOrd="0" presId="urn:microsoft.com/office/officeart/2008/layout/SquareAccentList"/>
    <dgm:cxn modelId="{ED4F15B9-C457-48FE-B0B2-49CD689AD0E6}" type="presOf" srcId="{E5604668-3166-4685-A1AB-42A1F9058166}" destId="{236C7B04-734C-4068-B7FE-C74EAA818B9E}" srcOrd="0" destOrd="0" presId="urn:microsoft.com/office/officeart/2008/layout/SquareAccentList"/>
    <dgm:cxn modelId="{82D304AA-F07D-40D7-9A77-EA3CEADD2674}" type="presOf" srcId="{F4322A67-927D-4B1B-92D0-C19DE1E3F828}" destId="{15360297-6FCF-4F7D-8357-946B6EF705FD}" srcOrd="0" destOrd="0" presId="urn:microsoft.com/office/officeart/2008/layout/SquareAccentList"/>
    <dgm:cxn modelId="{B8D0136F-34CA-4F70-93EC-265975B465CD}" srcId="{76C9B324-6B2B-4B05-8E23-6BEFEF728D86}" destId="{80399851-C931-4016-9D8C-7C64B98DEABB}" srcOrd="2" destOrd="0" parTransId="{15338648-B49F-4B01-8373-3BC21C553685}" sibTransId="{E6750F15-F206-4B72-B805-C83E42DDBF39}"/>
    <dgm:cxn modelId="{CEE36BCC-936F-4159-B4E6-B10977AAB8CA}" type="presParOf" srcId="{D7C8431F-0AD1-4FF6-BB6A-8AFFDEAE6E79}" destId="{86BE0D77-411E-4FDA-8E5D-959A9D19C753}" srcOrd="0" destOrd="0" presId="urn:microsoft.com/office/officeart/2008/layout/SquareAccentList"/>
    <dgm:cxn modelId="{B54A595F-D28A-4399-96F7-E494D17A0230}" type="presParOf" srcId="{86BE0D77-411E-4FDA-8E5D-959A9D19C753}" destId="{F8003B63-D305-46A8-B4A4-92C1F2C2FACD}" srcOrd="0" destOrd="0" presId="urn:microsoft.com/office/officeart/2008/layout/SquareAccentList"/>
    <dgm:cxn modelId="{80406C40-04F6-4B53-B17C-716535C91654}" type="presParOf" srcId="{F8003B63-D305-46A8-B4A4-92C1F2C2FACD}" destId="{CCB5E941-ACB7-4E71-BDF0-A5C33EBDFC11}" srcOrd="0" destOrd="0" presId="urn:microsoft.com/office/officeart/2008/layout/SquareAccentList"/>
    <dgm:cxn modelId="{1F3D529F-C03A-4ED1-86DE-221D99AC7E09}" type="presParOf" srcId="{F8003B63-D305-46A8-B4A4-92C1F2C2FACD}" destId="{E71D015E-DC62-4C87-ACF7-34A3C8D0CB80}" srcOrd="1" destOrd="0" presId="urn:microsoft.com/office/officeart/2008/layout/SquareAccentList"/>
    <dgm:cxn modelId="{8991C781-19AC-47C1-879B-5A98307AE683}" type="presParOf" srcId="{F8003B63-D305-46A8-B4A4-92C1F2C2FACD}" destId="{FBF14C1B-3BEE-44F1-AD21-0AB34A22DD08}" srcOrd="2" destOrd="0" presId="urn:microsoft.com/office/officeart/2008/layout/SquareAccentList"/>
    <dgm:cxn modelId="{BBA49329-5D93-40C2-80E8-1554F377B4A5}" type="presParOf" srcId="{86BE0D77-411E-4FDA-8E5D-959A9D19C753}" destId="{71995846-BE63-41B0-A0CF-666FA9CC6673}" srcOrd="1" destOrd="0" presId="urn:microsoft.com/office/officeart/2008/layout/SquareAccentList"/>
    <dgm:cxn modelId="{AF07D0B6-4ACA-4033-8EF0-B3CA2F512C22}" type="presParOf" srcId="{71995846-BE63-41B0-A0CF-666FA9CC6673}" destId="{0784C9B8-ED14-48B7-8E7A-7E07734B52F8}" srcOrd="0" destOrd="0" presId="urn:microsoft.com/office/officeart/2008/layout/SquareAccentList"/>
    <dgm:cxn modelId="{DCAC3D0E-0316-442F-BC4C-1B23D97A3269}" type="presParOf" srcId="{0784C9B8-ED14-48B7-8E7A-7E07734B52F8}" destId="{FD645C93-F04E-4E43-9AB0-05C925A7A1B1}" srcOrd="0" destOrd="0" presId="urn:microsoft.com/office/officeart/2008/layout/SquareAccentList"/>
    <dgm:cxn modelId="{DF1F2E29-0F9E-46D7-9D59-85CD6DEE4A67}" type="presParOf" srcId="{0784C9B8-ED14-48B7-8E7A-7E07734B52F8}" destId="{236C7B04-734C-4068-B7FE-C74EAA818B9E}" srcOrd="1" destOrd="0" presId="urn:microsoft.com/office/officeart/2008/layout/SquareAccentList"/>
    <dgm:cxn modelId="{8B8A0378-09E5-43A4-A263-D1A015FBE80A}" type="presParOf" srcId="{71995846-BE63-41B0-A0CF-666FA9CC6673}" destId="{573609FF-FA84-4B94-88A3-A97F08176E49}" srcOrd="1" destOrd="0" presId="urn:microsoft.com/office/officeart/2008/layout/SquareAccentList"/>
    <dgm:cxn modelId="{F4BBDD7A-07EA-40B4-AD6C-F71CE39BDF2A}" type="presParOf" srcId="{573609FF-FA84-4B94-88A3-A97F08176E49}" destId="{89D0630F-A2CE-4A92-B372-2E3F62119C2A}" srcOrd="0" destOrd="0" presId="urn:microsoft.com/office/officeart/2008/layout/SquareAccentList"/>
    <dgm:cxn modelId="{01E4C591-AA3F-4B04-828B-9C6953EB1D84}" type="presParOf" srcId="{573609FF-FA84-4B94-88A3-A97F08176E49}" destId="{15360297-6FCF-4F7D-8357-946B6EF705FD}" srcOrd="1" destOrd="0" presId="urn:microsoft.com/office/officeart/2008/layout/SquareAccentList"/>
    <dgm:cxn modelId="{FBC7A2DC-E094-483D-A1A4-C2CBFAAB2484}" type="presParOf" srcId="{71995846-BE63-41B0-A0CF-666FA9CC6673}" destId="{F4DC1F12-345A-418E-995D-06D69B490323}" srcOrd="2" destOrd="0" presId="urn:microsoft.com/office/officeart/2008/layout/SquareAccentList"/>
    <dgm:cxn modelId="{D0A78CAE-0953-4C69-9C24-01C9C71698F3}" type="presParOf" srcId="{F4DC1F12-345A-418E-995D-06D69B490323}" destId="{F40B74C0-F2ED-405C-949F-7F0CEE4EF9DC}" srcOrd="0" destOrd="0" presId="urn:microsoft.com/office/officeart/2008/layout/SquareAccentList"/>
    <dgm:cxn modelId="{9E2B2FA9-530E-49D9-8154-47E3A1461293}" type="presParOf" srcId="{F4DC1F12-345A-418E-995D-06D69B490323}" destId="{389E9313-FCE0-4FA3-BCB4-54F7B43F9696}" srcOrd="1" destOrd="0" presId="urn:microsoft.com/office/officeart/2008/layout/SquareAccentList"/>
    <dgm:cxn modelId="{8E7720D1-DF87-4E3E-848A-B1C61760572E}" type="presParOf" srcId="{71995846-BE63-41B0-A0CF-666FA9CC6673}" destId="{4D5A1AFA-9D8D-491D-A36A-9EF2564470E1}" srcOrd="3" destOrd="0" presId="urn:microsoft.com/office/officeart/2008/layout/SquareAccentList"/>
    <dgm:cxn modelId="{A27FC05A-B4AA-4E5E-B73E-55692A0EE658}" type="presParOf" srcId="{4D5A1AFA-9D8D-491D-A36A-9EF2564470E1}" destId="{7777938B-7FA8-4CE2-87C3-9B47097B453A}" srcOrd="0" destOrd="0" presId="urn:microsoft.com/office/officeart/2008/layout/SquareAccentList"/>
    <dgm:cxn modelId="{A20D295F-2AAB-4259-BAAD-4C2FF41D9801}" type="presParOf" srcId="{4D5A1AFA-9D8D-491D-A36A-9EF2564470E1}" destId="{00B77706-7EB9-400F-88BC-F8FF42609A96}"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0BD495-75B4-446E-9131-A745204747DA}"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E5604668-3166-4685-A1AB-42A1F9058166}">
      <dgm:prSet phldrT="[Text]" custT="1"/>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    </a:t>
          </a:r>
          <a:r>
            <a:rPr lang="en-US" sz="2000" b="1" dirty="0" smtClean="0">
              <a:latin typeface="Open Sans" panose="020B0606030504020204" pitchFamily="34" charset="0"/>
              <a:ea typeface="Open Sans" panose="020B0606030504020204" pitchFamily="34" charset="0"/>
              <a:cs typeface="Open Sans" panose="020B0606030504020204" pitchFamily="34" charset="0"/>
            </a:rPr>
            <a:t>Poverty </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224F05FA-94A8-4D97-9F5B-572A87AB7120}" type="parTrans" cxnId="{15E36B0A-E6AC-4C25-B496-120A48718A3F}">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A9F05D63-533B-473F-A43F-006CC2443D36}" type="sibTrans" cxnId="{15E36B0A-E6AC-4C25-B496-120A48718A3F}">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F4322A67-927D-4B1B-92D0-C19DE1E3F828}">
      <dgm:prSet phldrT="[Text]" custT="1"/>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    </a:t>
          </a:r>
          <a:r>
            <a:rPr lang="en-US" sz="2000" b="1" dirty="0" smtClean="0">
              <a:latin typeface="Open Sans" panose="020B0606030504020204" pitchFamily="34" charset="0"/>
              <a:ea typeface="Open Sans" panose="020B0606030504020204" pitchFamily="34" charset="0"/>
              <a:cs typeface="Open Sans" panose="020B0606030504020204" pitchFamily="34" charset="0"/>
            </a:rPr>
            <a:t>Alcohol</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764569DA-C2AC-40D5-8E78-903A2AF8A32F}" type="parTrans" cxnId="{DDF6FDCC-8525-4983-B760-8D1B5E621E6C}">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23FE91B0-93B2-4F95-99EF-AD9016270C2E}" type="sibTrans" cxnId="{DDF6FDCC-8525-4983-B760-8D1B5E621E6C}">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80399851-C931-4016-9D8C-7C64B98DEABB}">
      <dgm:prSet phldrT="[Text]" custT="1"/>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    Growing up in a household where  </a:t>
          </a:r>
        </a:p>
        <a:p>
          <a:r>
            <a:rPr lang="en-AU" sz="2000" b="1" dirty="0" smtClean="0">
              <a:latin typeface="Open Sans" panose="020B0606030504020204" pitchFamily="34" charset="0"/>
              <a:ea typeface="Open Sans" panose="020B0606030504020204" pitchFamily="34" charset="0"/>
              <a:cs typeface="Open Sans" panose="020B0606030504020204" pitchFamily="34" charset="0"/>
            </a:rPr>
            <a:t>     family violence occurred</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15338648-B49F-4B01-8373-3BC21C553685}" type="parTrans" cxnId="{B8D0136F-34CA-4F70-93EC-265975B465CD}">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E6750F15-F206-4B72-B805-C83E42DDBF39}" type="sibTrans" cxnId="{B8D0136F-34CA-4F70-93EC-265975B465CD}">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DDDF478C-78C9-4D14-A7FA-EE5798A240DB}">
      <dgm:prSet phldrT="[Text]" custT="1"/>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    Gender inequality </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030BDD63-C6C4-4437-8CE2-6C7ABE2AAB8E}" type="parTrans" cxnId="{A2C55393-A17E-4F32-B494-AC43EDF1A5FB}">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961A72A3-7E1B-472E-89E3-E158DB339AB1}" type="sibTrans" cxnId="{A2C55393-A17E-4F32-B494-AC43EDF1A5FB}">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76C9B324-6B2B-4B05-8E23-6BEFEF728D86}">
      <dgm:prSet phldrT="[Text]" custT="1"/>
      <dgm:spPr/>
      <dgm: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F1B2DCDB-1589-4AA9-A747-F40F1E229FF6}" type="sibTrans" cxnId="{E72C2CDC-7690-480F-B329-7FA393B70E0E}">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EAD3C846-193A-4C32-9802-8AB4C6C4FA09}" type="parTrans" cxnId="{E72C2CDC-7690-480F-B329-7FA393B70E0E}">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D7C8431F-0AD1-4FF6-BB6A-8AFFDEAE6E79}" type="pres">
      <dgm:prSet presAssocID="{030BD495-75B4-446E-9131-A745204747DA}" presName="layout" presStyleCnt="0">
        <dgm:presLayoutVars>
          <dgm:chMax/>
          <dgm:chPref/>
          <dgm:dir/>
          <dgm:resizeHandles/>
        </dgm:presLayoutVars>
      </dgm:prSet>
      <dgm:spPr/>
      <dgm:t>
        <a:bodyPr/>
        <a:lstStyle/>
        <a:p>
          <a:endParaRPr lang="en-US"/>
        </a:p>
      </dgm:t>
    </dgm:pt>
    <dgm:pt modelId="{86BE0D77-411E-4FDA-8E5D-959A9D19C753}" type="pres">
      <dgm:prSet presAssocID="{76C9B324-6B2B-4B05-8E23-6BEFEF728D86}" presName="root" presStyleCnt="0">
        <dgm:presLayoutVars>
          <dgm:chMax/>
          <dgm:chPref/>
        </dgm:presLayoutVars>
      </dgm:prSet>
      <dgm:spPr/>
    </dgm:pt>
    <dgm:pt modelId="{F8003B63-D305-46A8-B4A4-92C1F2C2FACD}" type="pres">
      <dgm:prSet presAssocID="{76C9B324-6B2B-4B05-8E23-6BEFEF728D86}" presName="rootComposite" presStyleCnt="0">
        <dgm:presLayoutVars/>
      </dgm:prSet>
      <dgm:spPr/>
    </dgm:pt>
    <dgm:pt modelId="{CCB5E941-ACB7-4E71-BDF0-A5C33EBDFC11}" type="pres">
      <dgm:prSet presAssocID="{76C9B324-6B2B-4B05-8E23-6BEFEF728D86}" presName="ParentAccent" presStyleLbl="alignNode1" presStyleIdx="0" presStyleCnt="1" custLinFactY="347206" custLinFactNeighborX="98846" custLinFactNeighborY="400000"/>
      <dgm:spPr>
        <a:noFill/>
        <a:ln>
          <a:noFill/>
        </a:ln>
      </dgm:spPr>
    </dgm:pt>
    <dgm:pt modelId="{E71D015E-DC62-4C87-ACF7-34A3C8D0CB80}" type="pres">
      <dgm:prSet presAssocID="{76C9B324-6B2B-4B05-8E23-6BEFEF728D86}" presName="ParentSmallAccent" presStyleLbl="fgAcc1" presStyleIdx="0" presStyleCnt="1" custLinFactX="747602" custLinFactY="500000" custLinFactNeighborX="800000" custLinFactNeighborY="557069"/>
      <dgm:spPr>
        <a:noFill/>
        <a:ln>
          <a:noFill/>
        </a:ln>
      </dgm:spPr>
    </dgm:pt>
    <dgm:pt modelId="{FBF14C1B-3BEE-44F1-AD21-0AB34A22DD08}" type="pres">
      <dgm:prSet presAssocID="{76C9B324-6B2B-4B05-8E23-6BEFEF728D86}" presName="Parent" presStyleLbl="revTx" presStyleIdx="0" presStyleCnt="5" custScaleX="160491">
        <dgm:presLayoutVars>
          <dgm:chMax/>
          <dgm:chPref val="4"/>
          <dgm:bulletEnabled val="1"/>
        </dgm:presLayoutVars>
      </dgm:prSet>
      <dgm:spPr/>
      <dgm:t>
        <a:bodyPr/>
        <a:lstStyle/>
        <a:p>
          <a:endParaRPr lang="en-US"/>
        </a:p>
      </dgm:t>
    </dgm:pt>
    <dgm:pt modelId="{71995846-BE63-41B0-A0CF-666FA9CC6673}" type="pres">
      <dgm:prSet presAssocID="{76C9B324-6B2B-4B05-8E23-6BEFEF728D86}" presName="childShape" presStyleCnt="0">
        <dgm:presLayoutVars>
          <dgm:chMax val="0"/>
          <dgm:chPref val="0"/>
        </dgm:presLayoutVars>
      </dgm:prSet>
      <dgm:spPr/>
    </dgm:pt>
    <dgm:pt modelId="{0784C9B8-ED14-48B7-8E7A-7E07734B52F8}" type="pres">
      <dgm:prSet presAssocID="{E5604668-3166-4685-A1AB-42A1F9058166}" presName="childComposite" presStyleCnt="0">
        <dgm:presLayoutVars>
          <dgm:chMax val="0"/>
          <dgm:chPref val="0"/>
        </dgm:presLayoutVars>
      </dgm:prSet>
      <dgm:spPr/>
    </dgm:pt>
    <dgm:pt modelId="{FD645C93-F04E-4E43-9AB0-05C925A7A1B1}" type="pres">
      <dgm:prSet presAssocID="{E5604668-3166-4685-A1AB-42A1F9058166}" presName="ChildAccent" presStyleLbl="solidFgAcc1" presStyleIdx="0" presStyleCnt="4"/>
      <dgm:spPr/>
    </dgm:pt>
    <dgm:pt modelId="{236C7B04-734C-4068-B7FE-C74EAA818B9E}" type="pres">
      <dgm:prSet presAssocID="{E5604668-3166-4685-A1AB-42A1F9058166}" presName="Child" presStyleLbl="revTx" presStyleIdx="1" presStyleCnt="5">
        <dgm:presLayoutVars>
          <dgm:chMax val="0"/>
          <dgm:chPref val="0"/>
          <dgm:bulletEnabled val="1"/>
        </dgm:presLayoutVars>
      </dgm:prSet>
      <dgm:spPr/>
      <dgm:t>
        <a:bodyPr/>
        <a:lstStyle/>
        <a:p>
          <a:endParaRPr lang="en-US"/>
        </a:p>
      </dgm:t>
    </dgm:pt>
    <dgm:pt modelId="{573609FF-FA84-4B94-88A3-A97F08176E49}" type="pres">
      <dgm:prSet presAssocID="{F4322A67-927D-4B1B-92D0-C19DE1E3F828}" presName="childComposite" presStyleCnt="0">
        <dgm:presLayoutVars>
          <dgm:chMax val="0"/>
          <dgm:chPref val="0"/>
        </dgm:presLayoutVars>
      </dgm:prSet>
      <dgm:spPr/>
    </dgm:pt>
    <dgm:pt modelId="{89D0630F-A2CE-4A92-B372-2E3F62119C2A}" type="pres">
      <dgm:prSet presAssocID="{F4322A67-927D-4B1B-92D0-C19DE1E3F828}" presName="ChildAccent" presStyleLbl="solidFgAcc1" presStyleIdx="1" presStyleCnt="4"/>
      <dgm:spPr/>
    </dgm:pt>
    <dgm:pt modelId="{15360297-6FCF-4F7D-8357-946B6EF705FD}" type="pres">
      <dgm:prSet presAssocID="{F4322A67-927D-4B1B-92D0-C19DE1E3F828}" presName="Child" presStyleLbl="revTx" presStyleIdx="2" presStyleCnt="5">
        <dgm:presLayoutVars>
          <dgm:chMax val="0"/>
          <dgm:chPref val="0"/>
          <dgm:bulletEnabled val="1"/>
        </dgm:presLayoutVars>
      </dgm:prSet>
      <dgm:spPr/>
      <dgm:t>
        <a:bodyPr/>
        <a:lstStyle/>
        <a:p>
          <a:endParaRPr lang="en-US"/>
        </a:p>
      </dgm:t>
    </dgm:pt>
    <dgm:pt modelId="{F4DC1F12-345A-418E-995D-06D69B490323}" type="pres">
      <dgm:prSet presAssocID="{80399851-C931-4016-9D8C-7C64B98DEABB}" presName="childComposite" presStyleCnt="0">
        <dgm:presLayoutVars>
          <dgm:chMax val="0"/>
          <dgm:chPref val="0"/>
        </dgm:presLayoutVars>
      </dgm:prSet>
      <dgm:spPr/>
    </dgm:pt>
    <dgm:pt modelId="{F40B74C0-F2ED-405C-949F-7F0CEE4EF9DC}" type="pres">
      <dgm:prSet presAssocID="{80399851-C931-4016-9D8C-7C64B98DEABB}" presName="ChildAccent" presStyleLbl="solidFgAcc1" presStyleIdx="2" presStyleCnt="4"/>
      <dgm:spPr/>
    </dgm:pt>
    <dgm:pt modelId="{389E9313-FCE0-4FA3-BCB4-54F7B43F9696}" type="pres">
      <dgm:prSet presAssocID="{80399851-C931-4016-9D8C-7C64B98DEABB}" presName="Child" presStyleLbl="revTx" presStyleIdx="3" presStyleCnt="5">
        <dgm:presLayoutVars>
          <dgm:chMax val="0"/>
          <dgm:chPref val="0"/>
          <dgm:bulletEnabled val="1"/>
        </dgm:presLayoutVars>
      </dgm:prSet>
      <dgm:spPr/>
      <dgm:t>
        <a:bodyPr/>
        <a:lstStyle/>
        <a:p>
          <a:endParaRPr lang="en-US"/>
        </a:p>
      </dgm:t>
    </dgm:pt>
    <dgm:pt modelId="{4D5A1AFA-9D8D-491D-A36A-9EF2564470E1}" type="pres">
      <dgm:prSet presAssocID="{DDDF478C-78C9-4D14-A7FA-EE5798A240DB}" presName="childComposite" presStyleCnt="0">
        <dgm:presLayoutVars>
          <dgm:chMax val="0"/>
          <dgm:chPref val="0"/>
        </dgm:presLayoutVars>
      </dgm:prSet>
      <dgm:spPr/>
    </dgm:pt>
    <dgm:pt modelId="{7777938B-7FA8-4CE2-87C3-9B47097B453A}" type="pres">
      <dgm:prSet presAssocID="{DDDF478C-78C9-4D14-A7FA-EE5798A240DB}" presName="ChildAccent" presStyleLbl="solidFgAcc1" presStyleIdx="3" presStyleCnt="4"/>
      <dgm:spPr/>
    </dgm:pt>
    <dgm:pt modelId="{00B77706-7EB9-400F-88BC-F8FF42609A96}" type="pres">
      <dgm:prSet presAssocID="{DDDF478C-78C9-4D14-A7FA-EE5798A240DB}" presName="Child" presStyleLbl="revTx" presStyleIdx="4" presStyleCnt="5">
        <dgm:presLayoutVars>
          <dgm:chMax val="0"/>
          <dgm:chPref val="0"/>
          <dgm:bulletEnabled val="1"/>
        </dgm:presLayoutVars>
      </dgm:prSet>
      <dgm:spPr/>
      <dgm:t>
        <a:bodyPr/>
        <a:lstStyle/>
        <a:p>
          <a:endParaRPr lang="en-US"/>
        </a:p>
      </dgm:t>
    </dgm:pt>
  </dgm:ptLst>
  <dgm:cxnLst>
    <dgm:cxn modelId="{DDF6FDCC-8525-4983-B760-8D1B5E621E6C}" srcId="{76C9B324-6B2B-4B05-8E23-6BEFEF728D86}" destId="{F4322A67-927D-4B1B-92D0-C19DE1E3F828}" srcOrd="1" destOrd="0" parTransId="{764569DA-C2AC-40D5-8E78-903A2AF8A32F}" sibTransId="{23FE91B0-93B2-4F95-99EF-AD9016270C2E}"/>
    <dgm:cxn modelId="{15E36B0A-E6AC-4C25-B496-120A48718A3F}" srcId="{76C9B324-6B2B-4B05-8E23-6BEFEF728D86}" destId="{E5604668-3166-4685-A1AB-42A1F9058166}" srcOrd="0" destOrd="0" parTransId="{224F05FA-94A8-4D97-9F5B-572A87AB7120}" sibTransId="{A9F05D63-533B-473F-A43F-006CC2443D36}"/>
    <dgm:cxn modelId="{C23F997E-233A-44F8-8A79-D55D69D58C7B}" type="presOf" srcId="{76C9B324-6B2B-4B05-8E23-6BEFEF728D86}" destId="{FBF14C1B-3BEE-44F1-AD21-0AB34A22DD08}" srcOrd="0" destOrd="0" presId="urn:microsoft.com/office/officeart/2008/layout/SquareAccentList"/>
    <dgm:cxn modelId="{9DF70E91-6DDF-408A-B34F-80C86F1A66AB}" type="presOf" srcId="{DDDF478C-78C9-4D14-A7FA-EE5798A240DB}" destId="{00B77706-7EB9-400F-88BC-F8FF42609A96}" srcOrd="0" destOrd="0" presId="urn:microsoft.com/office/officeart/2008/layout/SquareAccentList"/>
    <dgm:cxn modelId="{6968B5E9-EC26-403F-B310-C8A500C04EC4}" type="presOf" srcId="{030BD495-75B4-446E-9131-A745204747DA}" destId="{D7C8431F-0AD1-4FF6-BB6A-8AFFDEAE6E79}" srcOrd="0" destOrd="0" presId="urn:microsoft.com/office/officeart/2008/layout/SquareAccentList"/>
    <dgm:cxn modelId="{A2C55393-A17E-4F32-B494-AC43EDF1A5FB}" srcId="{76C9B324-6B2B-4B05-8E23-6BEFEF728D86}" destId="{DDDF478C-78C9-4D14-A7FA-EE5798A240DB}" srcOrd="3" destOrd="0" parTransId="{030BDD63-C6C4-4437-8CE2-6C7ABE2AAB8E}" sibTransId="{961A72A3-7E1B-472E-89E3-E158DB339AB1}"/>
    <dgm:cxn modelId="{E72C2CDC-7690-480F-B329-7FA393B70E0E}" srcId="{030BD495-75B4-446E-9131-A745204747DA}" destId="{76C9B324-6B2B-4B05-8E23-6BEFEF728D86}" srcOrd="0" destOrd="0" parTransId="{EAD3C846-193A-4C32-9802-8AB4C6C4FA09}" sibTransId="{F1B2DCDB-1589-4AA9-A747-F40F1E229FF6}"/>
    <dgm:cxn modelId="{A2E83C8B-60DA-4702-8D7D-71ACC34C1E9B}" type="presOf" srcId="{80399851-C931-4016-9D8C-7C64B98DEABB}" destId="{389E9313-FCE0-4FA3-BCB4-54F7B43F9696}" srcOrd="0" destOrd="0" presId="urn:microsoft.com/office/officeart/2008/layout/SquareAccentList"/>
    <dgm:cxn modelId="{ED4F15B9-C457-48FE-B0B2-49CD689AD0E6}" type="presOf" srcId="{E5604668-3166-4685-A1AB-42A1F9058166}" destId="{236C7B04-734C-4068-B7FE-C74EAA818B9E}" srcOrd="0" destOrd="0" presId="urn:microsoft.com/office/officeart/2008/layout/SquareAccentList"/>
    <dgm:cxn modelId="{82D304AA-F07D-40D7-9A77-EA3CEADD2674}" type="presOf" srcId="{F4322A67-927D-4B1B-92D0-C19DE1E3F828}" destId="{15360297-6FCF-4F7D-8357-946B6EF705FD}" srcOrd="0" destOrd="0" presId="urn:microsoft.com/office/officeart/2008/layout/SquareAccentList"/>
    <dgm:cxn modelId="{B8D0136F-34CA-4F70-93EC-265975B465CD}" srcId="{76C9B324-6B2B-4B05-8E23-6BEFEF728D86}" destId="{80399851-C931-4016-9D8C-7C64B98DEABB}" srcOrd="2" destOrd="0" parTransId="{15338648-B49F-4B01-8373-3BC21C553685}" sibTransId="{E6750F15-F206-4B72-B805-C83E42DDBF39}"/>
    <dgm:cxn modelId="{CEE36BCC-936F-4159-B4E6-B10977AAB8CA}" type="presParOf" srcId="{D7C8431F-0AD1-4FF6-BB6A-8AFFDEAE6E79}" destId="{86BE0D77-411E-4FDA-8E5D-959A9D19C753}" srcOrd="0" destOrd="0" presId="urn:microsoft.com/office/officeart/2008/layout/SquareAccentList"/>
    <dgm:cxn modelId="{B54A595F-D28A-4399-96F7-E494D17A0230}" type="presParOf" srcId="{86BE0D77-411E-4FDA-8E5D-959A9D19C753}" destId="{F8003B63-D305-46A8-B4A4-92C1F2C2FACD}" srcOrd="0" destOrd="0" presId="urn:microsoft.com/office/officeart/2008/layout/SquareAccentList"/>
    <dgm:cxn modelId="{80406C40-04F6-4B53-B17C-716535C91654}" type="presParOf" srcId="{F8003B63-D305-46A8-B4A4-92C1F2C2FACD}" destId="{CCB5E941-ACB7-4E71-BDF0-A5C33EBDFC11}" srcOrd="0" destOrd="0" presId="urn:microsoft.com/office/officeart/2008/layout/SquareAccentList"/>
    <dgm:cxn modelId="{1F3D529F-C03A-4ED1-86DE-221D99AC7E09}" type="presParOf" srcId="{F8003B63-D305-46A8-B4A4-92C1F2C2FACD}" destId="{E71D015E-DC62-4C87-ACF7-34A3C8D0CB80}" srcOrd="1" destOrd="0" presId="urn:microsoft.com/office/officeart/2008/layout/SquareAccentList"/>
    <dgm:cxn modelId="{8991C781-19AC-47C1-879B-5A98307AE683}" type="presParOf" srcId="{F8003B63-D305-46A8-B4A4-92C1F2C2FACD}" destId="{FBF14C1B-3BEE-44F1-AD21-0AB34A22DD08}" srcOrd="2" destOrd="0" presId="urn:microsoft.com/office/officeart/2008/layout/SquareAccentList"/>
    <dgm:cxn modelId="{BBA49329-5D93-40C2-80E8-1554F377B4A5}" type="presParOf" srcId="{86BE0D77-411E-4FDA-8E5D-959A9D19C753}" destId="{71995846-BE63-41B0-A0CF-666FA9CC6673}" srcOrd="1" destOrd="0" presId="urn:microsoft.com/office/officeart/2008/layout/SquareAccentList"/>
    <dgm:cxn modelId="{AF07D0B6-4ACA-4033-8EF0-B3CA2F512C22}" type="presParOf" srcId="{71995846-BE63-41B0-A0CF-666FA9CC6673}" destId="{0784C9B8-ED14-48B7-8E7A-7E07734B52F8}" srcOrd="0" destOrd="0" presId="urn:microsoft.com/office/officeart/2008/layout/SquareAccentList"/>
    <dgm:cxn modelId="{DCAC3D0E-0316-442F-BC4C-1B23D97A3269}" type="presParOf" srcId="{0784C9B8-ED14-48B7-8E7A-7E07734B52F8}" destId="{FD645C93-F04E-4E43-9AB0-05C925A7A1B1}" srcOrd="0" destOrd="0" presId="urn:microsoft.com/office/officeart/2008/layout/SquareAccentList"/>
    <dgm:cxn modelId="{DF1F2E29-0F9E-46D7-9D59-85CD6DEE4A67}" type="presParOf" srcId="{0784C9B8-ED14-48B7-8E7A-7E07734B52F8}" destId="{236C7B04-734C-4068-B7FE-C74EAA818B9E}" srcOrd="1" destOrd="0" presId="urn:microsoft.com/office/officeart/2008/layout/SquareAccentList"/>
    <dgm:cxn modelId="{8B8A0378-09E5-43A4-A263-D1A015FBE80A}" type="presParOf" srcId="{71995846-BE63-41B0-A0CF-666FA9CC6673}" destId="{573609FF-FA84-4B94-88A3-A97F08176E49}" srcOrd="1" destOrd="0" presId="urn:microsoft.com/office/officeart/2008/layout/SquareAccentList"/>
    <dgm:cxn modelId="{F4BBDD7A-07EA-40B4-AD6C-F71CE39BDF2A}" type="presParOf" srcId="{573609FF-FA84-4B94-88A3-A97F08176E49}" destId="{89D0630F-A2CE-4A92-B372-2E3F62119C2A}" srcOrd="0" destOrd="0" presId="urn:microsoft.com/office/officeart/2008/layout/SquareAccentList"/>
    <dgm:cxn modelId="{01E4C591-AA3F-4B04-828B-9C6953EB1D84}" type="presParOf" srcId="{573609FF-FA84-4B94-88A3-A97F08176E49}" destId="{15360297-6FCF-4F7D-8357-946B6EF705FD}" srcOrd="1" destOrd="0" presId="urn:microsoft.com/office/officeart/2008/layout/SquareAccentList"/>
    <dgm:cxn modelId="{FBC7A2DC-E094-483D-A1A4-C2CBFAAB2484}" type="presParOf" srcId="{71995846-BE63-41B0-A0CF-666FA9CC6673}" destId="{F4DC1F12-345A-418E-995D-06D69B490323}" srcOrd="2" destOrd="0" presId="urn:microsoft.com/office/officeart/2008/layout/SquareAccentList"/>
    <dgm:cxn modelId="{D0A78CAE-0953-4C69-9C24-01C9C71698F3}" type="presParOf" srcId="{F4DC1F12-345A-418E-995D-06D69B490323}" destId="{F40B74C0-F2ED-405C-949F-7F0CEE4EF9DC}" srcOrd="0" destOrd="0" presId="urn:microsoft.com/office/officeart/2008/layout/SquareAccentList"/>
    <dgm:cxn modelId="{9E2B2FA9-530E-49D9-8154-47E3A1461293}" type="presParOf" srcId="{F4DC1F12-345A-418E-995D-06D69B490323}" destId="{389E9313-FCE0-4FA3-BCB4-54F7B43F9696}" srcOrd="1" destOrd="0" presId="urn:microsoft.com/office/officeart/2008/layout/SquareAccentList"/>
    <dgm:cxn modelId="{8E7720D1-DF87-4E3E-848A-B1C61760572E}" type="presParOf" srcId="{71995846-BE63-41B0-A0CF-666FA9CC6673}" destId="{4D5A1AFA-9D8D-491D-A36A-9EF2564470E1}" srcOrd="3" destOrd="0" presId="urn:microsoft.com/office/officeart/2008/layout/SquareAccentList"/>
    <dgm:cxn modelId="{A27FC05A-B4AA-4E5E-B73E-55692A0EE658}" type="presParOf" srcId="{4D5A1AFA-9D8D-491D-A36A-9EF2564470E1}" destId="{7777938B-7FA8-4CE2-87C3-9B47097B453A}" srcOrd="0" destOrd="0" presId="urn:microsoft.com/office/officeart/2008/layout/SquareAccentList"/>
    <dgm:cxn modelId="{A20D295F-2AAB-4259-BAAD-4C2FF41D9801}" type="presParOf" srcId="{4D5A1AFA-9D8D-491D-A36A-9EF2564470E1}" destId="{00B77706-7EB9-400F-88BC-F8FF42609A96}"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2DECF7-BC34-4BA0-9E43-87D426CFAF7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0121043-C92E-48E3-A50E-6EB9CDB90E29}">
      <dgm:prSet phldrT="[Text]" custT="1"/>
      <dgm:spPr>
        <a:solidFill>
          <a:srgbClr val="FCEEE4"/>
        </a:solidFill>
        <a:ln>
          <a:solidFill>
            <a:schemeClr val="accent2">
              <a:lumMod val="75000"/>
            </a:schemeClr>
          </a:solidFill>
        </a:ln>
      </dgm:spPr>
      <dgm:t>
        <a:bodyPr/>
        <a:lstStyle/>
        <a:p>
          <a:r>
            <a:rPr lang="en-AU" sz="24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An overview of the Victorian family violence reform context and MARAM</a:t>
          </a:r>
          <a:endPar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89DB331E-733B-4F63-953C-E38D60E6D4B3}" type="parTrans" cxnId="{FB73E731-03A4-4824-BBD6-8C6D90EE3708}">
      <dgm:prSet/>
      <dgm:spPr/>
      <dgm:t>
        <a:bodyPr/>
        <a:lstStyle/>
        <a:p>
          <a:endParaRPr lang="en-US"/>
        </a:p>
      </dgm:t>
    </dgm:pt>
    <dgm:pt modelId="{16E7A6E2-5FDD-418E-98B6-A377451850D1}" type="sibTrans" cxnId="{FB73E731-03A4-4824-BBD6-8C6D90EE3708}">
      <dgm:prSet/>
      <dgm:spPr>
        <a:ln>
          <a:solidFill>
            <a:srgbClr val="003736"/>
          </a:solidFill>
        </a:ln>
      </dgm:spPr>
      <dgm:t>
        <a:bodyPr/>
        <a:lstStyle/>
        <a:p>
          <a:endParaRPr lang="en-US"/>
        </a:p>
      </dgm:t>
    </dgm:pt>
    <dgm:pt modelId="{D2DB922B-430A-40F1-A8DE-63A556CDF551}">
      <dgm:prSet phldrT="[Text]" custT="1"/>
      <dgm:spPr>
        <a:solidFill>
          <a:srgbClr val="FCEEE4"/>
        </a:solidFill>
        <a:ln>
          <a:solidFill>
            <a:schemeClr val="accent2">
              <a:lumMod val="75000"/>
            </a:schemeClr>
          </a:solidFill>
        </a:ln>
      </dgm:spPr>
      <dgm:t>
        <a:bodyPr/>
        <a:lstStyle/>
        <a:p>
          <a:r>
            <a:rPr lang="en-AU" sz="24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Foundational knowledge</a:t>
          </a:r>
          <a:endPar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91717083-4CC1-4E5A-BFB9-89A1B0FD3554}" type="parTrans" cxnId="{4C2B22B5-1FCC-4A00-B5D9-A571399CF02E}">
      <dgm:prSet/>
      <dgm:spPr/>
      <dgm:t>
        <a:bodyPr/>
        <a:lstStyle/>
        <a:p>
          <a:endParaRPr lang="en-US"/>
        </a:p>
      </dgm:t>
    </dgm:pt>
    <dgm:pt modelId="{D45830A6-7888-4CE3-ABF1-A54E2AF5EC2D}" type="sibTrans" cxnId="{4C2B22B5-1FCC-4A00-B5D9-A571399CF02E}">
      <dgm:prSet/>
      <dgm:spPr/>
      <dgm:t>
        <a:bodyPr/>
        <a:lstStyle/>
        <a:p>
          <a:endParaRPr lang="en-US"/>
        </a:p>
      </dgm:t>
    </dgm:pt>
    <dgm:pt modelId="{92AD1234-94E7-45EA-99AF-55FB7CADE321}">
      <dgm:prSet phldrT="[Text]" custT="1"/>
      <dgm:spPr>
        <a:solidFill>
          <a:srgbClr val="FCEEE4"/>
        </a:solidFill>
        <a:ln>
          <a:solidFill>
            <a:schemeClr val="accent2">
              <a:lumMod val="75000"/>
            </a:schemeClr>
          </a:solidFill>
        </a:ln>
      </dgm:spPr>
      <dgm:t>
        <a:bodyPr/>
        <a:lstStyle/>
        <a:p>
          <a:r>
            <a:rPr lang="en-AU" sz="24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Understanding attitudes, structural inequality &amp; discrimination</a:t>
          </a:r>
          <a:endPar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BFD4DCC3-81BB-4ADE-AB07-CF638E3A47A5}" type="parTrans" cxnId="{F158C90B-3196-4FE3-A433-B9CF0ED6C333}">
      <dgm:prSet/>
      <dgm:spPr/>
      <dgm:t>
        <a:bodyPr/>
        <a:lstStyle/>
        <a:p>
          <a:endParaRPr lang="en-US"/>
        </a:p>
      </dgm:t>
    </dgm:pt>
    <dgm:pt modelId="{24B409FA-BB22-46EB-9964-061C9D4FF6CB}" type="sibTrans" cxnId="{F158C90B-3196-4FE3-A433-B9CF0ED6C333}">
      <dgm:prSet/>
      <dgm:spPr/>
      <dgm:t>
        <a:bodyPr/>
        <a:lstStyle/>
        <a:p>
          <a:endParaRPr lang="en-US"/>
        </a:p>
      </dgm:t>
    </dgm:pt>
    <dgm:pt modelId="{18A8C105-1F99-4B75-9779-1182A7151DB6}">
      <dgm:prSet phldrT="[Text]" custT="1"/>
      <dgm:spPr>
        <a:solidFill>
          <a:srgbClr val="FCEEE4"/>
        </a:solidFill>
        <a:ln>
          <a:solidFill>
            <a:schemeClr val="accent2">
              <a:lumMod val="75000"/>
            </a:schemeClr>
          </a:solidFill>
        </a:ln>
      </dgm:spPr>
      <dgm:t>
        <a:bodyPr/>
        <a:lstStyle/>
        <a:p>
          <a:r>
            <a:rPr lang="en-AU" sz="24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Barriers to disclosure</a:t>
          </a:r>
          <a:endPar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2AE0AE21-0DF3-4F18-906E-D2CB39EACF24}" type="parTrans" cxnId="{0BB799EE-3FFE-4569-9228-1A15BE132338}">
      <dgm:prSet/>
      <dgm:spPr/>
      <dgm:t>
        <a:bodyPr/>
        <a:lstStyle/>
        <a:p>
          <a:endParaRPr lang="en-US"/>
        </a:p>
      </dgm:t>
    </dgm:pt>
    <dgm:pt modelId="{E522767A-6C72-44B1-833D-6853DC401D50}" type="sibTrans" cxnId="{0BB799EE-3FFE-4569-9228-1A15BE132338}">
      <dgm:prSet/>
      <dgm:spPr/>
      <dgm:t>
        <a:bodyPr/>
        <a:lstStyle/>
        <a:p>
          <a:endParaRPr lang="en-US"/>
        </a:p>
      </dgm:t>
    </dgm:pt>
    <dgm:pt modelId="{EDA91BFE-B837-4C97-A517-66EEF480A0E3}" type="pres">
      <dgm:prSet presAssocID="{262DECF7-BC34-4BA0-9E43-87D426CFAF71}" presName="Name0" presStyleCnt="0">
        <dgm:presLayoutVars>
          <dgm:chMax val="7"/>
          <dgm:chPref val="7"/>
          <dgm:dir/>
        </dgm:presLayoutVars>
      </dgm:prSet>
      <dgm:spPr/>
      <dgm:t>
        <a:bodyPr/>
        <a:lstStyle/>
        <a:p>
          <a:endParaRPr lang="en-US"/>
        </a:p>
      </dgm:t>
    </dgm:pt>
    <dgm:pt modelId="{BF67F5F5-4D42-405E-BC68-C203A51A7CB5}" type="pres">
      <dgm:prSet presAssocID="{262DECF7-BC34-4BA0-9E43-87D426CFAF71}" presName="Name1" presStyleCnt="0"/>
      <dgm:spPr/>
    </dgm:pt>
    <dgm:pt modelId="{2469C557-4AA7-4C9E-81AD-3B651D814D93}" type="pres">
      <dgm:prSet presAssocID="{262DECF7-BC34-4BA0-9E43-87D426CFAF71}" presName="cycle" presStyleCnt="0"/>
      <dgm:spPr/>
    </dgm:pt>
    <dgm:pt modelId="{97A9CAC0-CCD7-4F80-9F12-8E98EA75994E}" type="pres">
      <dgm:prSet presAssocID="{262DECF7-BC34-4BA0-9E43-87D426CFAF71}" presName="srcNode" presStyleLbl="node1" presStyleIdx="0" presStyleCnt="4"/>
      <dgm:spPr/>
    </dgm:pt>
    <dgm:pt modelId="{A92226B8-1A7C-440D-82D0-FFD806CC74D7}" type="pres">
      <dgm:prSet presAssocID="{262DECF7-BC34-4BA0-9E43-87D426CFAF71}" presName="conn" presStyleLbl="parChTrans1D2" presStyleIdx="0" presStyleCnt="1"/>
      <dgm:spPr/>
      <dgm:t>
        <a:bodyPr/>
        <a:lstStyle/>
        <a:p>
          <a:endParaRPr lang="en-US"/>
        </a:p>
      </dgm:t>
    </dgm:pt>
    <dgm:pt modelId="{B8E22F06-D6A4-4D4D-8EBC-6FB57351CCA9}" type="pres">
      <dgm:prSet presAssocID="{262DECF7-BC34-4BA0-9E43-87D426CFAF71}" presName="extraNode" presStyleLbl="node1" presStyleIdx="0" presStyleCnt="4"/>
      <dgm:spPr/>
    </dgm:pt>
    <dgm:pt modelId="{B181EA81-B37F-4EA7-82AA-CF6F1FAA201E}" type="pres">
      <dgm:prSet presAssocID="{262DECF7-BC34-4BA0-9E43-87D426CFAF71}" presName="dstNode" presStyleLbl="node1" presStyleIdx="0" presStyleCnt="4"/>
      <dgm:spPr/>
    </dgm:pt>
    <dgm:pt modelId="{F88C1BC5-6ADB-499E-90EB-E92558D57FF6}" type="pres">
      <dgm:prSet presAssocID="{D0121043-C92E-48E3-A50E-6EB9CDB90E29}" presName="text_1" presStyleLbl="node1" presStyleIdx="0" presStyleCnt="4">
        <dgm:presLayoutVars>
          <dgm:bulletEnabled val="1"/>
        </dgm:presLayoutVars>
      </dgm:prSet>
      <dgm:spPr/>
      <dgm:t>
        <a:bodyPr/>
        <a:lstStyle/>
        <a:p>
          <a:endParaRPr lang="en-US"/>
        </a:p>
      </dgm:t>
    </dgm:pt>
    <dgm:pt modelId="{6A80F556-4823-4F4A-83AE-09FD218961C4}" type="pres">
      <dgm:prSet presAssocID="{D0121043-C92E-48E3-A50E-6EB9CDB90E29}" presName="accent_1" presStyleCnt="0"/>
      <dgm:spPr/>
    </dgm:pt>
    <dgm:pt modelId="{10961143-D07A-4742-8941-D616F4F0E7B3}" type="pres">
      <dgm:prSet presAssocID="{D0121043-C92E-48E3-A50E-6EB9CDB90E29}" presName="accentRepeatNode" presStyleLbl="solidFgAcc1" presStyleIdx="0" presStyleCnt="4"/>
      <dgm:spPr>
        <a:solidFill>
          <a:srgbClr val="006666"/>
        </a:solidFill>
        <a:ln>
          <a:solidFill>
            <a:srgbClr val="003736"/>
          </a:solidFill>
        </a:ln>
      </dgm:spPr>
    </dgm:pt>
    <dgm:pt modelId="{C01F6441-A913-49C9-B451-35D4F0790CA4}" type="pres">
      <dgm:prSet presAssocID="{D2DB922B-430A-40F1-A8DE-63A556CDF551}" presName="text_2" presStyleLbl="node1" presStyleIdx="1" presStyleCnt="4">
        <dgm:presLayoutVars>
          <dgm:bulletEnabled val="1"/>
        </dgm:presLayoutVars>
      </dgm:prSet>
      <dgm:spPr/>
      <dgm:t>
        <a:bodyPr/>
        <a:lstStyle/>
        <a:p>
          <a:endParaRPr lang="en-US"/>
        </a:p>
      </dgm:t>
    </dgm:pt>
    <dgm:pt modelId="{0468D9D8-34CA-47B9-9E45-D7C41C033064}" type="pres">
      <dgm:prSet presAssocID="{D2DB922B-430A-40F1-A8DE-63A556CDF551}" presName="accent_2" presStyleCnt="0"/>
      <dgm:spPr/>
    </dgm:pt>
    <dgm:pt modelId="{A1A990AB-376F-4887-85B8-2DDF8BE02A6A}" type="pres">
      <dgm:prSet presAssocID="{D2DB922B-430A-40F1-A8DE-63A556CDF551}" presName="accentRepeatNode" presStyleLbl="solidFgAcc1" presStyleIdx="1" presStyleCnt="4"/>
      <dgm:spPr>
        <a:solidFill>
          <a:srgbClr val="006666"/>
        </a:solidFill>
        <a:ln>
          <a:solidFill>
            <a:srgbClr val="003736"/>
          </a:solidFill>
        </a:ln>
      </dgm:spPr>
    </dgm:pt>
    <dgm:pt modelId="{7CBE9FD0-F0E0-4210-B706-3449A84E0BD4}" type="pres">
      <dgm:prSet presAssocID="{92AD1234-94E7-45EA-99AF-55FB7CADE321}" presName="text_3" presStyleLbl="node1" presStyleIdx="2" presStyleCnt="4">
        <dgm:presLayoutVars>
          <dgm:bulletEnabled val="1"/>
        </dgm:presLayoutVars>
      </dgm:prSet>
      <dgm:spPr/>
      <dgm:t>
        <a:bodyPr/>
        <a:lstStyle/>
        <a:p>
          <a:endParaRPr lang="en-US"/>
        </a:p>
      </dgm:t>
    </dgm:pt>
    <dgm:pt modelId="{C64D9752-5BFE-47BA-92C3-16DF91C46BD0}" type="pres">
      <dgm:prSet presAssocID="{92AD1234-94E7-45EA-99AF-55FB7CADE321}" presName="accent_3" presStyleCnt="0"/>
      <dgm:spPr/>
    </dgm:pt>
    <dgm:pt modelId="{AE47A20D-73D6-4F1E-86FC-0AD632FCF874}" type="pres">
      <dgm:prSet presAssocID="{92AD1234-94E7-45EA-99AF-55FB7CADE321}" presName="accentRepeatNode" presStyleLbl="solidFgAcc1" presStyleIdx="2" presStyleCnt="4"/>
      <dgm:spPr>
        <a:solidFill>
          <a:srgbClr val="006666"/>
        </a:solidFill>
        <a:ln>
          <a:solidFill>
            <a:srgbClr val="003736"/>
          </a:solidFill>
        </a:ln>
      </dgm:spPr>
    </dgm:pt>
    <dgm:pt modelId="{EF720FD5-5AAC-4437-AE15-ACFA1E72AA3B}" type="pres">
      <dgm:prSet presAssocID="{18A8C105-1F99-4B75-9779-1182A7151DB6}" presName="text_4" presStyleLbl="node1" presStyleIdx="3" presStyleCnt="4">
        <dgm:presLayoutVars>
          <dgm:bulletEnabled val="1"/>
        </dgm:presLayoutVars>
      </dgm:prSet>
      <dgm:spPr/>
      <dgm:t>
        <a:bodyPr/>
        <a:lstStyle/>
        <a:p>
          <a:endParaRPr lang="en-US"/>
        </a:p>
      </dgm:t>
    </dgm:pt>
    <dgm:pt modelId="{F95E2214-3323-498A-A60E-D553FC8883A5}" type="pres">
      <dgm:prSet presAssocID="{18A8C105-1F99-4B75-9779-1182A7151DB6}" presName="accent_4" presStyleCnt="0"/>
      <dgm:spPr/>
    </dgm:pt>
    <dgm:pt modelId="{7F2DC5BB-6217-4420-99BF-EB39C6A49147}" type="pres">
      <dgm:prSet presAssocID="{18A8C105-1F99-4B75-9779-1182A7151DB6}" presName="accentRepeatNode" presStyleLbl="solidFgAcc1" presStyleIdx="3" presStyleCnt="4"/>
      <dgm:spPr>
        <a:solidFill>
          <a:srgbClr val="006666"/>
        </a:solidFill>
        <a:ln>
          <a:solidFill>
            <a:srgbClr val="003736"/>
          </a:solidFill>
        </a:ln>
      </dgm:spPr>
    </dgm:pt>
  </dgm:ptLst>
  <dgm:cxnLst>
    <dgm:cxn modelId="{7F73FEFC-5C45-4A70-9E8D-035F16014BE0}" type="presOf" srcId="{D0121043-C92E-48E3-A50E-6EB9CDB90E29}" destId="{F88C1BC5-6ADB-499E-90EB-E92558D57FF6}" srcOrd="0" destOrd="0" presId="urn:microsoft.com/office/officeart/2008/layout/VerticalCurvedList"/>
    <dgm:cxn modelId="{2F7F3A77-1913-46E9-8363-8C80D81DFD5F}" type="presOf" srcId="{16E7A6E2-5FDD-418E-98B6-A377451850D1}" destId="{A92226B8-1A7C-440D-82D0-FFD806CC74D7}" srcOrd="0" destOrd="0" presId="urn:microsoft.com/office/officeart/2008/layout/VerticalCurvedList"/>
    <dgm:cxn modelId="{D0122CE0-1C5D-4731-908A-7F4F3F7A22C3}" type="presOf" srcId="{D2DB922B-430A-40F1-A8DE-63A556CDF551}" destId="{C01F6441-A913-49C9-B451-35D4F0790CA4}" srcOrd="0" destOrd="0" presId="urn:microsoft.com/office/officeart/2008/layout/VerticalCurvedList"/>
    <dgm:cxn modelId="{F158C90B-3196-4FE3-A433-B9CF0ED6C333}" srcId="{262DECF7-BC34-4BA0-9E43-87D426CFAF71}" destId="{92AD1234-94E7-45EA-99AF-55FB7CADE321}" srcOrd="2" destOrd="0" parTransId="{BFD4DCC3-81BB-4ADE-AB07-CF638E3A47A5}" sibTransId="{24B409FA-BB22-46EB-9964-061C9D4FF6CB}"/>
    <dgm:cxn modelId="{0BB799EE-3FFE-4569-9228-1A15BE132338}" srcId="{262DECF7-BC34-4BA0-9E43-87D426CFAF71}" destId="{18A8C105-1F99-4B75-9779-1182A7151DB6}" srcOrd="3" destOrd="0" parTransId="{2AE0AE21-0DF3-4F18-906E-D2CB39EACF24}" sibTransId="{E522767A-6C72-44B1-833D-6853DC401D50}"/>
    <dgm:cxn modelId="{FB73E731-03A4-4824-BBD6-8C6D90EE3708}" srcId="{262DECF7-BC34-4BA0-9E43-87D426CFAF71}" destId="{D0121043-C92E-48E3-A50E-6EB9CDB90E29}" srcOrd="0" destOrd="0" parTransId="{89DB331E-733B-4F63-953C-E38D60E6D4B3}" sibTransId="{16E7A6E2-5FDD-418E-98B6-A377451850D1}"/>
    <dgm:cxn modelId="{4C2B22B5-1FCC-4A00-B5D9-A571399CF02E}" srcId="{262DECF7-BC34-4BA0-9E43-87D426CFAF71}" destId="{D2DB922B-430A-40F1-A8DE-63A556CDF551}" srcOrd="1" destOrd="0" parTransId="{91717083-4CC1-4E5A-BFB9-89A1B0FD3554}" sibTransId="{D45830A6-7888-4CE3-ABF1-A54E2AF5EC2D}"/>
    <dgm:cxn modelId="{9F0B5A37-91EC-40A0-9935-E8905435577A}" type="presOf" srcId="{18A8C105-1F99-4B75-9779-1182A7151DB6}" destId="{EF720FD5-5AAC-4437-AE15-ACFA1E72AA3B}" srcOrd="0" destOrd="0" presId="urn:microsoft.com/office/officeart/2008/layout/VerticalCurvedList"/>
    <dgm:cxn modelId="{3A286748-1101-494F-A2B4-660A89920BFB}" type="presOf" srcId="{92AD1234-94E7-45EA-99AF-55FB7CADE321}" destId="{7CBE9FD0-F0E0-4210-B706-3449A84E0BD4}" srcOrd="0" destOrd="0" presId="urn:microsoft.com/office/officeart/2008/layout/VerticalCurvedList"/>
    <dgm:cxn modelId="{1E360F60-125F-4E65-B323-48BB68E478A2}" type="presOf" srcId="{262DECF7-BC34-4BA0-9E43-87D426CFAF71}" destId="{EDA91BFE-B837-4C97-A517-66EEF480A0E3}" srcOrd="0" destOrd="0" presId="urn:microsoft.com/office/officeart/2008/layout/VerticalCurvedList"/>
    <dgm:cxn modelId="{28AD770E-CE68-4771-B571-0772FA6219EA}" type="presParOf" srcId="{EDA91BFE-B837-4C97-A517-66EEF480A0E3}" destId="{BF67F5F5-4D42-405E-BC68-C203A51A7CB5}" srcOrd="0" destOrd="0" presId="urn:microsoft.com/office/officeart/2008/layout/VerticalCurvedList"/>
    <dgm:cxn modelId="{C311DCD6-8CE6-47AB-BED5-7689E0F7F019}" type="presParOf" srcId="{BF67F5F5-4D42-405E-BC68-C203A51A7CB5}" destId="{2469C557-4AA7-4C9E-81AD-3B651D814D93}" srcOrd="0" destOrd="0" presId="urn:microsoft.com/office/officeart/2008/layout/VerticalCurvedList"/>
    <dgm:cxn modelId="{366B8A27-08C5-45D8-844A-6ABAF0201802}" type="presParOf" srcId="{2469C557-4AA7-4C9E-81AD-3B651D814D93}" destId="{97A9CAC0-CCD7-4F80-9F12-8E98EA75994E}" srcOrd="0" destOrd="0" presId="urn:microsoft.com/office/officeart/2008/layout/VerticalCurvedList"/>
    <dgm:cxn modelId="{878243B3-F7CF-4E6E-99DE-7FFF60F6C8AC}" type="presParOf" srcId="{2469C557-4AA7-4C9E-81AD-3B651D814D93}" destId="{A92226B8-1A7C-440D-82D0-FFD806CC74D7}" srcOrd="1" destOrd="0" presId="urn:microsoft.com/office/officeart/2008/layout/VerticalCurvedList"/>
    <dgm:cxn modelId="{BCC1DE20-16D5-4A22-91DE-7F722087DA11}" type="presParOf" srcId="{2469C557-4AA7-4C9E-81AD-3B651D814D93}" destId="{B8E22F06-D6A4-4D4D-8EBC-6FB57351CCA9}" srcOrd="2" destOrd="0" presId="urn:microsoft.com/office/officeart/2008/layout/VerticalCurvedList"/>
    <dgm:cxn modelId="{82548448-FA6C-4E04-AF0D-6EE42A6C0670}" type="presParOf" srcId="{2469C557-4AA7-4C9E-81AD-3B651D814D93}" destId="{B181EA81-B37F-4EA7-82AA-CF6F1FAA201E}" srcOrd="3" destOrd="0" presId="urn:microsoft.com/office/officeart/2008/layout/VerticalCurvedList"/>
    <dgm:cxn modelId="{CD27A5C8-BBB8-4B9C-A154-C306A664D7C2}" type="presParOf" srcId="{BF67F5F5-4D42-405E-BC68-C203A51A7CB5}" destId="{F88C1BC5-6ADB-499E-90EB-E92558D57FF6}" srcOrd="1" destOrd="0" presId="urn:microsoft.com/office/officeart/2008/layout/VerticalCurvedList"/>
    <dgm:cxn modelId="{9A0AC9A9-E254-4277-8C1A-1BCEB24AAD0A}" type="presParOf" srcId="{BF67F5F5-4D42-405E-BC68-C203A51A7CB5}" destId="{6A80F556-4823-4F4A-83AE-09FD218961C4}" srcOrd="2" destOrd="0" presId="urn:microsoft.com/office/officeart/2008/layout/VerticalCurvedList"/>
    <dgm:cxn modelId="{BCF71639-F724-44F4-9E8E-CCC1AEC7332B}" type="presParOf" srcId="{6A80F556-4823-4F4A-83AE-09FD218961C4}" destId="{10961143-D07A-4742-8941-D616F4F0E7B3}" srcOrd="0" destOrd="0" presId="urn:microsoft.com/office/officeart/2008/layout/VerticalCurvedList"/>
    <dgm:cxn modelId="{BB8A690B-5206-4094-BCA8-DFE8ACF643F9}" type="presParOf" srcId="{BF67F5F5-4D42-405E-BC68-C203A51A7CB5}" destId="{C01F6441-A913-49C9-B451-35D4F0790CA4}" srcOrd="3" destOrd="0" presId="urn:microsoft.com/office/officeart/2008/layout/VerticalCurvedList"/>
    <dgm:cxn modelId="{9CE8AF1B-AA41-42E7-961D-EB00F020BA69}" type="presParOf" srcId="{BF67F5F5-4D42-405E-BC68-C203A51A7CB5}" destId="{0468D9D8-34CA-47B9-9E45-D7C41C033064}" srcOrd="4" destOrd="0" presId="urn:microsoft.com/office/officeart/2008/layout/VerticalCurvedList"/>
    <dgm:cxn modelId="{0E9281BC-9C1D-4E41-BB44-2E415D5A2D94}" type="presParOf" srcId="{0468D9D8-34CA-47B9-9E45-D7C41C033064}" destId="{A1A990AB-376F-4887-85B8-2DDF8BE02A6A}" srcOrd="0" destOrd="0" presId="urn:microsoft.com/office/officeart/2008/layout/VerticalCurvedList"/>
    <dgm:cxn modelId="{25E42EE2-D6C1-4F84-BA78-303560E2A2FA}" type="presParOf" srcId="{BF67F5F5-4D42-405E-BC68-C203A51A7CB5}" destId="{7CBE9FD0-F0E0-4210-B706-3449A84E0BD4}" srcOrd="5" destOrd="0" presId="urn:microsoft.com/office/officeart/2008/layout/VerticalCurvedList"/>
    <dgm:cxn modelId="{9D20F3DC-8803-4B24-98C9-A7D7D6C34C07}" type="presParOf" srcId="{BF67F5F5-4D42-405E-BC68-C203A51A7CB5}" destId="{C64D9752-5BFE-47BA-92C3-16DF91C46BD0}" srcOrd="6" destOrd="0" presId="urn:microsoft.com/office/officeart/2008/layout/VerticalCurvedList"/>
    <dgm:cxn modelId="{3D2247E0-0163-41CF-BC57-FCF60DB4611F}" type="presParOf" srcId="{C64D9752-5BFE-47BA-92C3-16DF91C46BD0}" destId="{AE47A20D-73D6-4F1E-86FC-0AD632FCF874}" srcOrd="0" destOrd="0" presId="urn:microsoft.com/office/officeart/2008/layout/VerticalCurvedList"/>
    <dgm:cxn modelId="{CA8398D9-B435-4139-9FF1-7B2D86C8E894}" type="presParOf" srcId="{BF67F5F5-4D42-405E-BC68-C203A51A7CB5}" destId="{EF720FD5-5AAC-4437-AE15-ACFA1E72AA3B}" srcOrd="7" destOrd="0" presId="urn:microsoft.com/office/officeart/2008/layout/VerticalCurvedList"/>
    <dgm:cxn modelId="{90F7132F-944B-4598-9BAB-B377B5AC7699}" type="presParOf" srcId="{BF67F5F5-4D42-405E-BC68-C203A51A7CB5}" destId="{F95E2214-3323-498A-A60E-D553FC8883A5}" srcOrd="8" destOrd="0" presId="urn:microsoft.com/office/officeart/2008/layout/VerticalCurvedList"/>
    <dgm:cxn modelId="{0AF61F63-33AF-43F1-B4FC-4F3D7A104A59}" type="presParOf" srcId="{F95E2214-3323-498A-A60E-D553FC8883A5}" destId="{7F2DC5BB-6217-4420-99BF-EB39C6A4914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F3E108-3498-4E1C-8607-2F1B6FE7604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30C109F-84CF-45F1-AC14-348383CAF935}">
      <dgm:prSet phldrT="[Text]" custT="1"/>
      <dgm:spPr>
        <a:solidFill>
          <a:schemeClr val="accent1">
            <a:lumMod val="20000"/>
            <a:lumOff val="80000"/>
          </a:schemeClr>
        </a:solidFill>
        <a:ln w="63500">
          <a:solidFill>
            <a:schemeClr val="accent2">
              <a:lumMod val="75000"/>
            </a:schemeClr>
          </a:solidFill>
        </a:ln>
      </dgm:spPr>
      <dgm:t>
        <a:bodyPr/>
        <a:lstStyle/>
        <a:p>
          <a:r>
            <a:rPr lang="en-US" sz="2000" b="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Responding to family violence can </a:t>
          </a:r>
          <a:r>
            <a:rPr lang="en-AU" sz="2000" b="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have </a:t>
          </a:r>
          <a:r>
            <a:rPr lang="en-AU" sz="2000" b="0" smtClean="0">
              <a:solidFill>
                <a:schemeClr val="tx1"/>
              </a:solidFill>
              <a:latin typeface="Open Sans" panose="020B0606030504020204" pitchFamily="34" charset="0"/>
              <a:ea typeface="Open Sans" panose="020B0606030504020204" pitchFamily="34" charset="0"/>
              <a:cs typeface="Open Sans" panose="020B0606030504020204" pitchFamily="34" charset="0"/>
            </a:rPr>
            <a:t>an impact and </a:t>
          </a:r>
          <a:r>
            <a:rPr lang="en-AU" sz="2000" b="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at times be overwhelming</a:t>
          </a:r>
          <a:endPar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3EAE8BAD-38B5-4ADE-A558-552F46E4CDA6}" type="parTrans" cxnId="{4091DC29-429B-48BB-BE4A-51C300374C75}">
      <dgm:prSet/>
      <dgm:spPr/>
      <dgm:t>
        <a:bodyPr/>
        <a:lstStyle/>
        <a:p>
          <a:endParaRPr lang="en-US"/>
        </a:p>
      </dgm:t>
    </dgm:pt>
    <dgm:pt modelId="{DD821C7E-88E1-401C-B110-90D7A72356F8}" type="sibTrans" cxnId="{4091DC29-429B-48BB-BE4A-51C300374C75}">
      <dgm:prSet/>
      <dgm:spPr/>
      <dgm:t>
        <a:bodyPr/>
        <a:lstStyle/>
        <a:p>
          <a:endParaRPr lang="en-US"/>
        </a:p>
      </dgm:t>
    </dgm:pt>
    <dgm:pt modelId="{76A931B3-E726-4E62-8950-E3097B0CC917}">
      <dgm:prSet phldrT="[Text]" custT="1"/>
      <dgm:spPr>
        <a:solidFill>
          <a:schemeClr val="accent1">
            <a:lumMod val="40000"/>
            <a:lumOff val="60000"/>
          </a:schemeClr>
        </a:solidFill>
        <a:ln w="63500">
          <a:solidFill>
            <a:schemeClr val="accent2">
              <a:lumMod val="75000"/>
            </a:schemeClr>
          </a:solidFill>
        </a:ln>
      </dgm:spPr>
      <dgm:t>
        <a:bodyPr/>
        <a:lstStyle/>
        <a:p>
          <a:r>
            <a:rPr lang="en-AU"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Self-care should be a part of your work</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6E2CF3BF-F608-467D-BDF3-513A9CCD7FFA}" type="parTrans" cxnId="{2E54BC60-C659-45BD-8F7D-E9111397EE28}">
      <dgm:prSet/>
      <dgm:spPr/>
      <dgm:t>
        <a:bodyPr/>
        <a:lstStyle/>
        <a:p>
          <a:endParaRPr lang="en-US"/>
        </a:p>
      </dgm:t>
    </dgm:pt>
    <dgm:pt modelId="{DF21B92D-2DDA-4570-B4B2-76A5971BFAA5}" type="sibTrans" cxnId="{2E54BC60-C659-45BD-8F7D-E9111397EE28}">
      <dgm:prSet/>
      <dgm:spPr/>
      <dgm:t>
        <a:bodyPr/>
        <a:lstStyle/>
        <a:p>
          <a:endParaRPr lang="en-US"/>
        </a:p>
      </dgm:t>
    </dgm:pt>
    <dgm:pt modelId="{1147EE63-2045-4004-A66A-5DF5E81EE0AB}">
      <dgm:prSet phldrT="[Text]" custT="1"/>
      <dgm:spPr>
        <a:solidFill>
          <a:schemeClr val="accent1">
            <a:lumMod val="60000"/>
            <a:lumOff val="40000"/>
          </a:schemeClr>
        </a:solidFill>
        <a:ln w="63500">
          <a:solidFill>
            <a:schemeClr val="accent2">
              <a:lumMod val="75000"/>
            </a:schemeClr>
          </a:solidFill>
        </a:ln>
      </dgm:spPr>
      <dgm:t>
        <a:bodyPr/>
        <a:lstStyle/>
        <a:p>
          <a:r>
            <a:rPr lang="en-AU"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Self-care is a shared responsibility between individuals, teams, organisations and systems</a:t>
          </a:r>
        </a:p>
      </dgm:t>
    </dgm:pt>
    <dgm:pt modelId="{3B3B0C26-C26F-4597-94FC-6F88DA7A5244}" type="parTrans" cxnId="{AFD6E19A-5B77-4EF7-83AF-288D7A0CF108}">
      <dgm:prSet/>
      <dgm:spPr/>
      <dgm:t>
        <a:bodyPr/>
        <a:lstStyle/>
        <a:p>
          <a:endParaRPr lang="en-US"/>
        </a:p>
      </dgm:t>
    </dgm:pt>
    <dgm:pt modelId="{8319251D-AADF-417F-B414-3E9AB4EBDF29}" type="sibTrans" cxnId="{AFD6E19A-5B77-4EF7-83AF-288D7A0CF108}">
      <dgm:prSet/>
      <dgm:spPr/>
      <dgm:t>
        <a:bodyPr/>
        <a:lstStyle/>
        <a:p>
          <a:endParaRPr lang="en-US"/>
        </a:p>
      </dgm:t>
    </dgm:pt>
    <dgm:pt modelId="{D40AB878-ADE5-40E8-8DB8-1B9D576BBA4D}">
      <dgm:prSet custT="1"/>
      <dgm:spPr>
        <a:solidFill>
          <a:schemeClr val="accent1">
            <a:lumMod val="75000"/>
          </a:schemeClr>
        </a:solidFill>
        <a:ln w="63500">
          <a:solidFill>
            <a:schemeClr val="accent2">
              <a:lumMod val="75000"/>
            </a:schemeClr>
          </a:solidFill>
        </a:ln>
      </dgm:spPr>
      <dgm:t>
        <a:bodyPr/>
        <a:lstStyle/>
        <a:p>
          <a:r>
            <a:rPr lang="en-AU"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Self-care is about knowing and accessing the professional supports available and prioritising what works for you</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782E8A63-ADB1-4971-8983-429B7588AA8F}" type="parTrans" cxnId="{F87B0A31-85CE-496E-A294-7818B8D76C0C}">
      <dgm:prSet/>
      <dgm:spPr/>
      <dgm:t>
        <a:bodyPr/>
        <a:lstStyle/>
        <a:p>
          <a:endParaRPr lang="en-US"/>
        </a:p>
      </dgm:t>
    </dgm:pt>
    <dgm:pt modelId="{2F9DD971-D4BC-4F2C-806A-878F06B39194}" type="sibTrans" cxnId="{F87B0A31-85CE-496E-A294-7818B8D76C0C}">
      <dgm:prSet/>
      <dgm:spPr/>
      <dgm:t>
        <a:bodyPr/>
        <a:lstStyle/>
        <a:p>
          <a:endParaRPr lang="en-US"/>
        </a:p>
      </dgm:t>
    </dgm:pt>
    <dgm:pt modelId="{A884FD5A-A283-477C-AF3A-3684EC0DC353}" type="pres">
      <dgm:prSet presAssocID="{D6F3E108-3498-4E1C-8607-2F1B6FE76046}" presName="Name0" presStyleCnt="0">
        <dgm:presLayoutVars>
          <dgm:dir/>
          <dgm:resizeHandles val="exact"/>
        </dgm:presLayoutVars>
      </dgm:prSet>
      <dgm:spPr/>
      <dgm:t>
        <a:bodyPr/>
        <a:lstStyle/>
        <a:p>
          <a:endParaRPr lang="en-US"/>
        </a:p>
      </dgm:t>
    </dgm:pt>
    <dgm:pt modelId="{B066537C-49D8-4A76-BD51-FC24E022596C}" type="pres">
      <dgm:prSet presAssocID="{130C109F-84CF-45F1-AC14-348383CAF935}" presName="node" presStyleLbl="node1" presStyleIdx="0" presStyleCnt="4">
        <dgm:presLayoutVars>
          <dgm:bulletEnabled val="1"/>
        </dgm:presLayoutVars>
      </dgm:prSet>
      <dgm:spPr/>
      <dgm:t>
        <a:bodyPr/>
        <a:lstStyle/>
        <a:p>
          <a:endParaRPr lang="en-US"/>
        </a:p>
      </dgm:t>
    </dgm:pt>
    <dgm:pt modelId="{D2972D70-9279-42E0-82F5-FA7379078674}" type="pres">
      <dgm:prSet presAssocID="{DD821C7E-88E1-401C-B110-90D7A72356F8}" presName="sibTrans" presStyleCnt="0"/>
      <dgm:spPr/>
    </dgm:pt>
    <dgm:pt modelId="{AFF7157E-A7F2-49DC-BD47-737F8CDA70A8}" type="pres">
      <dgm:prSet presAssocID="{76A931B3-E726-4E62-8950-E3097B0CC917}" presName="node" presStyleLbl="node1" presStyleIdx="1" presStyleCnt="4">
        <dgm:presLayoutVars>
          <dgm:bulletEnabled val="1"/>
        </dgm:presLayoutVars>
      </dgm:prSet>
      <dgm:spPr/>
      <dgm:t>
        <a:bodyPr/>
        <a:lstStyle/>
        <a:p>
          <a:endParaRPr lang="en-US"/>
        </a:p>
      </dgm:t>
    </dgm:pt>
    <dgm:pt modelId="{41DDD55E-372C-4D93-B885-9878152CA671}" type="pres">
      <dgm:prSet presAssocID="{DF21B92D-2DDA-4570-B4B2-76A5971BFAA5}" presName="sibTrans" presStyleCnt="0"/>
      <dgm:spPr/>
    </dgm:pt>
    <dgm:pt modelId="{877CC610-F58D-4786-854B-2DA8049BA5BC}" type="pres">
      <dgm:prSet presAssocID="{1147EE63-2045-4004-A66A-5DF5E81EE0AB}" presName="node" presStyleLbl="node1" presStyleIdx="2" presStyleCnt="4">
        <dgm:presLayoutVars>
          <dgm:bulletEnabled val="1"/>
        </dgm:presLayoutVars>
      </dgm:prSet>
      <dgm:spPr/>
      <dgm:t>
        <a:bodyPr/>
        <a:lstStyle/>
        <a:p>
          <a:endParaRPr lang="en-US"/>
        </a:p>
      </dgm:t>
    </dgm:pt>
    <dgm:pt modelId="{161E329D-1510-482F-AA33-0A685B940F5B}" type="pres">
      <dgm:prSet presAssocID="{8319251D-AADF-417F-B414-3E9AB4EBDF29}" presName="sibTrans" presStyleCnt="0"/>
      <dgm:spPr/>
    </dgm:pt>
    <dgm:pt modelId="{4F2129ED-E3E7-42D4-B8C3-B523356DEEDA}" type="pres">
      <dgm:prSet presAssocID="{D40AB878-ADE5-40E8-8DB8-1B9D576BBA4D}" presName="node" presStyleLbl="node1" presStyleIdx="3" presStyleCnt="4">
        <dgm:presLayoutVars>
          <dgm:bulletEnabled val="1"/>
        </dgm:presLayoutVars>
      </dgm:prSet>
      <dgm:spPr/>
      <dgm:t>
        <a:bodyPr/>
        <a:lstStyle/>
        <a:p>
          <a:endParaRPr lang="en-US"/>
        </a:p>
      </dgm:t>
    </dgm:pt>
  </dgm:ptLst>
  <dgm:cxnLst>
    <dgm:cxn modelId="{F87B0A31-85CE-496E-A294-7818B8D76C0C}" srcId="{D6F3E108-3498-4E1C-8607-2F1B6FE76046}" destId="{D40AB878-ADE5-40E8-8DB8-1B9D576BBA4D}" srcOrd="3" destOrd="0" parTransId="{782E8A63-ADB1-4971-8983-429B7588AA8F}" sibTransId="{2F9DD971-D4BC-4F2C-806A-878F06B39194}"/>
    <dgm:cxn modelId="{2E54BC60-C659-45BD-8F7D-E9111397EE28}" srcId="{D6F3E108-3498-4E1C-8607-2F1B6FE76046}" destId="{76A931B3-E726-4E62-8950-E3097B0CC917}" srcOrd="1" destOrd="0" parTransId="{6E2CF3BF-F608-467D-BDF3-513A9CCD7FFA}" sibTransId="{DF21B92D-2DDA-4570-B4B2-76A5971BFAA5}"/>
    <dgm:cxn modelId="{7232460D-187C-441F-831A-EB39E6FFBD18}" type="presOf" srcId="{D6F3E108-3498-4E1C-8607-2F1B6FE76046}" destId="{A884FD5A-A283-477C-AF3A-3684EC0DC353}" srcOrd="0" destOrd="0" presId="urn:microsoft.com/office/officeart/2005/8/layout/hList6"/>
    <dgm:cxn modelId="{89DA0CB4-4748-4D15-8426-114E2680BDF6}" type="presOf" srcId="{130C109F-84CF-45F1-AC14-348383CAF935}" destId="{B066537C-49D8-4A76-BD51-FC24E022596C}" srcOrd="0" destOrd="0" presId="urn:microsoft.com/office/officeart/2005/8/layout/hList6"/>
    <dgm:cxn modelId="{0F6E972A-026E-4A28-A518-E13108DA614A}" type="presOf" srcId="{76A931B3-E726-4E62-8950-E3097B0CC917}" destId="{AFF7157E-A7F2-49DC-BD47-737F8CDA70A8}" srcOrd="0" destOrd="0" presId="urn:microsoft.com/office/officeart/2005/8/layout/hList6"/>
    <dgm:cxn modelId="{4091DC29-429B-48BB-BE4A-51C300374C75}" srcId="{D6F3E108-3498-4E1C-8607-2F1B6FE76046}" destId="{130C109F-84CF-45F1-AC14-348383CAF935}" srcOrd="0" destOrd="0" parTransId="{3EAE8BAD-38B5-4ADE-A558-552F46E4CDA6}" sibTransId="{DD821C7E-88E1-401C-B110-90D7A72356F8}"/>
    <dgm:cxn modelId="{03D52EE6-80D5-4C83-82D4-5BFF33E36334}" type="presOf" srcId="{D40AB878-ADE5-40E8-8DB8-1B9D576BBA4D}" destId="{4F2129ED-E3E7-42D4-B8C3-B523356DEEDA}" srcOrd="0" destOrd="0" presId="urn:microsoft.com/office/officeart/2005/8/layout/hList6"/>
    <dgm:cxn modelId="{AFD6E19A-5B77-4EF7-83AF-288D7A0CF108}" srcId="{D6F3E108-3498-4E1C-8607-2F1B6FE76046}" destId="{1147EE63-2045-4004-A66A-5DF5E81EE0AB}" srcOrd="2" destOrd="0" parTransId="{3B3B0C26-C26F-4597-94FC-6F88DA7A5244}" sibTransId="{8319251D-AADF-417F-B414-3E9AB4EBDF29}"/>
    <dgm:cxn modelId="{D41BDCF1-567A-4E35-AB07-13F8A6D066E0}" type="presOf" srcId="{1147EE63-2045-4004-A66A-5DF5E81EE0AB}" destId="{877CC610-F58D-4786-854B-2DA8049BA5BC}" srcOrd="0" destOrd="0" presId="urn:microsoft.com/office/officeart/2005/8/layout/hList6"/>
    <dgm:cxn modelId="{22EEBA43-BAC6-4A89-8073-BE3AA734149C}" type="presParOf" srcId="{A884FD5A-A283-477C-AF3A-3684EC0DC353}" destId="{B066537C-49D8-4A76-BD51-FC24E022596C}" srcOrd="0" destOrd="0" presId="urn:microsoft.com/office/officeart/2005/8/layout/hList6"/>
    <dgm:cxn modelId="{CCB027E9-1625-43B4-8984-177817CA53D1}" type="presParOf" srcId="{A884FD5A-A283-477C-AF3A-3684EC0DC353}" destId="{D2972D70-9279-42E0-82F5-FA7379078674}" srcOrd="1" destOrd="0" presId="urn:microsoft.com/office/officeart/2005/8/layout/hList6"/>
    <dgm:cxn modelId="{B6A6141B-881D-4109-9204-F512E3DFAC09}" type="presParOf" srcId="{A884FD5A-A283-477C-AF3A-3684EC0DC353}" destId="{AFF7157E-A7F2-49DC-BD47-737F8CDA70A8}" srcOrd="2" destOrd="0" presId="urn:microsoft.com/office/officeart/2005/8/layout/hList6"/>
    <dgm:cxn modelId="{F8EB86D9-5C8B-411D-8477-06DFE2CB7356}" type="presParOf" srcId="{A884FD5A-A283-477C-AF3A-3684EC0DC353}" destId="{41DDD55E-372C-4D93-B885-9878152CA671}" srcOrd="3" destOrd="0" presId="urn:microsoft.com/office/officeart/2005/8/layout/hList6"/>
    <dgm:cxn modelId="{1EDD3E96-19B6-44E4-8C11-B5B1D3517F95}" type="presParOf" srcId="{A884FD5A-A283-477C-AF3A-3684EC0DC353}" destId="{877CC610-F58D-4786-854B-2DA8049BA5BC}" srcOrd="4" destOrd="0" presId="urn:microsoft.com/office/officeart/2005/8/layout/hList6"/>
    <dgm:cxn modelId="{4119E193-BA9E-415B-ABA2-4B91AE926D2F}" type="presParOf" srcId="{A884FD5A-A283-477C-AF3A-3684EC0DC353}" destId="{161E329D-1510-482F-AA33-0A685B940F5B}" srcOrd="5" destOrd="0" presId="urn:microsoft.com/office/officeart/2005/8/layout/hList6"/>
    <dgm:cxn modelId="{FBBFBCA7-D4FB-4827-B89C-DEE0629C15F1}" type="presParOf" srcId="{A884FD5A-A283-477C-AF3A-3684EC0DC353}" destId="{4F2129ED-E3E7-42D4-B8C3-B523356DEEDA}"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7D1C2-040C-43D6-B2D5-F04841105426}">
      <dsp:nvSpPr>
        <dsp:cNvPr id="0" name=""/>
        <dsp:cNvSpPr/>
      </dsp:nvSpPr>
      <dsp:spPr>
        <a:xfrm>
          <a:off x="405854" y="55"/>
          <a:ext cx="2752669" cy="1651601"/>
        </a:xfrm>
        <a:prstGeom prst="rect">
          <a:avLst/>
        </a:prstGeom>
        <a:solidFill>
          <a:srgbClr val="F4782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Uphold the dignity and privacy of the people we work with</a:t>
          </a:r>
        </a:p>
      </dsp:txBody>
      <dsp:txXfrm>
        <a:off x="405854" y="55"/>
        <a:ext cx="2752669" cy="1651601"/>
      </dsp:txXfrm>
    </dsp:sp>
    <dsp:sp modelId="{E5EB0139-DDDF-459F-8542-D3FCA22E7BFE}">
      <dsp:nvSpPr>
        <dsp:cNvPr id="0" name=""/>
        <dsp:cNvSpPr/>
      </dsp:nvSpPr>
      <dsp:spPr>
        <a:xfrm>
          <a:off x="3433790" y="55"/>
          <a:ext cx="2752669" cy="1651601"/>
        </a:xfrm>
        <a:prstGeom prst="rect">
          <a:avLst/>
        </a:prstGeom>
        <a:solidFill>
          <a:srgbClr val="006666"/>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Commitment to participation, but with the right to pass</a:t>
          </a:r>
        </a:p>
      </dsp:txBody>
      <dsp:txXfrm>
        <a:off x="3433790" y="55"/>
        <a:ext cx="2752669" cy="1651601"/>
      </dsp:txXfrm>
    </dsp:sp>
    <dsp:sp modelId="{1668A3B8-57A6-48F1-8195-1C88E7D280E6}">
      <dsp:nvSpPr>
        <dsp:cNvPr id="0" name=""/>
        <dsp:cNvSpPr/>
      </dsp:nvSpPr>
      <dsp:spPr>
        <a:xfrm>
          <a:off x="6461726" y="55"/>
          <a:ext cx="2752669" cy="1651601"/>
        </a:xfrm>
        <a:prstGeom prst="rect">
          <a:avLst/>
        </a:prstGeom>
        <a:solidFill>
          <a:srgbClr val="25406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Respectful conversations</a:t>
          </a:r>
        </a:p>
      </dsp:txBody>
      <dsp:txXfrm>
        <a:off x="6461726" y="55"/>
        <a:ext cx="2752669" cy="1651601"/>
      </dsp:txXfrm>
    </dsp:sp>
    <dsp:sp modelId="{A8EB8EFF-4324-4664-B7EE-984ACF87B840}">
      <dsp:nvSpPr>
        <dsp:cNvPr id="0" name=""/>
        <dsp:cNvSpPr/>
      </dsp:nvSpPr>
      <dsp:spPr>
        <a:xfrm>
          <a:off x="365004" y="1898681"/>
          <a:ext cx="2752669" cy="1651601"/>
        </a:xfrm>
        <a:prstGeom prst="rect">
          <a:avLst/>
        </a:prstGeom>
        <a:solidFill>
          <a:srgbClr val="00AAB9"/>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Attitude of curiosity </a:t>
          </a:r>
        </a:p>
      </dsp:txBody>
      <dsp:txXfrm>
        <a:off x="365004" y="1898681"/>
        <a:ext cx="2752669" cy="1651601"/>
      </dsp:txXfrm>
    </dsp:sp>
    <dsp:sp modelId="{34950E44-20D4-40AE-8001-5237DDD600D4}">
      <dsp:nvSpPr>
        <dsp:cNvPr id="0" name=""/>
        <dsp:cNvSpPr/>
      </dsp:nvSpPr>
      <dsp:spPr>
        <a:xfrm>
          <a:off x="3433790" y="1926924"/>
          <a:ext cx="2752669" cy="1651601"/>
        </a:xfrm>
        <a:prstGeom prst="rect">
          <a:avLst/>
        </a:prstGeom>
        <a:solidFill>
          <a:srgbClr val="25406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Practice self-care</a:t>
          </a:r>
        </a:p>
      </dsp:txBody>
      <dsp:txXfrm>
        <a:off x="3433790" y="1926924"/>
        <a:ext cx="2752669" cy="1651601"/>
      </dsp:txXfrm>
    </dsp:sp>
    <dsp:sp modelId="{A8A01A14-0926-457F-B17F-AE97C99BCEBE}">
      <dsp:nvSpPr>
        <dsp:cNvPr id="0" name=""/>
        <dsp:cNvSpPr/>
      </dsp:nvSpPr>
      <dsp:spPr>
        <a:xfrm>
          <a:off x="6461726" y="1926924"/>
          <a:ext cx="2752669" cy="1651601"/>
        </a:xfrm>
        <a:prstGeom prst="rect">
          <a:avLst/>
        </a:prstGeom>
        <a:solidFill>
          <a:srgbClr val="F4782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Permission for facilitators to move the group along</a:t>
          </a:r>
        </a:p>
      </dsp:txBody>
      <dsp:txXfrm>
        <a:off x="6461726" y="1926924"/>
        <a:ext cx="2752669" cy="1651601"/>
      </dsp:txXfrm>
    </dsp:sp>
    <dsp:sp modelId="{F8CB157A-E320-447D-B8FB-7A58AA596746}">
      <dsp:nvSpPr>
        <dsp:cNvPr id="0" name=""/>
        <dsp:cNvSpPr/>
      </dsp:nvSpPr>
      <dsp:spPr>
        <a:xfrm>
          <a:off x="1919822" y="3853792"/>
          <a:ext cx="2752669" cy="1651601"/>
        </a:xfrm>
        <a:prstGeom prst="rect">
          <a:avLst/>
        </a:prstGeom>
        <a:solidFill>
          <a:srgbClr val="006666"/>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Phones on silent and out of </a:t>
          </a:r>
          <a:r>
            <a:rPr lang="en-AU" sz="2300" kern="1200" dirty="0" smtClean="0">
              <a:latin typeface="Open Sans" panose="020B0606030504020204" pitchFamily="34" charset="0"/>
              <a:ea typeface="Open Sans" panose="020B0606030504020204" pitchFamily="34" charset="0"/>
              <a:cs typeface="Open Sans" panose="020B0606030504020204" pitchFamily="34" charset="0"/>
            </a:rPr>
            <a:t>sight, </a:t>
          </a:r>
          <a:r>
            <a:rPr lang="en-AU" sz="2300" kern="1200" dirty="0">
              <a:latin typeface="Open Sans" panose="020B0606030504020204" pitchFamily="34" charset="0"/>
              <a:ea typeface="Open Sans" panose="020B0606030504020204" pitchFamily="34" charset="0"/>
              <a:cs typeface="Open Sans" panose="020B0606030504020204" pitchFamily="34" charset="0"/>
            </a:rPr>
            <a:t>unless essential</a:t>
          </a:r>
        </a:p>
      </dsp:txBody>
      <dsp:txXfrm>
        <a:off x="1919822" y="3853792"/>
        <a:ext cx="2752669" cy="1651601"/>
      </dsp:txXfrm>
    </dsp:sp>
    <dsp:sp modelId="{04442F19-7289-4496-8D8A-0BFFE789E4AC}">
      <dsp:nvSpPr>
        <dsp:cNvPr id="0" name=""/>
        <dsp:cNvSpPr/>
      </dsp:nvSpPr>
      <dsp:spPr>
        <a:xfrm>
          <a:off x="4947758" y="3853792"/>
          <a:ext cx="2752669" cy="1651601"/>
        </a:xfrm>
        <a:prstGeom prst="rect">
          <a:avLst/>
        </a:prstGeom>
        <a:solidFill>
          <a:srgbClr val="00AAB9"/>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We can’t be articulate all the time! </a:t>
          </a:r>
        </a:p>
      </dsp:txBody>
      <dsp:txXfrm>
        <a:off x="4947758" y="3853792"/>
        <a:ext cx="2752669" cy="1651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DCFE9-3E7C-4500-A401-0723ECEF9764}">
      <dsp:nvSpPr>
        <dsp:cNvPr id="0" name=""/>
        <dsp:cNvSpPr/>
      </dsp:nvSpPr>
      <dsp:spPr>
        <a:xfrm>
          <a:off x="4369" y="627049"/>
          <a:ext cx="2627095" cy="1050838"/>
        </a:xfrm>
        <a:prstGeom prst="rect">
          <a:avLst/>
        </a:prstGeom>
        <a:solidFill>
          <a:srgbClr val="00666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1</a:t>
          </a:r>
          <a:endParaRPr lang="en-US" sz="24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4369" y="627049"/>
        <a:ext cx="2627095" cy="1050838"/>
      </dsp:txXfrm>
    </dsp:sp>
    <dsp:sp modelId="{A744298A-618C-48A4-B586-1AA99FBD0876}">
      <dsp:nvSpPr>
        <dsp:cNvPr id="0" name=""/>
        <dsp:cNvSpPr/>
      </dsp:nvSpPr>
      <dsp:spPr>
        <a:xfrm>
          <a:off x="4369" y="1677887"/>
          <a:ext cx="2627095" cy="3657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dirty="0" smtClean="0">
              <a:latin typeface="Open Sans" panose="020B0606030504020204" pitchFamily="34" charset="0"/>
              <a:ea typeface="Open Sans" panose="020B0606030504020204" pitchFamily="34" charset="0"/>
              <a:cs typeface="Open Sans" panose="020B0606030504020204" pitchFamily="34" charset="0"/>
            </a:rPr>
            <a:t>Reform context 
MARAM
Foundational knowledge
Attitudes, structural inequality &amp; discrimination
Barriers to disclosure</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369" y="1677887"/>
        <a:ext cx="2627095" cy="3657712"/>
      </dsp:txXfrm>
    </dsp:sp>
    <dsp:sp modelId="{37718DCE-6CEB-46C8-888B-BF08DD1FFDD7}">
      <dsp:nvSpPr>
        <dsp:cNvPr id="0" name=""/>
        <dsp:cNvSpPr/>
      </dsp:nvSpPr>
      <dsp:spPr>
        <a:xfrm>
          <a:off x="2999257" y="627049"/>
          <a:ext cx="2627095" cy="1050838"/>
        </a:xfrm>
        <a:prstGeom prst="rect">
          <a:avLst/>
        </a:prstGeom>
        <a:solidFill>
          <a:srgbClr val="00817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2</a:t>
          </a:r>
          <a:endParaRPr lang="en-US" sz="24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2999257" y="627049"/>
        <a:ext cx="2627095" cy="1050838"/>
      </dsp:txXfrm>
    </dsp:sp>
    <dsp:sp modelId="{8C8F3B5F-82C5-4354-B93C-A346BDA71D6A}">
      <dsp:nvSpPr>
        <dsp:cNvPr id="0" name=""/>
        <dsp:cNvSpPr/>
      </dsp:nvSpPr>
      <dsp:spPr>
        <a:xfrm>
          <a:off x="2999257" y="1677887"/>
          <a:ext cx="2627095" cy="3657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dirty="0" smtClean="0">
              <a:latin typeface="Open Sans" panose="020B0606030504020204" pitchFamily="34" charset="0"/>
              <a:ea typeface="Open Sans" panose="020B0606030504020204" pitchFamily="34" charset="0"/>
              <a:cs typeface="Open Sans" panose="020B0606030504020204" pitchFamily="34" charset="0"/>
            </a:rPr>
            <a:t>Observable signs of trauma
Effective engagement 
Child-focused practice</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2999257" y="1677887"/>
        <a:ext cx="2627095" cy="3657712"/>
      </dsp:txXfrm>
    </dsp:sp>
    <dsp:sp modelId="{6D60497B-B098-4897-8F36-0677CF273E73}">
      <dsp:nvSpPr>
        <dsp:cNvPr id="0" name=""/>
        <dsp:cNvSpPr/>
      </dsp:nvSpPr>
      <dsp:spPr>
        <a:xfrm>
          <a:off x="5994146" y="627049"/>
          <a:ext cx="2627095" cy="1050838"/>
        </a:xfrm>
        <a:prstGeom prst="rect">
          <a:avLst/>
        </a:prstGeom>
        <a:solidFill>
          <a:srgbClr val="00A29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3</a:t>
          </a:r>
          <a:endParaRPr lang="en-US" sz="24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5994146" y="627049"/>
        <a:ext cx="2627095" cy="1050838"/>
      </dsp:txXfrm>
    </dsp:sp>
    <dsp:sp modelId="{42ACE46D-DC88-4630-89EC-760538504A66}">
      <dsp:nvSpPr>
        <dsp:cNvPr id="0" name=""/>
        <dsp:cNvSpPr/>
      </dsp:nvSpPr>
      <dsp:spPr>
        <a:xfrm>
          <a:off x="5994146" y="1677887"/>
          <a:ext cx="2627095" cy="3657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dirty="0" smtClean="0">
              <a:latin typeface="Open Sans" panose="020B0606030504020204" pitchFamily="34" charset="0"/>
              <a:ea typeface="Open Sans" panose="020B0606030504020204" pitchFamily="34" charset="0"/>
              <a:cs typeface="Open Sans" panose="020B0606030504020204" pitchFamily="34" charset="0"/>
            </a:rPr>
            <a:t>Evidence-based risk factors
Risk assessment tools
Structured Professional Judgement model
Seriousness of risk
Misidentification </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5994146" y="1677887"/>
        <a:ext cx="2627095" cy="3657712"/>
      </dsp:txXfrm>
    </dsp:sp>
    <dsp:sp modelId="{30272C9D-9B39-4635-9D37-285A6A60CE05}">
      <dsp:nvSpPr>
        <dsp:cNvPr id="0" name=""/>
        <dsp:cNvSpPr/>
      </dsp:nvSpPr>
      <dsp:spPr>
        <a:xfrm>
          <a:off x="8989035" y="627049"/>
          <a:ext cx="2627095" cy="1050838"/>
        </a:xfrm>
        <a:prstGeom prst="rect">
          <a:avLst/>
        </a:prstGeom>
        <a:solidFill>
          <a:srgbClr val="00C0BB"/>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4</a:t>
          </a:r>
          <a:endParaRPr lang="en-US" sz="24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8989035" y="627049"/>
        <a:ext cx="2627095" cy="1050838"/>
      </dsp:txXfrm>
    </dsp:sp>
    <dsp:sp modelId="{AD968FD0-F5C0-4DA3-9331-9DF3DAA60CDE}">
      <dsp:nvSpPr>
        <dsp:cNvPr id="0" name=""/>
        <dsp:cNvSpPr/>
      </dsp:nvSpPr>
      <dsp:spPr>
        <a:xfrm>
          <a:off x="8989035" y="1677887"/>
          <a:ext cx="2627095" cy="3657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dirty="0" smtClean="0">
              <a:latin typeface="Open Sans" panose="020B0606030504020204" pitchFamily="34" charset="0"/>
              <a:ea typeface="Open Sans" panose="020B0606030504020204" pitchFamily="34" charset="0"/>
              <a:cs typeface="Open Sans" panose="020B0606030504020204" pitchFamily="34" charset="0"/>
            </a:rPr>
            <a:t>Intermediate risk management</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a:p>
          <a:pPr marL="228600" lvl="1" indent="-228600" algn="l" defTabSz="889000">
            <a:lnSpc>
              <a:spcPct val="90000"/>
            </a:lnSpc>
            <a:spcBef>
              <a:spcPct val="0"/>
            </a:spcBef>
            <a:spcAft>
              <a:spcPct val="15000"/>
            </a:spcAft>
            <a:buChar char="••"/>
          </a:pPr>
          <a:r>
            <a:rPr lang="en-AU" sz="2000" kern="1200" dirty="0" smtClean="0">
              <a:latin typeface="Open Sans" panose="020B0606030504020204" pitchFamily="34" charset="0"/>
              <a:ea typeface="Open Sans" panose="020B0606030504020204" pitchFamily="34" charset="0"/>
              <a:cs typeface="Open Sans" panose="020B0606030504020204" pitchFamily="34" charset="0"/>
            </a:rPr>
            <a:t>Safety planning
Keeping perpetrators in view and accountable
Workplace supports</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8989035" y="1677887"/>
        <a:ext cx="2627095" cy="3657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D6134-FA0E-41EB-89A0-8DC10282A306}">
      <dsp:nvSpPr>
        <dsp:cNvPr id="0" name=""/>
        <dsp:cNvSpPr/>
      </dsp:nvSpPr>
      <dsp:spPr>
        <a:xfrm>
          <a:off x="3765" y="527198"/>
          <a:ext cx="2987306" cy="1792384"/>
        </a:xfrm>
        <a:prstGeom prst="rect">
          <a:avLst/>
        </a:prstGeom>
        <a:solidFill>
          <a:srgbClr val="006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1: Respectful, sensitive &amp; safe engagement</a:t>
          </a:r>
          <a:endParaRPr lang="en-US" sz="20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3765" y="527198"/>
        <a:ext cx="2987306" cy="1792384"/>
      </dsp:txXfrm>
    </dsp:sp>
    <dsp:sp modelId="{A55D68B7-0C43-46BB-A808-68347EF0C2A5}">
      <dsp:nvSpPr>
        <dsp:cNvPr id="0" name=""/>
        <dsp:cNvSpPr/>
      </dsp:nvSpPr>
      <dsp:spPr>
        <a:xfrm>
          <a:off x="3026979" y="531644"/>
          <a:ext cx="2987306" cy="1792384"/>
        </a:xfrm>
        <a:prstGeom prst="rect">
          <a:avLst/>
        </a:prstGeom>
        <a:solidFill>
          <a:srgbClr val="00AA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2: Identification of family violence risk</a:t>
          </a:r>
        </a:p>
      </dsp:txBody>
      <dsp:txXfrm>
        <a:off x="3026979" y="531644"/>
        <a:ext cx="2987306" cy="1792384"/>
      </dsp:txXfrm>
    </dsp:sp>
    <dsp:sp modelId="{967C0783-BE4A-405C-9782-C310AE867268}">
      <dsp:nvSpPr>
        <dsp:cNvPr id="0" name=""/>
        <dsp:cNvSpPr/>
      </dsp:nvSpPr>
      <dsp:spPr>
        <a:xfrm>
          <a:off x="6058618" y="534476"/>
          <a:ext cx="2987306" cy="1792384"/>
        </a:xfrm>
        <a:prstGeom prst="rect">
          <a:avLst/>
        </a:prstGeom>
        <a:solidFill>
          <a:srgbClr val="2540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Open Sans" panose="020B0606030504020204" pitchFamily="34" charset="0"/>
              <a:ea typeface="Open Sans" panose="020B0606030504020204" pitchFamily="34" charset="0"/>
              <a:cs typeface="Open Sans" panose="020B0606030504020204" pitchFamily="34" charset="0"/>
            </a:rPr>
            <a:t>3: Intermediate risk assessment</a:t>
          </a:r>
          <a:endParaRPr lang="en-US" sz="20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6058618" y="534476"/>
        <a:ext cx="2987306" cy="1792384"/>
      </dsp:txXfrm>
    </dsp:sp>
    <dsp:sp modelId="{4ADF0A56-B4C1-49C0-AC82-0520712CEBE7}">
      <dsp:nvSpPr>
        <dsp:cNvPr id="0" name=""/>
        <dsp:cNvSpPr/>
      </dsp:nvSpPr>
      <dsp:spPr>
        <a:xfrm>
          <a:off x="9038396" y="534476"/>
          <a:ext cx="2987306" cy="1792384"/>
        </a:xfrm>
        <a:prstGeom prst="rect">
          <a:avLst/>
        </a:prstGeom>
        <a:solidFill>
          <a:srgbClr val="F478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4: Intermediate risk management</a:t>
          </a:r>
          <a:endParaRPr lang="en-US" sz="2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a:off x="9038396" y="534476"/>
        <a:ext cx="2987306" cy="1792384"/>
      </dsp:txXfrm>
    </dsp:sp>
    <dsp:sp modelId="{A2ADABAC-CD97-4630-9EF4-6BD503911B84}">
      <dsp:nvSpPr>
        <dsp:cNvPr id="0" name=""/>
        <dsp:cNvSpPr/>
      </dsp:nvSpPr>
      <dsp:spPr>
        <a:xfrm>
          <a:off x="1" y="2350889"/>
          <a:ext cx="2987306" cy="1792384"/>
        </a:xfrm>
        <a:prstGeom prst="rect">
          <a:avLst/>
        </a:prstGeom>
        <a:solidFill>
          <a:srgbClr val="2540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b="1" kern="1200" dirty="0" smtClean="0">
              <a:latin typeface="Open Sans" panose="020B0606030504020204" pitchFamily="34" charset="0"/>
              <a:ea typeface="Open Sans" panose="020B0606030504020204" pitchFamily="34" charset="0"/>
              <a:cs typeface="Open Sans" panose="020B0606030504020204" pitchFamily="34" charset="0"/>
            </a:rPr>
            <a:t>5: Seek secondary consultation and referral, including for comprehensive family violence assessment and management response</a:t>
          </a:r>
          <a:endParaRPr lang="en-US" sz="18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1" y="2350889"/>
        <a:ext cx="2987306" cy="1792384"/>
      </dsp:txXfrm>
    </dsp:sp>
    <dsp:sp modelId="{2FCF06C3-BED9-413C-B665-A1EE4F654FE6}">
      <dsp:nvSpPr>
        <dsp:cNvPr id="0" name=""/>
        <dsp:cNvSpPr/>
      </dsp:nvSpPr>
      <dsp:spPr>
        <a:xfrm>
          <a:off x="3026979" y="2346211"/>
          <a:ext cx="2987306" cy="1792384"/>
        </a:xfrm>
        <a:prstGeom prst="rect">
          <a:avLst/>
        </a:prstGeom>
        <a:solidFill>
          <a:srgbClr val="F478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smtClean="0">
            <a:latin typeface="Open Sans" panose="020B0606030504020204" pitchFamily="34" charset="0"/>
            <a:ea typeface="Open Sans" panose="020B0606030504020204" pitchFamily="34" charset="0"/>
            <a:cs typeface="Open Sans" panose="020B0606030504020204" pitchFamily="34" charset="0"/>
          </a:endParaRPr>
        </a:p>
        <a:p>
          <a:pPr lvl="0" algn="ctr" defTabSz="889000">
            <a:lnSpc>
              <a:spcPct val="90000"/>
            </a:lnSpc>
            <a:spcBef>
              <a:spcPct val="0"/>
            </a:spcBef>
            <a:spcAft>
              <a:spcPct val="35000"/>
            </a:spcAft>
          </a:pPr>
          <a:r>
            <a:rPr lang="en-US" sz="20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5. </a:t>
          </a:r>
          <a:r>
            <a:rPr lang="en-AU" sz="20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Contribute to information sharing with other services (as permitted by legislation) </a:t>
          </a:r>
          <a:r>
            <a:rPr lang="en-US" sz="2000" b="1" kern="1200" dirty="0" smtClean="0">
              <a:solidFill>
                <a:schemeClr val="tx1"/>
              </a:solidFill>
            </a:rPr>
            <a:t/>
          </a:r>
          <a:br>
            <a:rPr lang="en-US" sz="2000" b="1" kern="1200" dirty="0" smtClean="0">
              <a:solidFill>
                <a:schemeClr val="tx1"/>
              </a:solidFill>
            </a:rPr>
          </a:br>
          <a:endParaRPr lang="en-US" sz="2000" b="1" kern="1200" dirty="0">
            <a:solidFill>
              <a:schemeClr val="tx1"/>
            </a:solidFill>
          </a:endParaRPr>
        </a:p>
      </dsp:txBody>
      <dsp:txXfrm>
        <a:off x="3026979" y="2346211"/>
        <a:ext cx="2987306" cy="1792384"/>
      </dsp:txXfrm>
    </dsp:sp>
    <dsp:sp modelId="{D5396795-3B45-47DB-9324-851785ACC6CB}">
      <dsp:nvSpPr>
        <dsp:cNvPr id="0" name=""/>
        <dsp:cNvSpPr/>
      </dsp:nvSpPr>
      <dsp:spPr>
        <a:xfrm>
          <a:off x="6046519" y="2357378"/>
          <a:ext cx="2987306" cy="1792384"/>
        </a:xfrm>
        <a:prstGeom prst="rect">
          <a:avLst/>
        </a:prstGeom>
        <a:solidFill>
          <a:srgbClr val="006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7: Conduct comprehensive risk assessment</a:t>
          </a:r>
        </a:p>
      </dsp:txBody>
      <dsp:txXfrm>
        <a:off x="6046519" y="2357378"/>
        <a:ext cx="2987306" cy="1792384"/>
      </dsp:txXfrm>
    </dsp:sp>
    <dsp:sp modelId="{CBFCCECB-DF8F-4C32-BE49-52B3B822141A}">
      <dsp:nvSpPr>
        <dsp:cNvPr id="0" name=""/>
        <dsp:cNvSpPr/>
      </dsp:nvSpPr>
      <dsp:spPr>
        <a:xfrm>
          <a:off x="9067911" y="2358776"/>
          <a:ext cx="2987306" cy="1792384"/>
        </a:xfrm>
        <a:prstGeom prst="rect">
          <a:avLst/>
        </a:prstGeom>
        <a:solidFill>
          <a:srgbClr val="00AA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8: Conduct comprehensive risk management</a:t>
          </a:r>
        </a:p>
      </dsp:txBody>
      <dsp:txXfrm>
        <a:off x="9067911" y="2358776"/>
        <a:ext cx="2987306" cy="1792384"/>
      </dsp:txXfrm>
    </dsp:sp>
    <dsp:sp modelId="{DC540895-DAF2-492B-BB0F-66065B87856D}">
      <dsp:nvSpPr>
        <dsp:cNvPr id="0" name=""/>
        <dsp:cNvSpPr/>
      </dsp:nvSpPr>
      <dsp:spPr>
        <a:xfrm>
          <a:off x="3014253" y="4170261"/>
          <a:ext cx="2987306" cy="1792384"/>
        </a:xfrm>
        <a:prstGeom prst="rect">
          <a:avLst/>
        </a:prstGeom>
        <a:solidFill>
          <a:srgbClr val="00AA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9: Contribute to coordinated risk management</a:t>
          </a:r>
          <a:endParaRPr lang="en-US" sz="2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a:off x="3014253" y="4170261"/>
        <a:ext cx="2987306" cy="1792384"/>
      </dsp:txXfrm>
    </dsp:sp>
    <dsp:sp modelId="{CC1F55EC-C757-45EB-9039-F27C9CC471C4}">
      <dsp:nvSpPr>
        <dsp:cNvPr id="0" name=""/>
        <dsp:cNvSpPr/>
      </dsp:nvSpPr>
      <dsp:spPr>
        <a:xfrm>
          <a:off x="6039678" y="4170261"/>
          <a:ext cx="2987306" cy="1792384"/>
        </a:xfrm>
        <a:prstGeom prst="rect">
          <a:avLst/>
        </a:prstGeom>
        <a:solidFill>
          <a:srgbClr val="2540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10: Collaborate for ongoing risk assessment and risk management </a:t>
          </a:r>
          <a:endParaRPr lang="en-US" sz="20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6039678" y="4170261"/>
        <a:ext cx="2987306" cy="1792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D6134-FA0E-41EB-89A0-8DC10282A306}">
      <dsp:nvSpPr>
        <dsp:cNvPr id="0" name=""/>
        <dsp:cNvSpPr/>
      </dsp:nvSpPr>
      <dsp:spPr>
        <a:xfrm>
          <a:off x="3765" y="527198"/>
          <a:ext cx="2987306" cy="1792384"/>
        </a:xfrm>
        <a:prstGeom prst="rect">
          <a:avLst/>
        </a:prstGeom>
        <a:solidFill>
          <a:srgbClr val="006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1: Respectful, sensitive &amp; safe engagement</a:t>
          </a:r>
          <a:endParaRPr lang="en-US" sz="20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3765" y="527198"/>
        <a:ext cx="2987306" cy="1792384"/>
      </dsp:txXfrm>
    </dsp:sp>
    <dsp:sp modelId="{A55D68B7-0C43-46BB-A808-68347EF0C2A5}">
      <dsp:nvSpPr>
        <dsp:cNvPr id="0" name=""/>
        <dsp:cNvSpPr/>
      </dsp:nvSpPr>
      <dsp:spPr>
        <a:xfrm>
          <a:off x="3026979" y="531644"/>
          <a:ext cx="2987306" cy="1792384"/>
        </a:xfrm>
        <a:prstGeom prst="rect">
          <a:avLst/>
        </a:prstGeom>
        <a:solidFill>
          <a:srgbClr val="00AA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2: Identification of family violence risk</a:t>
          </a:r>
        </a:p>
      </dsp:txBody>
      <dsp:txXfrm>
        <a:off x="3026979" y="531644"/>
        <a:ext cx="2987306" cy="1792384"/>
      </dsp:txXfrm>
    </dsp:sp>
    <dsp:sp modelId="{967C0783-BE4A-405C-9782-C310AE867268}">
      <dsp:nvSpPr>
        <dsp:cNvPr id="0" name=""/>
        <dsp:cNvSpPr/>
      </dsp:nvSpPr>
      <dsp:spPr>
        <a:xfrm>
          <a:off x="6058618" y="534476"/>
          <a:ext cx="2987306" cy="1792384"/>
        </a:xfrm>
        <a:prstGeom prst="rect">
          <a:avLst/>
        </a:prstGeom>
        <a:solidFill>
          <a:srgbClr val="2540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Open Sans" panose="020B0606030504020204" pitchFamily="34" charset="0"/>
              <a:ea typeface="Open Sans" panose="020B0606030504020204" pitchFamily="34" charset="0"/>
              <a:cs typeface="Open Sans" panose="020B0606030504020204" pitchFamily="34" charset="0"/>
            </a:rPr>
            <a:t>3: Intermediate risk assessment</a:t>
          </a:r>
          <a:endParaRPr lang="en-US" sz="20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6058618" y="534476"/>
        <a:ext cx="2987306" cy="1792384"/>
      </dsp:txXfrm>
    </dsp:sp>
    <dsp:sp modelId="{4ADF0A56-B4C1-49C0-AC82-0520712CEBE7}">
      <dsp:nvSpPr>
        <dsp:cNvPr id="0" name=""/>
        <dsp:cNvSpPr/>
      </dsp:nvSpPr>
      <dsp:spPr>
        <a:xfrm>
          <a:off x="9038396" y="534476"/>
          <a:ext cx="2987306" cy="1792384"/>
        </a:xfrm>
        <a:prstGeom prst="rect">
          <a:avLst/>
        </a:prstGeom>
        <a:solidFill>
          <a:srgbClr val="F478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4: Intermediate risk management</a:t>
          </a:r>
          <a:endParaRPr lang="en-US" sz="2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a:off x="9038396" y="534476"/>
        <a:ext cx="2987306" cy="1792384"/>
      </dsp:txXfrm>
    </dsp:sp>
    <dsp:sp modelId="{A2ADABAC-CD97-4630-9EF4-6BD503911B84}">
      <dsp:nvSpPr>
        <dsp:cNvPr id="0" name=""/>
        <dsp:cNvSpPr/>
      </dsp:nvSpPr>
      <dsp:spPr>
        <a:xfrm>
          <a:off x="1" y="2350889"/>
          <a:ext cx="2987306" cy="1792384"/>
        </a:xfrm>
        <a:prstGeom prst="rect">
          <a:avLst/>
        </a:prstGeom>
        <a:solidFill>
          <a:srgbClr val="2540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b="1" kern="1200" dirty="0" smtClean="0">
              <a:latin typeface="Open Sans" panose="020B0606030504020204" pitchFamily="34" charset="0"/>
              <a:ea typeface="Open Sans" panose="020B0606030504020204" pitchFamily="34" charset="0"/>
              <a:cs typeface="Open Sans" panose="020B0606030504020204" pitchFamily="34" charset="0"/>
            </a:rPr>
            <a:t>5: Seek secondary consultation and referral, including for comprehensive family violence assessment and management response</a:t>
          </a:r>
          <a:endParaRPr lang="en-US" sz="18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1" y="2350889"/>
        <a:ext cx="2987306" cy="1792384"/>
      </dsp:txXfrm>
    </dsp:sp>
    <dsp:sp modelId="{2FCF06C3-BED9-413C-B665-A1EE4F654FE6}">
      <dsp:nvSpPr>
        <dsp:cNvPr id="0" name=""/>
        <dsp:cNvSpPr/>
      </dsp:nvSpPr>
      <dsp:spPr>
        <a:xfrm>
          <a:off x="3026979" y="2346211"/>
          <a:ext cx="2987306" cy="1792384"/>
        </a:xfrm>
        <a:prstGeom prst="rect">
          <a:avLst/>
        </a:prstGeom>
        <a:solidFill>
          <a:srgbClr val="F478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smtClean="0">
            <a:latin typeface="Open Sans" panose="020B0606030504020204" pitchFamily="34" charset="0"/>
            <a:ea typeface="Open Sans" panose="020B0606030504020204" pitchFamily="34" charset="0"/>
            <a:cs typeface="Open Sans" panose="020B0606030504020204" pitchFamily="34" charset="0"/>
          </a:endParaRPr>
        </a:p>
        <a:p>
          <a:pPr lvl="0" algn="ctr" defTabSz="889000">
            <a:lnSpc>
              <a:spcPct val="90000"/>
            </a:lnSpc>
            <a:spcBef>
              <a:spcPct val="0"/>
            </a:spcBef>
            <a:spcAft>
              <a:spcPct val="35000"/>
            </a:spcAft>
          </a:pPr>
          <a:r>
            <a:rPr lang="en-US" sz="20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5. </a:t>
          </a:r>
          <a:r>
            <a:rPr lang="en-AU" sz="20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Contribute to information sharing with other services (as permitted by legislation) </a:t>
          </a:r>
          <a:r>
            <a:rPr lang="en-US" sz="2000" b="1" kern="1200" dirty="0" smtClean="0">
              <a:solidFill>
                <a:schemeClr val="tx1"/>
              </a:solidFill>
            </a:rPr>
            <a:t/>
          </a:r>
          <a:br>
            <a:rPr lang="en-US" sz="2000" b="1" kern="1200" dirty="0" smtClean="0">
              <a:solidFill>
                <a:schemeClr val="tx1"/>
              </a:solidFill>
            </a:rPr>
          </a:br>
          <a:endParaRPr lang="en-US" sz="2000" b="1" kern="1200" dirty="0">
            <a:solidFill>
              <a:schemeClr val="tx1"/>
            </a:solidFill>
          </a:endParaRPr>
        </a:p>
      </dsp:txBody>
      <dsp:txXfrm>
        <a:off x="3026979" y="2346211"/>
        <a:ext cx="2987306" cy="1792384"/>
      </dsp:txXfrm>
    </dsp:sp>
    <dsp:sp modelId="{D5396795-3B45-47DB-9324-851785ACC6CB}">
      <dsp:nvSpPr>
        <dsp:cNvPr id="0" name=""/>
        <dsp:cNvSpPr/>
      </dsp:nvSpPr>
      <dsp:spPr>
        <a:xfrm>
          <a:off x="6046519" y="2357378"/>
          <a:ext cx="2987306" cy="1792384"/>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7: Conduct comprehensive risk assessment</a:t>
          </a:r>
        </a:p>
      </dsp:txBody>
      <dsp:txXfrm>
        <a:off x="6046519" y="2357378"/>
        <a:ext cx="2987306" cy="1792384"/>
      </dsp:txXfrm>
    </dsp:sp>
    <dsp:sp modelId="{CBFCCECB-DF8F-4C32-BE49-52B3B822141A}">
      <dsp:nvSpPr>
        <dsp:cNvPr id="0" name=""/>
        <dsp:cNvSpPr/>
      </dsp:nvSpPr>
      <dsp:spPr>
        <a:xfrm>
          <a:off x="9067911" y="2358776"/>
          <a:ext cx="2987306" cy="1792384"/>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8: Conduct comprehensive risk management</a:t>
          </a:r>
        </a:p>
      </dsp:txBody>
      <dsp:txXfrm>
        <a:off x="9067911" y="2358776"/>
        <a:ext cx="2987306" cy="1792384"/>
      </dsp:txXfrm>
    </dsp:sp>
    <dsp:sp modelId="{DC540895-DAF2-492B-BB0F-66065B87856D}">
      <dsp:nvSpPr>
        <dsp:cNvPr id="0" name=""/>
        <dsp:cNvSpPr/>
      </dsp:nvSpPr>
      <dsp:spPr>
        <a:xfrm>
          <a:off x="3014253" y="4170261"/>
          <a:ext cx="2987306" cy="1792384"/>
        </a:xfrm>
        <a:prstGeom prst="rect">
          <a:avLst/>
        </a:prstGeom>
        <a:solidFill>
          <a:srgbClr val="00AA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9: Contribute to coordinated risk management</a:t>
          </a:r>
          <a:endParaRPr lang="en-US" sz="2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a:off x="3014253" y="4170261"/>
        <a:ext cx="2987306" cy="1792384"/>
      </dsp:txXfrm>
    </dsp:sp>
    <dsp:sp modelId="{CC1F55EC-C757-45EB-9039-F27C9CC471C4}">
      <dsp:nvSpPr>
        <dsp:cNvPr id="0" name=""/>
        <dsp:cNvSpPr/>
      </dsp:nvSpPr>
      <dsp:spPr>
        <a:xfrm>
          <a:off x="6039678" y="4170261"/>
          <a:ext cx="2987306" cy="1792384"/>
        </a:xfrm>
        <a:prstGeom prst="rect">
          <a:avLst/>
        </a:prstGeom>
        <a:solidFill>
          <a:srgbClr val="2540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10: Collaborate for ongoing risk assessment and risk management </a:t>
          </a:r>
          <a:endParaRPr lang="en-US" sz="20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6039678" y="4170261"/>
        <a:ext cx="2987306" cy="17923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5E941-ACB7-4E71-BDF0-A5C33EBDFC11}">
      <dsp:nvSpPr>
        <dsp:cNvPr id="0" name=""/>
        <dsp:cNvSpPr/>
      </dsp:nvSpPr>
      <dsp:spPr>
        <a:xfrm>
          <a:off x="3655796" y="5920976"/>
          <a:ext cx="6021603" cy="708423"/>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1D015E-DC62-4C87-ACF7-34A3C8D0CB80}">
      <dsp:nvSpPr>
        <dsp:cNvPr id="0" name=""/>
        <dsp:cNvSpPr/>
      </dsp:nvSpPr>
      <dsp:spPr>
        <a:xfrm>
          <a:off x="8674005" y="6187031"/>
          <a:ext cx="442368" cy="44236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BF14C1B-3BEE-44F1-AD21-0AB34A22DD08}">
      <dsp:nvSpPr>
        <dsp:cNvPr id="0" name=""/>
        <dsp:cNvSpPr/>
      </dsp:nvSpPr>
      <dsp:spPr>
        <a:xfrm>
          <a:off x="6634" y="0"/>
          <a:ext cx="9664131" cy="1272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6634" y="0"/>
        <a:ext cx="9664131" cy="1272627"/>
      </dsp:txXfrm>
    </dsp:sp>
    <dsp:sp modelId="{FD645C93-F04E-4E43-9AB0-05C925A7A1B1}">
      <dsp:nvSpPr>
        <dsp:cNvPr id="0" name=""/>
        <dsp:cNvSpPr/>
      </dsp:nvSpPr>
      <dsp:spPr>
        <a:xfrm>
          <a:off x="6634" y="2569830"/>
          <a:ext cx="442357" cy="44235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C7B04-734C-4068-B7FE-C74EAA818B9E}">
      <dsp:nvSpPr>
        <dsp:cNvPr id="0" name=""/>
        <dsp:cNvSpPr/>
      </dsp:nvSpPr>
      <dsp:spPr>
        <a:xfrm>
          <a:off x="428146" y="2275440"/>
          <a:ext cx="5600090" cy="103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    The presence of fear</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28146" y="2275440"/>
        <a:ext cx="5600090" cy="1031137"/>
      </dsp:txXfrm>
    </dsp:sp>
    <dsp:sp modelId="{89D0630F-A2CE-4A92-B372-2E3F62119C2A}">
      <dsp:nvSpPr>
        <dsp:cNvPr id="0" name=""/>
        <dsp:cNvSpPr/>
      </dsp:nvSpPr>
      <dsp:spPr>
        <a:xfrm>
          <a:off x="6634" y="3600967"/>
          <a:ext cx="442357" cy="44235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360297-6FCF-4F7D-8357-946B6EF705FD}">
      <dsp:nvSpPr>
        <dsp:cNvPr id="0" name=""/>
        <dsp:cNvSpPr/>
      </dsp:nvSpPr>
      <dsp:spPr>
        <a:xfrm>
          <a:off x="428146" y="3306577"/>
          <a:ext cx="5600090" cy="103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    Arguments happening every week</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28146" y="3306577"/>
        <a:ext cx="5600090" cy="1031137"/>
      </dsp:txXfrm>
    </dsp:sp>
    <dsp:sp modelId="{F40B74C0-F2ED-405C-949F-7F0CEE4EF9DC}">
      <dsp:nvSpPr>
        <dsp:cNvPr id="0" name=""/>
        <dsp:cNvSpPr/>
      </dsp:nvSpPr>
      <dsp:spPr>
        <a:xfrm>
          <a:off x="6634" y="4632104"/>
          <a:ext cx="442357" cy="44235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9E9313-FCE0-4FA3-BCB4-54F7B43F9696}">
      <dsp:nvSpPr>
        <dsp:cNvPr id="0" name=""/>
        <dsp:cNvSpPr/>
      </dsp:nvSpPr>
      <dsp:spPr>
        <a:xfrm>
          <a:off x="428146" y="4337715"/>
          <a:ext cx="5600090" cy="103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    A volatile relationship</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28146" y="4337715"/>
        <a:ext cx="5600090" cy="1031137"/>
      </dsp:txXfrm>
    </dsp:sp>
    <dsp:sp modelId="{7777938B-7FA8-4CE2-87C3-9B47097B453A}">
      <dsp:nvSpPr>
        <dsp:cNvPr id="0" name=""/>
        <dsp:cNvSpPr/>
      </dsp:nvSpPr>
      <dsp:spPr>
        <a:xfrm>
          <a:off x="6634" y="5663241"/>
          <a:ext cx="442357" cy="44235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B77706-7EB9-400F-88BC-F8FF42609A96}">
      <dsp:nvSpPr>
        <dsp:cNvPr id="0" name=""/>
        <dsp:cNvSpPr/>
      </dsp:nvSpPr>
      <dsp:spPr>
        <a:xfrm>
          <a:off x="428146" y="5368852"/>
          <a:ext cx="5600090" cy="103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    All of the above</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28146" y="5368852"/>
        <a:ext cx="5600090" cy="10311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5E941-ACB7-4E71-BDF0-A5C33EBDFC11}">
      <dsp:nvSpPr>
        <dsp:cNvPr id="0" name=""/>
        <dsp:cNvSpPr/>
      </dsp:nvSpPr>
      <dsp:spPr>
        <a:xfrm>
          <a:off x="3655796" y="5920976"/>
          <a:ext cx="6021603" cy="708423"/>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1D015E-DC62-4C87-ACF7-34A3C8D0CB80}">
      <dsp:nvSpPr>
        <dsp:cNvPr id="0" name=""/>
        <dsp:cNvSpPr/>
      </dsp:nvSpPr>
      <dsp:spPr>
        <a:xfrm>
          <a:off x="8674005" y="6187031"/>
          <a:ext cx="442368" cy="44236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BF14C1B-3BEE-44F1-AD21-0AB34A22DD08}">
      <dsp:nvSpPr>
        <dsp:cNvPr id="0" name=""/>
        <dsp:cNvSpPr/>
      </dsp:nvSpPr>
      <dsp:spPr>
        <a:xfrm>
          <a:off x="6634" y="0"/>
          <a:ext cx="9664131" cy="1272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6634" y="0"/>
        <a:ext cx="9664131" cy="1272627"/>
      </dsp:txXfrm>
    </dsp:sp>
    <dsp:sp modelId="{FD645C93-F04E-4E43-9AB0-05C925A7A1B1}">
      <dsp:nvSpPr>
        <dsp:cNvPr id="0" name=""/>
        <dsp:cNvSpPr/>
      </dsp:nvSpPr>
      <dsp:spPr>
        <a:xfrm>
          <a:off x="6634" y="2569830"/>
          <a:ext cx="442357" cy="44235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C7B04-734C-4068-B7FE-C74EAA818B9E}">
      <dsp:nvSpPr>
        <dsp:cNvPr id="0" name=""/>
        <dsp:cNvSpPr/>
      </dsp:nvSpPr>
      <dsp:spPr>
        <a:xfrm>
          <a:off x="428146" y="2275440"/>
          <a:ext cx="5600090" cy="103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    </a:t>
          </a:r>
          <a:r>
            <a:rPr lang="en-US" sz="2000" b="1" kern="1200" dirty="0" smtClean="0">
              <a:latin typeface="Open Sans" panose="020B0606030504020204" pitchFamily="34" charset="0"/>
              <a:ea typeface="Open Sans" panose="020B0606030504020204" pitchFamily="34" charset="0"/>
              <a:cs typeface="Open Sans" panose="020B0606030504020204" pitchFamily="34" charset="0"/>
            </a:rPr>
            <a:t>When in public and a stranger is violent</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28146" y="2275440"/>
        <a:ext cx="5600090" cy="1031137"/>
      </dsp:txXfrm>
    </dsp:sp>
    <dsp:sp modelId="{89D0630F-A2CE-4A92-B372-2E3F62119C2A}">
      <dsp:nvSpPr>
        <dsp:cNvPr id="0" name=""/>
        <dsp:cNvSpPr/>
      </dsp:nvSpPr>
      <dsp:spPr>
        <a:xfrm>
          <a:off x="6634" y="3600967"/>
          <a:ext cx="442357" cy="44235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360297-6FCF-4F7D-8357-946B6EF705FD}">
      <dsp:nvSpPr>
        <dsp:cNvPr id="0" name=""/>
        <dsp:cNvSpPr/>
      </dsp:nvSpPr>
      <dsp:spPr>
        <a:xfrm>
          <a:off x="428146" y="3306577"/>
          <a:ext cx="5600090" cy="103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    </a:t>
          </a:r>
          <a:r>
            <a:rPr lang="en-US" sz="2000" b="1" kern="1200" dirty="0" smtClean="0">
              <a:latin typeface="Open Sans" panose="020B0606030504020204" pitchFamily="34" charset="0"/>
              <a:ea typeface="Open Sans" panose="020B0606030504020204" pitchFamily="34" charset="0"/>
              <a:cs typeface="Open Sans" panose="020B0606030504020204" pitchFamily="34" charset="0"/>
            </a:rPr>
            <a:t>When pregnant</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28146" y="3306577"/>
        <a:ext cx="5600090" cy="1031137"/>
      </dsp:txXfrm>
    </dsp:sp>
    <dsp:sp modelId="{F40B74C0-F2ED-405C-949F-7F0CEE4EF9DC}">
      <dsp:nvSpPr>
        <dsp:cNvPr id="0" name=""/>
        <dsp:cNvSpPr/>
      </dsp:nvSpPr>
      <dsp:spPr>
        <a:xfrm>
          <a:off x="6634" y="4632104"/>
          <a:ext cx="442357" cy="44235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9E9313-FCE0-4FA3-BCB4-54F7B43F9696}">
      <dsp:nvSpPr>
        <dsp:cNvPr id="0" name=""/>
        <dsp:cNvSpPr/>
      </dsp:nvSpPr>
      <dsp:spPr>
        <a:xfrm>
          <a:off x="428146" y="4337715"/>
          <a:ext cx="5600090" cy="103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    When she is about to or has recently     </a:t>
          </a:r>
        </a:p>
        <a:p>
          <a:pPr lvl="0" algn="l"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    ended a relationship</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28146" y="4337715"/>
        <a:ext cx="5600090" cy="1031137"/>
      </dsp:txXfrm>
    </dsp:sp>
    <dsp:sp modelId="{7777938B-7FA8-4CE2-87C3-9B47097B453A}">
      <dsp:nvSpPr>
        <dsp:cNvPr id="0" name=""/>
        <dsp:cNvSpPr/>
      </dsp:nvSpPr>
      <dsp:spPr>
        <a:xfrm>
          <a:off x="6634" y="5663241"/>
          <a:ext cx="442357" cy="44235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B77706-7EB9-400F-88BC-F8FF42609A96}">
      <dsp:nvSpPr>
        <dsp:cNvPr id="0" name=""/>
        <dsp:cNvSpPr/>
      </dsp:nvSpPr>
      <dsp:spPr>
        <a:xfrm>
          <a:off x="428146" y="5368852"/>
          <a:ext cx="5600090" cy="103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    When with someone they don’t know</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28146" y="5368852"/>
        <a:ext cx="5600090" cy="10311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5E941-ACB7-4E71-BDF0-A5C33EBDFC11}">
      <dsp:nvSpPr>
        <dsp:cNvPr id="0" name=""/>
        <dsp:cNvSpPr/>
      </dsp:nvSpPr>
      <dsp:spPr>
        <a:xfrm>
          <a:off x="3655796" y="5920976"/>
          <a:ext cx="6021603" cy="708423"/>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1D015E-DC62-4C87-ACF7-34A3C8D0CB80}">
      <dsp:nvSpPr>
        <dsp:cNvPr id="0" name=""/>
        <dsp:cNvSpPr/>
      </dsp:nvSpPr>
      <dsp:spPr>
        <a:xfrm>
          <a:off x="8674005" y="6187031"/>
          <a:ext cx="442368" cy="44236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BF14C1B-3BEE-44F1-AD21-0AB34A22DD08}">
      <dsp:nvSpPr>
        <dsp:cNvPr id="0" name=""/>
        <dsp:cNvSpPr/>
      </dsp:nvSpPr>
      <dsp:spPr>
        <a:xfrm>
          <a:off x="6634" y="0"/>
          <a:ext cx="9664131" cy="1272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6634" y="0"/>
        <a:ext cx="9664131" cy="1272627"/>
      </dsp:txXfrm>
    </dsp:sp>
    <dsp:sp modelId="{FD645C93-F04E-4E43-9AB0-05C925A7A1B1}">
      <dsp:nvSpPr>
        <dsp:cNvPr id="0" name=""/>
        <dsp:cNvSpPr/>
      </dsp:nvSpPr>
      <dsp:spPr>
        <a:xfrm>
          <a:off x="6634" y="2569830"/>
          <a:ext cx="442357" cy="44235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C7B04-734C-4068-B7FE-C74EAA818B9E}">
      <dsp:nvSpPr>
        <dsp:cNvPr id="0" name=""/>
        <dsp:cNvSpPr/>
      </dsp:nvSpPr>
      <dsp:spPr>
        <a:xfrm>
          <a:off x="428146" y="2275440"/>
          <a:ext cx="5600090" cy="103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    </a:t>
          </a:r>
          <a:r>
            <a:rPr lang="en-US" sz="2000" b="1" kern="1200" dirty="0" smtClean="0">
              <a:latin typeface="Open Sans" panose="020B0606030504020204" pitchFamily="34" charset="0"/>
              <a:ea typeface="Open Sans" panose="020B0606030504020204" pitchFamily="34" charset="0"/>
              <a:cs typeface="Open Sans" panose="020B0606030504020204" pitchFamily="34" charset="0"/>
            </a:rPr>
            <a:t>Poverty </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28146" y="2275440"/>
        <a:ext cx="5600090" cy="1031137"/>
      </dsp:txXfrm>
    </dsp:sp>
    <dsp:sp modelId="{89D0630F-A2CE-4A92-B372-2E3F62119C2A}">
      <dsp:nvSpPr>
        <dsp:cNvPr id="0" name=""/>
        <dsp:cNvSpPr/>
      </dsp:nvSpPr>
      <dsp:spPr>
        <a:xfrm>
          <a:off x="6634" y="3600967"/>
          <a:ext cx="442357" cy="44235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360297-6FCF-4F7D-8357-946B6EF705FD}">
      <dsp:nvSpPr>
        <dsp:cNvPr id="0" name=""/>
        <dsp:cNvSpPr/>
      </dsp:nvSpPr>
      <dsp:spPr>
        <a:xfrm>
          <a:off x="428146" y="3306577"/>
          <a:ext cx="5600090" cy="103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    </a:t>
          </a:r>
          <a:r>
            <a:rPr lang="en-US" sz="2000" b="1" kern="1200" dirty="0" smtClean="0">
              <a:latin typeface="Open Sans" panose="020B0606030504020204" pitchFamily="34" charset="0"/>
              <a:ea typeface="Open Sans" panose="020B0606030504020204" pitchFamily="34" charset="0"/>
              <a:cs typeface="Open Sans" panose="020B0606030504020204" pitchFamily="34" charset="0"/>
            </a:rPr>
            <a:t>Alcohol</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28146" y="3306577"/>
        <a:ext cx="5600090" cy="1031137"/>
      </dsp:txXfrm>
    </dsp:sp>
    <dsp:sp modelId="{F40B74C0-F2ED-405C-949F-7F0CEE4EF9DC}">
      <dsp:nvSpPr>
        <dsp:cNvPr id="0" name=""/>
        <dsp:cNvSpPr/>
      </dsp:nvSpPr>
      <dsp:spPr>
        <a:xfrm>
          <a:off x="6634" y="4632104"/>
          <a:ext cx="442357" cy="44235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9E9313-FCE0-4FA3-BCB4-54F7B43F9696}">
      <dsp:nvSpPr>
        <dsp:cNvPr id="0" name=""/>
        <dsp:cNvSpPr/>
      </dsp:nvSpPr>
      <dsp:spPr>
        <a:xfrm>
          <a:off x="428146" y="4337715"/>
          <a:ext cx="5600090" cy="103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    Growing up in a household where  </a:t>
          </a:r>
        </a:p>
        <a:p>
          <a:pPr lvl="0" algn="l"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     family violence occurred</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28146" y="4337715"/>
        <a:ext cx="5600090" cy="1031137"/>
      </dsp:txXfrm>
    </dsp:sp>
    <dsp:sp modelId="{7777938B-7FA8-4CE2-87C3-9B47097B453A}">
      <dsp:nvSpPr>
        <dsp:cNvPr id="0" name=""/>
        <dsp:cNvSpPr/>
      </dsp:nvSpPr>
      <dsp:spPr>
        <a:xfrm>
          <a:off x="6634" y="5663241"/>
          <a:ext cx="442357" cy="44235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B77706-7EB9-400F-88BC-F8FF42609A96}">
      <dsp:nvSpPr>
        <dsp:cNvPr id="0" name=""/>
        <dsp:cNvSpPr/>
      </dsp:nvSpPr>
      <dsp:spPr>
        <a:xfrm>
          <a:off x="428146" y="5368852"/>
          <a:ext cx="5600090" cy="1031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    Gender inequality </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28146" y="5368852"/>
        <a:ext cx="5600090" cy="10311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226B8-1A7C-440D-82D0-FFD806CC74D7}">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rgbClr val="003736"/>
          </a:solidFill>
          <a:prstDash val="solid"/>
          <a:miter lim="800000"/>
        </a:ln>
        <a:effectLst/>
      </dsp:spPr>
      <dsp:style>
        <a:lnRef idx="2">
          <a:scrgbClr r="0" g="0" b="0"/>
        </a:lnRef>
        <a:fillRef idx="0">
          <a:scrgbClr r="0" g="0" b="0"/>
        </a:fillRef>
        <a:effectRef idx="0">
          <a:scrgbClr r="0" g="0" b="0"/>
        </a:effectRef>
        <a:fontRef idx="minor"/>
      </dsp:style>
    </dsp:sp>
    <dsp:sp modelId="{F88C1BC5-6ADB-499E-90EB-E92558D57FF6}">
      <dsp:nvSpPr>
        <dsp:cNvPr id="0" name=""/>
        <dsp:cNvSpPr/>
      </dsp:nvSpPr>
      <dsp:spPr>
        <a:xfrm>
          <a:off x="610504" y="416587"/>
          <a:ext cx="7440913" cy="833607"/>
        </a:xfrm>
        <a:prstGeom prst="rect">
          <a:avLst/>
        </a:prstGeom>
        <a:solidFill>
          <a:srgbClr val="FCEEE4"/>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lvl="0" algn="l" defTabSz="1066800">
            <a:lnSpc>
              <a:spcPct val="90000"/>
            </a:lnSpc>
            <a:spcBef>
              <a:spcPct val="0"/>
            </a:spcBef>
            <a:spcAft>
              <a:spcPct val="35000"/>
            </a:spcAft>
          </a:pPr>
          <a:r>
            <a:rPr lang="en-AU"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An overview of the Victorian family violence reform context and MARAM</a:t>
          </a:r>
          <a:endParaRPr lang="en-US" sz="2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a:off x="610504" y="416587"/>
        <a:ext cx="7440913" cy="833607"/>
      </dsp:txXfrm>
    </dsp:sp>
    <dsp:sp modelId="{10961143-D07A-4742-8941-D616F4F0E7B3}">
      <dsp:nvSpPr>
        <dsp:cNvPr id="0" name=""/>
        <dsp:cNvSpPr/>
      </dsp:nvSpPr>
      <dsp:spPr>
        <a:xfrm>
          <a:off x="89500" y="312386"/>
          <a:ext cx="1042009" cy="1042009"/>
        </a:xfrm>
        <a:prstGeom prst="ellipse">
          <a:avLst/>
        </a:prstGeom>
        <a:solidFill>
          <a:srgbClr val="006666"/>
        </a:solidFill>
        <a:ln w="12700" cap="flat" cmpd="sng" algn="ctr">
          <a:solidFill>
            <a:srgbClr val="003736"/>
          </a:solidFill>
          <a:prstDash val="solid"/>
          <a:miter lim="800000"/>
        </a:ln>
        <a:effectLst/>
      </dsp:spPr>
      <dsp:style>
        <a:lnRef idx="2">
          <a:scrgbClr r="0" g="0" b="0"/>
        </a:lnRef>
        <a:fillRef idx="1">
          <a:scrgbClr r="0" g="0" b="0"/>
        </a:fillRef>
        <a:effectRef idx="0">
          <a:scrgbClr r="0" g="0" b="0"/>
        </a:effectRef>
        <a:fontRef idx="minor"/>
      </dsp:style>
    </dsp:sp>
    <dsp:sp modelId="{C01F6441-A913-49C9-B451-35D4F0790CA4}">
      <dsp:nvSpPr>
        <dsp:cNvPr id="0" name=""/>
        <dsp:cNvSpPr/>
      </dsp:nvSpPr>
      <dsp:spPr>
        <a:xfrm>
          <a:off x="1088431" y="1667215"/>
          <a:ext cx="6962986" cy="833607"/>
        </a:xfrm>
        <a:prstGeom prst="rect">
          <a:avLst/>
        </a:prstGeom>
        <a:solidFill>
          <a:srgbClr val="FCEEE4"/>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lvl="0" algn="l" defTabSz="1066800">
            <a:lnSpc>
              <a:spcPct val="90000"/>
            </a:lnSpc>
            <a:spcBef>
              <a:spcPct val="0"/>
            </a:spcBef>
            <a:spcAft>
              <a:spcPct val="35000"/>
            </a:spcAft>
          </a:pPr>
          <a:r>
            <a:rPr lang="en-AU"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Foundational knowledge</a:t>
          </a:r>
          <a:endParaRPr lang="en-US" sz="2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a:off x="1088431" y="1667215"/>
        <a:ext cx="6962986" cy="833607"/>
      </dsp:txXfrm>
    </dsp:sp>
    <dsp:sp modelId="{A1A990AB-376F-4887-85B8-2DDF8BE02A6A}">
      <dsp:nvSpPr>
        <dsp:cNvPr id="0" name=""/>
        <dsp:cNvSpPr/>
      </dsp:nvSpPr>
      <dsp:spPr>
        <a:xfrm>
          <a:off x="567426" y="1563014"/>
          <a:ext cx="1042009" cy="1042009"/>
        </a:xfrm>
        <a:prstGeom prst="ellipse">
          <a:avLst/>
        </a:prstGeom>
        <a:solidFill>
          <a:srgbClr val="006666"/>
        </a:solidFill>
        <a:ln w="12700" cap="flat" cmpd="sng" algn="ctr">
          <a:solidFill>
            <a:srgbClr val="003736"/>
          </a:solidFill>
          <a:prstDash val="solid"/>
          <a:miter lim="800000"/>
        </a:ln>
        <a:effectLst/>
      </dsp:spPr>
      <dsp:style>
        <a:lnRef idx="2">
          <a:scrgbClr r="0" g="0" b="0"/>
        </a:lnRef>
        <a:fillRef idx="1">
          <a:scrgbClr r="0" g="0" b="0"/>
        </a:fillRef>
        <a:effectRef idx="0">
          <a:scrgbClr r="0" g="0" b="0"/>
        </a:effectRef>
        <a:fontRef idx="minor"/>
      </dsp:style>
    </dsp:sp>
    <dsp:sp modelId="{7CBE9FD0-F0E0-4210-B706-3449A84E0BD4}">
      <dsp:nvSpPr>
        <dsp:cNvPr id="0" name=""/>
        <dsp:cNvSpPr/>
      </dsp:nvSpPr>
      <dsp:spPr>
        <a:xfrm>
          <a:off x="1088431" y="2917843"/>
          <a:ext cx="6962986" cy="833607"/>
        </a:xfrm>
        <a:prstGeom prst="rect">
          <a:avLst/>
        </a:prstGeom>
        <a:solidFill>
          <a:srgbClr val="FCEEE4"/>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lvl="0" algn="l" defTabSz="1066800">
            <a:lnSpc>
              <a:spcPct val="90000"/>
            </a:lnSpc>
            <a:spcBef>
              <a:spcPct val="0"/>
            </a:spcBef>
            <a:spcAft>
              <a:spcPct val="35000"/>
            </a:spcAft>
          </a:pPr>
          <a:r>
            <a:rPr lang="en-AU"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Understanding attitudes, structural inequality &amp; discrimination</a:t>
          </a:r>
          <a:endParaRPr lang="en-US" sz="2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a:off x="1088431" y="2917843"/>
        <a:ext cx="6962986" cy="833607"/>
      </dsp:txXfrm>
    </dsp:sp>
    <dsp:sp modelId="{AE47A20D-73D6-4F1E-86FC-0AD632FCF874}">
      <dsp:nvSpPr>
        <dsp:cNvPr id="0" name=""/>
        <dsp:cNvSpPr/>
      </dsp:nvSpPr>
      <dsp:spPr>
        <a:xfrm>
          <a:off x="567426" y="2813642"/>
          <a:ext cx="1042009" cy="1042009"/>
        </a:xfrm>
        <a:prstGeom prst="ellipse">
          <a:avLst/>
        </a:prstGeom>
        <a:solidFill>
          <a:srgbClr val="006666"/>
        </a:solidFill>
        <a:ln w="12700" cap="flat" cmpd="sng" algn="ctr">
          <a:solidFill>
            <a:srgbClr val="003736"/>
          </a:solidFill>
          <a:prstDash val="solid"/>
          <a:miter lim="800000"/>
        </a:ln>
        <a:effectLst/>
      </dsp:spPr>
      <dsp:style>
        <a:lnRef idx="2">
          <a:scrgbClr r="0" g="0" b="0"/>
        </a:lnRef>
        <a:fillRef idx="1">
          <a:scrgbClr r="0" g="0" b="0"/>
        </a:fillRef>
        <a:effectRef idx="0">
          <a:scrgbClr r="0" g="0" b="0"/>
        </a:effectRef>
        <a:fontRef idx="minor"/>
      </dsp:style>
    </dsp:sp>
    <dsp:sp modelId="{EF720FD5-5AAC-4437-AE15-ACFA1E72AA3B}">
      <dsp:nvSpPr>
        <dsp:cNvPr id="0" name=""/>
        <dsp:cNvSpPr/>
      </dsp:nvSpPr>
      <dsp:spPr>
        <a:xfrm>
          <a:off x="610504" y="4168472"/>
          <a:ext cx="7440913" cy="833607"/>
        </a:xfrm>
        <a:prstGeom prst="rect">
          <a:avLst/>
        </a:prstGeom>
        <a:solidFill>
          <a:srgbClr val="FCEEE4"/>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lvl="0" algn="l" defTabSz="1066800">
            <a:lnSpc>
              <a:spcPct val="90000"/>
            </a:lnSpc>
            <a:spcBef>
              <a:spcPct val="0"/>
            </a:spcBef>
            <a:spcAft>
              <a:spcPct val="35000"/>
            </a:spcAft>
          </a:pPr>
          <a:r>
            <a:rPr lang="en-AU"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Barriers to disclosure</a:t>
          </a:r>
          <a:endParaRPr lang="en-US" sz="2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a:off x="610504" y="4168472"/>
        <a:ext cx="7440913" cy="833607"/>
      </dsp:txXfrm>
    </dsp:sp>
    <dsp:sp modelId="{7F2DC5BB-6217-4420-99BF-EB39C6A49147}">
      <dsp:nvSpPr>
        <dsp:cNvPr id="0" name=""/>
        <dsp:cNvSpPr/>
      </dsp:nvSpPr>
      <dsp:spPr>
        <a:xfrm>
          <a:off x="89500" y="4064271"/>
          <a:ext cx="1042009" cy="1042009"/>
        </a:xfrm>
        <a:prstGeom prst="ellipse">
          <a:avLst/>
        </a:prstGeom>
        <a:solidFill>
          <a:srgbClr val="006666"/>
        </a:solidFill>
        <a:ln w="12700" cap="flat" cmpd="sng" algn="ctr">
          <a:solidFill>
            <a:srgbClr val="003736"/>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6537C-49D8-4A76-BD51-FC24E022596C}">
      <dsp:nvSpPr>
        <dsp:cNvPr id="0" name=""/>
        <dsp:cNvSpPr/>
      </dsp:nvSpPr>
      <dsp:spPr>
        <a:xfrm rot="16200000">
          <a:off x="-1868859" y="1870849"/>
          <a:ext cx="5694603" cy="1952904"/>
        </a:xfrm>
        <a:prstGeom prst="flowChartManualOperation">
          <a:avLst/>
        </a:prstGeom>
        <a:solidFill>
          <a:schemeClr val="accent1">
            <a:lumMod val="20000"/>
            <a:lumOff val="80000"/>
          </a:schemeClr>
        </a:solidFill>
        <a:ln w="635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Responding to family violence can </a:t>
          </a:r>
          <a:r>
            <a:rPr lang="en-AU" sz="2000" b="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have </a:t>
          </a:r>
          <a:r>
            <a:rPr lang="en-AU" sz="2000" b="0" kern="1200" smtClean="0">
              <a:solidFill>
                <a:schemeClr val="tx1"/>
              </a:solidFill>
              <a:latin typeface="Open Sans" panose="020B0606030504020204" pitchFamily="34" charset="0"/>
              <a:ea typeface="Open Sans" panose="020B0606030504020204" pitchFamily="34" charset="0"/>
              <a:cs typeface="Open Sans" panose="020B0606030504020204" pitchFamily="34" charset="0"/>
            </a:rPr>
            <a:t>an impact and </a:t>
          </a:r>
          <a:r>
            <a:rPr lang="en-AU" sz="2000" b="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at times be overwhelming</a:t>
          </a:r>
          <a:endParaRPr lang="en-US" sz="2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1990" y="1138921"/>
        <a:ext cx="1952904" cy="3416761"/>
      </dsp:txXfrm>
    </dsp:sp>
    <dsp:sp modelId="{AFF7157E-A7F2-49DC-BD47-737F8CDA70A8}">
      <dsp:nvSpPr>
        <dsp:cNvPr id="0" name=""/>
        <dsp:cNvSpPr/>
      </dsp:nvSpPr>
      <dsp:spPr>
        <a:xfrm rot="16200000">
          <a:off x="230512" y="1870849"/>
          <a:ext cx="5694603" cy="1952904"/>
        </a:xfrm>
        <a:prstGeom prst="flowChartManualOperation">
          <a:avLst/>
        </a:prstGeom>
        <a:solidFill>
          <a:schemeClr val="accent1">
            <a:lumMod val="40000"/>
            <a:lumOff val="60000"/>
          </a:schemeClr>
        </a:solidFill>
        <a:ln w="635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AU" sz="20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Self-care should be a part of your work</a:t>
          </a:r>
          <a:endPar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2101361" y="1138921"/>
        <a:ext cx="1952904" cy="3416761"/>
      </dsp:txXfrm>
    </dsp:sp>
    <dsp:sp modelId="{877CC610-F58D-4786-854B-2DA8049BA5BC}">
      <dsp:nvSpPr>
        <dsp:cNvPr id="0" name=""/>
        <dsp:cNvSpPr/>
      </dsp:nvSpPr>
      <dsp:spPr>
        <a:xfrm rot="16200000">
          <a:off x="2329883" y="1870849"/>
          <a:ext cx="5694603" cy="1952904"/>
        </a:xfrm>
        <a:prstGeom prst="flowChartManualOperation">
          <a:avLst/>
        </a:prstGeom>
        <a:solidFill>
          <a:schemeClr val="accent1">
            <a:lumMod val="60000"/>
            <a:lumOff val="40000"/>
          </a:schemeClr>
        </a:solidFill>
        <a:ln w="635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AU" sz="20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Self-care is a shared responsibility between individuals, teams, organisations and systems</a:t>
          </a:r>
        </a:p>
      </dsp:txBody>
      <dsp:txXfrm rot="5400000">
        <a:off x="4200732" y="1138921"/>
        <a:ext cx="1952904" cy="3416761"/>
      </dsp:txXfrm>
    </dsp:sp>
    <dsp:sp modelId="{4F2129ED-E3E7-42D4-B8C3-B523356DEEDA}">
      <dsp:nvSpPr>
        <dsp:cNvPr id="0" name=""/>
        <dsp:cNvSpPr/>
      </dsp:nvSpPr>
      <dsp:spPr>
        <a:xfrm rot="16200000">
          <a:off x="4429255" y="1870849"/>
          <a:ext cx="5694603" cy="1952904"/>
        </a:xfrm>
        <a:prstGeom prst="flowChartManualOperation">
          <a:avLst/>
        </a:prstGeom>
        <a:solidFill>
          <a:schemeClr val="accent1">
            <a:lumMod val="75000"/>
          </a:schemeClr>
        </a:solidFill>
        <a:ln w="635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AU" sz="20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Self-care is about knowing and accessing the professional supports available and prioritising what works for you</a:t>
          </a:r>
          <a:endPar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6300104" y="1138921"/>
        <a:ext cx="1952904" cy="341676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10044FC-9080-48BF-9C56-1EF8C91856FD}"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58600A-EAAC-487E-B23E-35191BA9A9FB}" type="slidenum">
              <a:rPr lang="en-AU" smtClean="0"/>
              <a:t>‹#›</a:t>
            </a:fld>
            <a:endParaRPr lang="en-AU"/>
          </a:p>
        </p:txBody>
      </p:sp>
    </p:spTree>
    <p:extLst>
      <p:ext uri="{BB962C8B-B14F-4D97-AF65-F5344CB8AC3E}">
        <p14:creationId xmlns:p14="http://schemas.microsoft.com/office/powerpoint/2010/main" val="383860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10044FC-9080-48BF-9C56-1EF8C91856FD}"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58600A-EAAC-487E-B23E-35191BA9A9FB}" type="slidenum">
              <a:rPr lang="en-AU" smtClean="0"/>
              <a:t>‹#›</a:t>
            </a:fld>
            <a:endParaRPr lang="en-AU"/>
          </a:p>
        </p:txBody>
      </p:sp>
    </p:spTree>
    <p:extLst>
      <p:ext uri="{BB962C8B-B14F-4D97-AF65-F5344CB8AC3E}">
        <p14:creationId xmlns:p14="http://schemas.microsoft.com/office/powerpoint/2010/main" val="349944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10044FC-9080-48BF-9C56-1EF8C91856FD}"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58600A-EAAC-487E-B23E-35191BA9A9FB}" type="slidenum">
              <a:rPr lang="en-AU" smtClean="0"/>
              <a:t>‹#›</a:t>
            </a:fld>
            <a:endParaRPr lang="en-AU"/>
          </a:p>
        </p:txBody>
      </p:sp>
    </p:spTree>
    <p:extLst>
      <p:ext uri="{BB962C8B-B14F-4D97-AF65-F5344CB8AC3E}">
        <p14:creationId xmlns:p14="http://schemas.microsoft.com/office/powerpoint/2010/main" val="416226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10044FC-9080-48BF-9C56-1EF8C91856FD}"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58600A-EAAC-487E-B23E-35191BA9A9FB}" type="slidenum">
              <a:rPr lang="en-AU" smtClean="0"/>
              <a:t>‹#›</a:t>
            </a:fld>
            <a:endParaRPr lang="en-AU"/>
          </a:p>
        </p:txBody>
      </p:sp>
    </p:spTree>
    <p:extLst>
      <p:ext uri="{BB962C8B-B14F-4D97-AF65-F5344CB8AC3E}">
        <p14:creationId xmlns:p14="http://schemas.microsoft.com/office/powerpoint/2010/main" val="122150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0044FC-9080-48BF-9C56-1EF8C91856FD}"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58600A-EAAC-487E-B23E-35191BA9A9FB}" type="slidenum">
              <a:rPr lang="en-AU" smtClean="0"/>
              <a:t>‹#›</a:t>
            </a:fld>
            <a:endParaRPr lang="en-AU"/>
          </a:p>
        </p:txBody>
      </p:sp>
    </p:spTree>
    <p:extLst>
      <p:ext uri="{BB962C8B-B14F-4D97-AF65-F5344CB8AC3E}">
        <p14:creationId xmlns:p14="http://schemas.microsoft.com/office/powerpoint/2010/main" val="1876719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10044FC-9080-48BF-9C56-1EF8C91856FD}" type="datetimeFigureOut">
              <a:rPr lang="en-AU" smtClean="0"/>
              <a:t>25/08/2021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458600A-EAAC-487E-B23E-35191BA9A9FB}" type="slidenum">
              <a:rPr lang="en-AU" smtClean="0"/>
              <a:t>‹#›</a:t>
            </a:fld>
            <a:endParaRPr lang="en-AU"/>
          </a:p>
        </p:txBody>
      </p:sp>
    </p:spTree>
    <p:extLst>
      <p:ext uri="{BB962C8B-B14F-4D97-AF65-F5344CB8AC3E}">
        <p14:creationId xmlns:p14="http://schemas.microsoft.com/office/powerpoint/2010/main" val="2235490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10044FC-9080-48BF-9C56-1EF8C91856FD}" type="datetimeFigureOut">
              <a:rPr lang="en-AU" smtClean="0"/>
              <a:t>25/08/2021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458600A-EAAC-487E-B23E-35191BA9A9FB}" type="slidenum">
              <a:rPr lang="en-AU" smtClean="0"/>
              <a:t>‹#›</a:t>
            </a:fld>
            <a:endParaRPr lang="en-AU"/>
          </a:p>
        </p:txBody>
      </p:sp>
    </p:spTree>
    <p:extLst>
      <p:ext uri="{BB962C8B-B14F-4D97-AF65-F5344CB8AC3E}">
        <p14:creationId xmlns:p14="http://schemas.microsoft.com/office/powerpoint/2010/main" val="169448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10044FC-9080-48BF-9C56-1EF8C91856FD}" type="datetimeFigureOut">
              <a:rPr lang="en-AU" smtClean="0"/>
              <a:t>25/08/2021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458600A-EAAC-487E-B23E-35191BA9A9FB}" type="slidenum">
              <a:rPr lang="en-AU" smtClean="0"/>
              <a:t>‹#›</a:t>
            </a:fld>
            <a:endParaRPr lang="en-AU"/>
          </a:p>
        </p:txBody>
      </p:sp>
    </p:spTree>
    <p:extLst>
      <p:ext uri="{BB962C8B-B14F-4D97-AF65-F5344CB8AC3E}">
        <p14:creationId xmlns:p14="http://schemas.microsoft.com/office/powerpoint/2010/main" val="385927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044FC-9080-48BF-9C56-1EF8C91856FD}" type="datetimeFigureOut">
              <a:rPr lang="en-AU" smtClean="0"/>
              <a:t>25/08/2021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458600A-EAAC-487E-B23E-35191BA9A9FB}" type="slidenum">
              <a:rPr lang="en-AU" smtClean="0"/>
              <a:t>‹#›</a:t>
            </a:fld>
            <a:endParaRPr lang="en-AU"/>
          </a:p>
        </p:txBody>
      </p:sp>
    </p:spTree>
    <p:extLst>
      <p:ext uri="{BB962C8B-B14F-4D97-AF65-F5344CB8AC3E}">
        <p14:creationId xmlns:p14="http://schemas.microsoft.com/office/powerpoint/2010/main" val="309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044FC-9080-48BF-9C56-1EF8C91856FD}" type="datetimeFigureOut">
              <a:rPr lang="en-AU" smtClean="0"/>
              <a:t>25/08/2021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458600A-EAAC-487E-B23E-35191BA9A9FB}" type="slidenum">
              <a:rPr lang="en-AU" smtClean="0"/>
              <a:t>‹#›</a:t>
            </a:fld>
            <a:endParaRPr lang="en-AU"/>
          </a:p>
        </p:txBody>
      </p:sp>
    </p:spTree>
    <p:extLst>
      <p:ext uri="{BB962C8B-B14F-4D97-AF65-F5344CB8AC3E}">
        <p14:creationId xmlns:p14="http://schemas.microsoft.com/office/powerpoint/2010/main" val="80422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044FC-9080-48BF-9C56-1EF8C91856FD}" type="datetimeFigureOut">
              <a:rPr lang="en-AU" smtClean="0"/>
              <a:t>25/08/2021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458600A-EAAC-487E-B23E-35191BA9A9FB}" type="slidenum">
              <a:rPr lang="en-AU" smtClean="0"/>
              <a:t>‹#›</a:t>
            </a:fld>
            <a:endParaRPr lang="en-AU"/>
          </a:p>
        </p:txBody>
      </p:sp>
    </p:spTree>
    <p:extLst>
      <p:ext uri="{BB962C8B-B14F-4D97-AF65-F5344CB8AC3E}">
        <p14:creationId xmlns:p14="http://schemas.microsoft.com/office/powerpoint/2010/main" val="375731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044FC-9080-48BF-9C56-1EF8C91856FD}" type="datetimeFigureOut">
              <a:rPr lang="en-AU" smtClean="0"/>
              <a:t>25/08/2021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8600A-EAAC-487E-B23E-35191BA9A9FB}" type="slidenum">
              <a:rPr lang="en-AU" smtClean="0"/>
              <a:t>‹#›</a:t>
            </a:fld>
            <a:endParaRPr lang="en-AU"/>
          </a:p>
        </p:txBody>
      </p:sp>
    </p:spTree>
    <p:extLst>
      <p:ext uri="{BB962C8B-B14F-4D97-AF65-F5344CB8AC3E}">
        <p14:creationId xmlns:p14="http://schemas.microsoft.com/office/powerpoint/2010/main" val="47730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5.xml"/><Relationship Id="rId7" Type="http://schemas.openxmlformats.org/officeDocument/2006/relationships/image" Target="../media/image4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6.xml"/><Relationship Id="rId7" Type="http://schemas.openxmlformats.org/officeDocument/2006/relationships/image" Target="../media/image4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fLUVWZvVZXw"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7.xml"/><Relationship Id="rId7" Type="http://schemas.openxmlformats.org/officeDocument/2006/relationships/image" Target="../media/image4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png"/><Relationship Id="rId7" Type="http://schemas.openxmlformats.org/officeDocument/2006/relationships/hyperlink" Target="https://www.youtube.com/watch?app=desktop&amp;v=mbp2RvsLCSg&amp;t=6s" TargetMode="Externa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4.png"/><Relationship Id="rId7" Type="http://schemas.openxmlformats.org/officeDocument/2006/relationships/diagramColors" Target="../diagrams/colors9.xml"/><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J2rNHOkdV2E"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AU"/>
          </a:p>
        </p:txBody>
      </p:sp>
      <p:sp>
        <p:nvSpPr>
          <p:cNvPr id="6" name="Rectangle 5"/>
          <p:cNvSpPr/>
          <p:nvPr/>
        </p:nvSpPr>
        <p:spPr>
          <a:xfrm>
            <a:off x="-1" y="2358053"/>
            <a:ext cx="12192000" cy="3405011"/>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1278465" y="2684154"/>
            <a:ext cx="9635067" cy="3416320"/>
          </a:xfrm>
          <a:prstGeom prst="rect">
            <a:avLst/>
          </a:prstGeom>
          <a:noFill/>
        </p:spPr>
        <p:txBody>
          <a:bodyPr wrap="square" rtlCol="0">
            <a:spAutoFit/>
          </a:bodyPr>
          <a:lstStyle/>
          <a:p>
            <a:pPr algn="ctr"/>
            <a:r>
              <a:rPr lang="en-AU" sz="3600" b="1" dirty="0" smtClean="0">
                <a:solidFill>
                  <a:srgbClr val="9BB0CA"/>
                </a:solidFill>
                <a:latin typeface="Open Sans" panose="020B0606030504020204" pitchFamily="34" charset="0"/>
                <a:ea typeface="Open Sans" panose="020B0606030504020204" pitchFamily="34" charset="0"/>
                <a:cs typeface="Open Sans" panose="020B0606030504020204" pitchFamily="34" charset="0"/>
              </a:rPr>
              <a:t>Family Violence Multi-Agency </a:t>
            </a:r>
            <a:r>
              <a:rPr lang="en-AU" sz="3600" b="1" dirty="0">
                <a:solidFill>
                  <a:srgbClr val="9BB0CA"/>
                </a:solidFill>
                <a:latin typeface="Open Sans" panose="020B0606030504020204" pitchFamily="34" charset="0"/>
                <a:ea typeface="Open Sans" panose="020B0606030504020204" pitchFamily="34" charset="0"/>
                <a:cs typeface="Open Sans" panose="020B0606030504020204" pitchFamily="34" charset="0"/>
              </a:rPr>
              <a:t>Risk Assessment and Management (MARAM</a:t>
            </a:r>
            <a:r>
              <a:rPr lang="en-AU" sz="3600" b="1" dirty="0" smtClean="0">
                <a:solidFill>
                  <a:srgbClr val="9BB0CA"/>
                </a:solidFill>
                <a:latin typeface="Open Sans" panose="020B0606030504020204" pitchFamily="34" charset="0"/>
                <a:ea typeface="Open Sans" panose="020B0606030504020204" pitchFamily="34" charset="0"/>
                <a:cs typeface="Open Sans" panose="020B0606030504020204" pitchFamily="34" charset="0"/>
              </a:rPr>
              <a:t>)</a:t>
            </a:r>
          </a:p>
          <a:p>
            <a:pPr algn="ctr"/>
            <a:endParaRPr lang="en-AU" sz="3600" b="1" dirty="0">
              <a:solidFill>
                <a:srgbClr val="9BB0CA"/>
              </a:solidFill>
              <a:latin typeface="Open Sans" panose="020B0606030504020204" pitchFamily="34" charset="0"/>
              <a:ea typeface="Open Sans" panose="020B0606030504020204" pitchFamily="34" charset="0"/>
              <a:cs typeface="Open Sans" panose="020B0606030504020204" pitchFamily="34" charset="0"/>
            </a:endParaRPr>
          </a:p>
          <a:p>
            <a:pPr algn="ct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Intermediate Victim Survivor Training </a:t>
            </a: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Module 1</a:t>
            </a:r>
          </a:p>
          <a:p>
            <a:pPr algn="ctr"/>
            <a:endParaRPr lang="en-AU"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r"/>
            <a:r>
              <a:rPr lang="en-AU"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Released August </a:t>
            </a:r>
            <a:r>
              <a:rPr lang="en-AU" dirty="0">
                <a:solidFill>
                  <a:schemeClr val="bg1"/>
                </a:solidFill>
                <a:latin typeface="Open Sans" panose="020B0606030504020204" pitchFamily="34" charset="0"/>
                <a:ea typeface="Open Sans" panose="020B0606030504020204" pitchFamily="34" charset="0"/>
                <a:cs typeface="Open Sans" panose="020B0606030504020204" pitchFamily="34" charset="0"/>
              </a:rPr>
              <a:t>2021</a:t>
            </a:r>
          </a:p>
        </p:txBody>
      </p:sp>
      <p:pic>
        <p:nvPicPr>
          <p:cNvPr id="10" name="Picture 9"/>
          <p:cNvPicPr>
            <a:picLocks noChangeAspect="1"/>
          </p:cNvPicPr>
          <p:nvPr/>
        </p:nvPicPr>
        <p:blipFill>
          <a:blip r:embed="rId2"/>
          <a:srcRect t="4409" b="3480"/>
          <a:stretch>
            <a:fillRect/>
          </a:stretch>
        </p:blipFill>
        <p:spPr>
          <a:xfrm>
            <a:off x="9702984" y="6102727"/>
            <a:ext cx="1210549" cy="629275"/>
          </a:xfrm>
          <a:prstGeom prst="rect">
            <a:avLst/>
          </a:prstGeom>
        </p:spPr>
      </p:pic>
      <p:pic>
        <p:nvPicPr>
          <p:cNvPr id="11" name="Picture 10"/>
          <p:cNvPicPr>
            <a:picLocks noChangeAspect="1"/>
          </p:cNvPicPr>
          <p:nvPr/>
        </p:nvPicPr>
        <p:blipFill>
          <a:blip r:embed="rId3"/>
          <a:srcRect l="677" r="5442"/>
          <a:stretch>
            <a:fillRect/>
          </a:stretch>
        </p:blipFill>
        <p:spPr>
          <a:xfrm>
            <a:off x="11146499" y="5813570"/>
            <a:ext cx="1045501" cy="104466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378" y="63867"/>
            <a:ext cx="7265653" cy="1932842"/>
          </a:xfrm>
          <a:prstGeom prst="rect">
            <a:avLst/>
          </a:prstGeom>
        </p:spPr>
      </p:pic>
      <p:sp>
        <p:nvSpPr>
          <p:cNvPr id="13" name="Rectangle 12"/>
          <p:cNvSpPr/>
          <p:nvPr/>
        </p:nvSpPr>
        <p:spPr>
          <a:xfrm>
            <a:off x="2195269" y="1766431"/>
            <a:ext cx="8056218" cy="800219"/>
          </a:xfrm>
          <a:prstGeom prst="rect">
            <a:avLst/>
          </a:prstGeom>
        </p:spPr>
        <p:txBody>
          <a:bodyPr wrap="square">
            <a:spAutoFit/>
          </a:bodyPr>
          <a:lstStyle/>
          <a:p>
            <a:r>
              <a:rPr lang="en-AU" sz="2800" b="1" dirty="0" smtClean="0">
                <a:solidFill>
                  <a:srgbClr val="002060"/>
                </a:solidFill>
              </a:rPr>
              <a:t>Strengthening Hospital Responses to Family Violence</a:t>
            </a:r>
          </a:p>
          <a:p>
            <a:r>
              <a:rPr lang="en-AU" dirty="0" smtClean="0"/>
              <a:t> </a:t>
            </a:r>
            <a:endParaRPr lang="en-AU" dirty="0"/>
          </a:p>
        </p:txBody>
      </p:sp>
    </p:spTree>
    <p:extLst>
      <p:ext uri="{BB962C8B-B14F-4D97-AF65-F5344CB8AC3E}">
        <p14:creationId xmlns:p14="http://schemas.microsoft.com/office/powerpoint/2010/main" val="4042386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Changing Framework </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5434908" y="1716839"/>
            <a:ext cx="6096000" cy="507831"/>
          </a:xfrm>
          <a:prstGeom prst="rect">
            <a:avLst/>
          </a:prstGeom>
        </p:spPr>
        <p:txBody>
          <a:bodyPr>
            <a:spAutoFit/>
          </a:bodyPr>
          <a:lstStyle/>
          <a:p>
            <a:pPr marL="742950" lvl="1" indent="-285750">
              <a:lnSpc>
                <a:spcPct val="150000"/>
              </a:lnSpc>
              <a:buFont typeface="Arial" panose="020B0604020202020204" pitchFamily="34" charset="0"/>
              <a:buChar char="•"/>
            </a:pPr>
            <a:r>
              <a:rPr lang="en-AU" sz="2000" b="1" dirty="0" smtClean="0">
                <a:latin typeface="Open Sans" panose="020B0606030504020204" pitchFamily="34" charset="0"/>
                <a:ea typeface="Open Sans" panose="020B0606030504020204" pitchFamily="34" charset="0"/>
                <a:cs typeface="Open Sans" panose="020B0606030504020204" pitchFamily="34" charset="0"/>
              </a:rPr>
              <a:t>MARAM is legislated</a:t>
            </a:r>
          </a:p>
        </p:txBody>
      </p:sp>
      <p:sp>
        <p:nvSpPr>
          <p:cNvPr id="9" name="Rectangle 8"/>
          <p:cNvSpPr/>
          <p:nvPr/>
        </p:nvSpPr>
        <p:spPr>
          <a:xfrm>
            <a:off x="5791200" y="1167225"/>
            <a:ext cx="3848041" cy="461665"/>
          </a:xfrm>
          <a:prstGeom prst="rect">
            <a:avLst/>
          </a:prstGeom>
        </p:spPr>
        <p:txBody>
          <a:bodyPr wrap="none">
            <a:spAutoFit/>
          </a:bodyPr>
          <a:lstStyle/>
          <a:p>
            <a:r>
              <a:rPr lang="en-AU" sz="2400" b="1" dirty="0" smtClean="0">
                <a:solidFill>
                  <a:srgbClr val="006666"/>
                </a:solidFill>
                <a:latin typeface="Open Sans" panose="020B0606030504020204" pitchFamily="34" charset="0"/>
                <a:ea typeface="Open Sans" panose="020B0606030504020204" pitchFamily="34" charset="0"/>
                <a:cs typeface="Open Sans" panose="020B0606030504020204" pitchFamily="34" charset="0"/>
              </a:rPr>
              <a:t>Key changes from CRAF:</a:t>
            </a:r>
            <a:endParaRPr lang="en-AU" sz="2400" b="1" dirty="0">
              <a:solidFill>
                <a:srgbClr val="006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p:cNvSpPr/>
          <p:nvPr/>
        </p:nvSpPr>
        <p:spPr>
          <a:xfrm>
            <a:off x="5886391" y="2336613"/>
            <a:ext cx="6096000" cy="400110"/>
          </a:xfrm>
          <a:prstGeom prst="rect">
            <a:avLst/>
          </a:prstGeom>
        </p:spPr>
        <p:txBody>
          <a:bodyPr>
            <a:spAutoFit/>
          </a:bodyPr>
          <a:lstStyle/>
          <a:p>
            <a:pPr marL="285750" indent="-285750">
              <a:buFont typeface="Arial" panose="020B0604020202020204" pitchFamily="34" charset="0"/>
              <a:buChar char="•"/>
            </a:pPr>
            <a:r>
              <a:rPr lang="en-AU" sz="2000" b="1" dirty="0" smtClean="0">
                <a:latin typeface="Open Sans" panose="020B0606030504020204" pitchFamily="34" charset="0"/>
                <a:ea typeface="Open Sans" panose="020B0606030504020204" pitchFamily="34" charset="0"/>
                <a:cs typeface="Open Sans" panose="020B0606030504020204" pitchFamily="34" charset="0"/>
              </a:rPr>
              <a:t>Comprehensive suite of resources</a:t>
            </a:r>
          </a:p>
        </p:txBody>
      </p:sp>
      <p:sp>
        <p:nvSpPr>
          <p:cNvPr id="11" name="Rectangle 10"/>
          <p:cNvSpPr/>
          <p:nvPr/>
        </p:nvSpPr>
        <p:spPr>
          <a:xfrm>
            <a:off x="5886391" y="2848666"/>
            <a:ext cx="6096000" cy="400110"/>
          </a:xfrm>
          <a:prstGeom prst="rect">
            <a:avLst/>
          </a:prstGeom>
        </p:spPr>
        <p:txBody>
          <a:bodyPr wrap="square">
            <a:spAutoFit/>
          </a:bodyPr>
          <a:lstStyle/>
          <a:p>
            <a:pPr marL="285750" indent="-285750">
              <a:buFont typeface="Arial" panose="020B0604020202020204" pitchFamily="34" charset="0"/>
              <a:buChar char="•"/>
            </a:pPr>
            <a:r>
              <a:rPr lang="en-AU" sz="2000" b="1" dirty="0" smtClean="0">
                <a:latin typeface="Open Sans" panose="020B0606030504020204" pitchFamily="34" charset="0"/>
                <a:ea typeface="Open Sans" panose="020B0606030504020204" pitchFamily="34" charset="0"/>
                <a:cs typeface="Open Sans" panose="020B0606030504020204" pitchFamily="34" charset="0"/>
              </a:rPr>
              <a:t>Wider range of risk factors </a:t>
            </a:r>
          </a:p>
        </p:txBody>
      </p:sp>
      <p:sp>
        <p:nvSpPr>
          <p:cNvPr id="12" name="Rectangle 11"/>
          <p:cNvSpPr/>
          <p:nvPr/>
        </p:nvSpPr>
        <p:spPr>
          <a:xfrm>
            <a:off x="5886391" y="3360719"/>
            <a:ext cx="6096000" cy="400110"/>
          </a:xfrm>
          <a:prstGeom prst="rect">
            <a:avLst/>
          </a:prstGeom>
        </p:spPr>
        <p:txBody>
          <a:bodyPr>
            <a:spAutoFit/>
          </a:bodyPr>
          <a:lstStyle/>
          <a:p>
            <a:pPr marL="285750" indent="-285750">
              <a:buFont typeface="Arial" panose="020B0604020202020204" pitchFamily="34" charset="0"/>
              <a:buChar char="•"/>
            </a:pPr>
            <a:r>
              <a:rPr lang="en-AU" sz="2000" b="1" dirty="0" smtClean="0">
                <a:latin typeface="Open Sans" panose="020B0606030504020204" pitchFamily="34" charset="0"/>
                <a:ea typeface="Open Sans" panose="020B0606030504020204" pitchFamily="34" charset="0"/>
                <a:cs typeface="Open Sans" panose="020B0606030504020204" pitchFamily="34" charset="0"/>
              </a:rPr>
              <a:t>Intersectional lens</a:t>
            </a:r>
          </a:p>
        </p:txBody>
      </p:sp>
      <p:sp>
        <p:nvSpPr>
          <p:cNvPr id="13" name="Rectangle 12"/>
          <p:cNvSpPr/>
          <p:nvPr/>
        </p:nvSpPr>
        <p:spPr>
          <a:xfrm>
            <a:off x="5886391" y="3872772"/>
            <a:ext cx="6096000" cy="707886"/>
          </a:xfrm>
          <a:prstGeom prst="rect">
            <a:avLst/>
          </a:prstGeom>
        </p:spPr>
        <p:txBody>
          <a:bodyPr>
            <a:spAutoFit/>
          </a:bodyPr>
          <a:lstStyle/>
          <a:p>
            <a:pPr marL="285750" indent="-285750">
              <a:buFont typeface="Arial" panose="020B0604020202020204" pitchFamily="34" charset="0"/>
              <a:buChar char="•"/>
            </a:pPr>
            <a:r>
              <a:rPr lang="en-AU" sz="2000" b="1" dirty="0" smtClean="0">
                <a:latin typeface="Open Sans" panose="020B0606030504020204" pitchFamily="34" charset="0"/>
                <a:ea typeface="Open Sans" panose="020B0606030504020204" pitchFamily="34" charset="0"/>
                <a:cs typeface="Open Sans" panose="020B0606030504020204" pitchFamily="34" charset="0"/>
              </a:rPr>
              <a:t>Children are situated as victim survivors in their own right</a:t>
            </a:r>
          </a:p>
        </p:txBody>
      </p:sp>
      <p:sp>
        <p:nvSpPr>
          <p:cNvPr id="14" name="Rectangle 13"/>
          <p:cNvSpPr/>
          <p:nvPr/>
        </p:nvSpPr>
        <p:spPr>
          <a:xfrm>
            <a:off x="5886391" y="4692601"/>
            <a:ext cx="6096000" cy="1015663"/>
          </a:xfrm>
          <a:prstGeom prst="rect">
            <a:avLst/>
          </a:prstGeom>
        </p:spPr>
        <p:txBody>
          <a:bodyPr>
            <a:spAutoFit/>
          </a:bodyPr>
          <a:lstStyle/>
          <a:p>
            <a:pPr marL="285750" indent="-285750">
              <a:buFont typeface="Arial" panose="020B0604020202020204" pitchFamily="34" charset="0"/>
              <a:buChar char="•"/>
            </a:pPr>
            <a:r>
              <a:rPr lang="en-AU" sz="2000" b="1" dirty="0" smtClean="0">
                <a:latin typeface="Open Sans" panose="020B0606030504020204" pitchFamily="34" charset="0"/>
                <a:ea typeface="Open Sans" panose="020B0606030504020204" pitchFamily="34" charset="0"/>
                <a:cs typeface="Open Sans" panose="020B0606030504020204" pitchFamily="34" charset="0"/>
              </a:rPr>
              <a:t>Collective responsibility to keep perpetrators in view accountable for their behaviours</a:t>
            </a:r>
          </a:p>
        </p:txBody>
      </p:sp>
      <p:sp>
        <p:nvSpPr>
          <p:cNvPr id="15" name="Rectangle 14"/>
          <p:cNvSpPr/>
          <p:nvPr/>
        </p:nvSpPr>
        <p:spPr>
          <a:xfrm>
            <a:off x="5886391" y="5820207"/>
            <a:ext cx="6096000" cy="707886"/>
          </a:xfrm>
          <a:prstGeom prst="rect">
            <a:avLst/>
          </a:prstGeom>
        </p:spPr>
        <p:txBody>
          <a:bodyPr wrap="square">
            <a:spAutoFit/>
          </a:bodyPr>
          <a:lstStyle/>
          <a:p>
            <a:pPr marL="285750" indent="-285750">
              <a:buFont typeface="Arial" panose="020B0604020202020204" pitchFamily="34" charset="0"/>
              <a:buChar char="•"/>
            </a:pPr>
            <a:r>
              <a:rPr lang="en-AU" sz="2000" b="1" dirty="0" smtClean="0">
                <a:latin typeface="Open Sans" panose="020B0606030504020204" pitchFamily="34" charset="0"/>
                <a:ea typeface="Open Sans" panose="020B0606030504020204" pitchFamily="34" charset="0"/>
                <a:cs typeface="Open Sans" panose="020B0606030504020204" pitchFamily="34" charset="0"/>
              </a:rPr>
              <a:t>Collaborative practice in the integrated service system</a:t>
            </a:r>
            <a:endParaRPr lang="en-AU"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2"/>
          <a:stretch>
            <a:fillRect/>
          </a:stretch>
        </p:blipFill>
        <p:spPr>
          <a:xfrm>
            <a:off x="546576" y="1283425"/>
            <a:ext cx="4671146" cy="5178693"/>
          </a:xfrm>
          <a:prstGeom prst="rect">
            <a:avLst/>
          </a:prstGeom>
        </p:spPr>
      </p:pic>
    </p:spTree>
    <p:extLst>
      <p:ext uri="{BB962C8B-B14F-4D97-AF65-F5344CB8AC3E}">
        <p14:creationId xmlns:p14="http://schemas.microsoft.com/office/powerpoint/2010/main" val="4484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Integrated service system</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790575" y="1188122"/>
            <a:ext cx="10610850" cy="1569660"/>
          </a:xfrm>
          <a:prstGeom prst="rect">
            <a:avLst/>
          </a:prstGeom>
          <a:solidFill>
            <a:schemeClr val="accent1">
              <a:lumMod val="20000"/>
              <a:lumOff val="80000"/>
            </a:schemeClr>
          </a:solidFill>
          <a:ln w="69850">
            <a:solidFill>
              <a:schemeClr val="accent2">
                <a:lumMod val="50000"/>
              </a:schemeClr>
            </a:solidFill>
          </a:ln>
        </p:spPr>
        <p:txBody>
          <a:bodyPr wrap="square">
            <a:spAutoFit/>
          </a:bodyPr>
          <a:lstStyle/>
          <a:p>
            <a:pPr algn="ctr"/>
            <a:endParaRPr lang="en-AU" sz="2400" b="1" dirty="0" smtClean="0"/>
          </a:p>
          <a:p>
            <a:pPr algn="ctr"/>
            <a:r>
              <a:rPr lang="en-AU" sz="2400" b="1" dirty="0" smtClean="0"/>
              <a:t>All prescribed services within the service system have an important role to play in supporting effective responses to family violence.</a:t>
            </a:r>
            <a:endParaRPr lang="en-AU" sz="2400" b="1" dirty="0"/>
          </a:p>
          <a:p>
            <a:pPr algn="ctr"/>
            <a:endParaRPr lang="en-AU" sz="24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82" y="3287771"/>
            <a:ext cx="2500468" cy="301558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133" y="4413608"/>
            <a:ext cx="1043034" cy="76391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1350" y="3287771"/>
            <a:ext cx="2533650" cy="3053373"/>
          </a:xfrm>
          <a:prstGeom prst="rect">
            <a:avLst/>
          </a:prstGeom>
        </p:spPr>
      </p:pic>
    </p:spTree>
    <p:extLst>
      <p:ext uri="{BB962C8B-B14F-4D97-AF65-F5344CB8AC3E}">
        <p14:creationId xmlns:p14="http://schemas.microsoft.com/office/powerpoint/2010/main" val="17573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77100" y="2443709"/>
            <a:ext cx="2867183" cy="4469433"/>
          </a:xfrm>
        </p:spPr>
      </p:pic>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Pause and reflect</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ounded Rectangular Callout 7"/>
          <p:cNvSpPr/>
          <p:nvPr/>
        </p:nvSpPr>
        <p:spPr>
          <a:xfrm>
            <a:off x="1466850" y="1367384"/>
            <a:ext cx="4914900" cy="2152650"/>
          </a:xfrm>
          <a:prstGeom prst="wedgeRoundRectCallout">
            <a:avLst>
              <a:gd name="adj1" fmla="val 36531"/>
              <a:gd name="adj2" fmla="val 73119"/>
              <a:gd name="adj3" fmla="val 16667"/>
            </a:avLst>
          </a:prstGeom>
          <a:solidFill>
            <a:srgbClr val="DEEBF7"/>
          </a:solidFill>
          <a:ln w="63500">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How does family violence present in your service?</a:t>
            </a:r>
            <a:endParaRPr lang="en-AU"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45197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6141"/>
          </a:xfr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276" y="4376636"/>
            <a:ext cx="6599531" cy="2191068"/>
          </a:xfrm>
          <a:prstGeom prst="rect">
            <a:avLst/>
          </a:prstGeom>
        </p:spPr>
      </p:pic>
      <p:sp>
        <p:nvSpPr>
          <p:cNvPr id="16" name="Rectangle 15"/>
          <p:cNvSpPr/>
          <p:nvPr/>
        </p:nvSpPr>
        <p:spPr>
          <a:xfrm>
            <a:off x="1840041" y="4662894"/>
            <a:ext cx="6096000" cy="1631216"/>
          </a:xfrm>
          <a:prstGeom prst="rect">
            <a:avLst/>
          </a:prstGeom>
        </p:spPr>
        <p:txBody>
          <a:bodyPr>
            <a:spAutoFit/>
          </a:bodyPr>
          <a:lstStyle/>
          <a:p>
            <a:r>
              <a:rPr lang="en-AU" sz="2000" b="1" dirty="0">
                <a:solidFill>
                  <a:srgbClr val="FFFFFF"/>
                </a:solidFill>
                <a:latin typeface="Open Sans" panose="020B0606030504020204" pitchFamily="34" charset="0"/>
              </a:rPr>
              <a:t>Some victim survivors ‘interact with health professionals at times of heightened risk of family violence or seek treatment for injuries or medical conditions arising from </a:t>
            </a:r>
          </a:p>
          <a:p>
            <a:r>
              <a:rPr lang="en-AU" sz="2000" b="1" dirty="0">
                <a:solidFill>
                  <a:srgbClr val="FFFFFF"/>
                </a:solidFill>
                <a:latin typeface="Open Sans" panose="020B0606030504020204" pitchFamily="34" charset="0"/>
              </a:rPr>
              <a:t>violence they have experienced’</a:t>
            </a:r>
            <a:endParaRPr lang="en-AU" sz="2000" dirty="0">
              <a:solidFill>
                <a:prstClr val="black"/>
              </a:solidFill>
              <a:latin typeface="Microsoft Sans Serif"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5353" y="1066736"/>
            <a:ext cx="5708485" cy="2729410"/>
          </a:xfrm>
          <a:prstGeom prst="rect">
            <a:avLst/>
          </a:prstGeom>
        </p:spPr>
      </p:pic>
      <p:sp>
        <p:nvSpPr>
          <p:cNvPr id="6" name="Rectangle 5"/>
          <p:cNvSpPr/>
          <p:nvPr/>
        </p:nvSpPr>
        <p:spPr>
          <a:xfrm>
            <a:off x="3727794" y="1308056"/>
            <a:ext cx="5365944" cy="2246769"/>
          </a:xfrm>
          <a:prstGeom prst="rect">
            <a:avLst/>
          </a:prstGeom>
        </p:spPr>
        <p:txBody>
          <a:bodyPr wrap="square">
            <a:spAutoFit/>
          </a:bodyPr>
          <a:lstStyle/>
          <a:p>
            <a:r>
              <a:rPr lang="en-AU" sz="2000" b="1" dirty="0">
                <a:solidFill>
                  <a:srgbClr val="9E400D"/>
                </a:solidFill>
                <a:latin typeface="Open Sans" panose="020B0606030504020204" pitchFamily="34" charset="0"/>
              </a:rPr>
              <a:t>‘Not all victims </a:t>
            </a:r>
            <a:r>
              <a:rPr lang="en-AU" sz="2000" b="1" dirty="0" smtClean="0">
                <a:solidFill>
                  <a:srgbClr val="9E400D"/>
                </a:solidFill>
                <a:latin typeface="Open Sans" panose="020B0606030504020204" pitchFamily="34" charset="0"/>
              </a:rPr>
              <a:t>of family </a:t>
            </a:r>
            <a:r>
              <a:rPr lang="en-AU" sz="2000" b="1" dirty="0">
                <a:solidFill>
                  <a:srgbClr val="9E400D"/>
                </a:solidFill>
                <a:latin typeface="Open Sans" panose="020B0606030504020204" pitchFamily="34" charset="0"/>
              </a:rPr>
              <a:t>violence are able to, or choose to seek assistance from a specialist family violence service. </a:t>
            </a:r>
          </a:p>
          <a:p>
            <a:r>
              <a:rPr lang="en-AU" sz="2000" b="1" dirty="0">
                <a:solidFill>
                  <a:srgbClr val="9E400D"/>
                </a:solidFill>
                <a:latin typeface="Open Sans" panose="020B0606030504020204" pitchFamily="34" charset="0"/>
              </a:rPr>
              <a:t>Many will disclose violence or sexual assault to a trusted health professional in the context of seeking care for themselves or  their children’</a:t>
            </a:r>
            <a:endParaRPr lang="en-AU" sz="2000" dirty="0">
              <a:solidFill>
                <a:prstClr val="black"/>
              </a:solidFill>
              <a:latin typeface="Microsoft Sans Serif" panose="020B06040202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322" y="1256248"/>
            <a:ext cx="2832824" cy="2539897"/>
          </a:xfrm>
          <a:prstGeom prst="rect">
            <a:avLst/>
          </a:prstGeom>
        </p:spPr>
      </p:pic>
      <p:sp>
        <p:nvSpPr>
          <p:cNvPr id="7" name="Rectangle 6"/>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1"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3600" b="1" dirty="0" smtClean="0">
                <a:latin typeface="Open Sans" panose="020B0606030504020204" pitchFamily="34" charset="0"/>
                <a:ea typeface="Open Sans" panose="020B0606030504020204" pitchFamily="34" charset="0"/>
                <a:cs typeface="Open Sans" panose="020B0606030504020204" pitchFamily="34" charset="0"/>
              </a:rPr>
              <a:t>Royal Commission: Health Services</a:t>
            </a:r>
            <a:endParaRPr lang="en-AU" sz="3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6082" y="1594355"/>
            <a:ext cx="2289534" cy="4271692"/>
          </a:xfrm>
          <a:prstGeom prst="rect">
            <a:avLst/>
          </a:prstGeom>
        </p:spPr>
      </p:pic>
      <p:sp>
        <p:nvSpPr>
          <p:cNvPr id="18" name="Rectangle 17"/>
          <p:cNvSpPr/>
          <p:nvPr/>
        </p:nvSpPr>
        <p:spPr>
          <a:xfrm>
            <a:off x="9994362" y="1843020"/>
            <a:ext cx="1906693" cy="3170099"/>
          </a:xfrm>
          <a:prstGeom prst="rect">
            <a:avLst/>
          </a:prstGeom>
        </p:spPr>
        <p:txBody>
          <a:bodyPr wrap="square">
            <a:spAutoFit/>
          </a:bodyPr>
          <a:lstStyle/>
          <a:p>
            <a:r>
              <a:rPr lang="en-AU" sz="2000" b="1" dirty="0">
                <a:solidFill>
                  <a:srgbClr val="132030"/>
                </a:solidFill>
                <a:latin typeface="Open Sans" panose="020B0606030504020204" pitchFamily="34" charset="0"/>
              </a:rPr>
              <a:t>It is ‘critical that health workers are able to respond and help victims to obtain the services </a:t>
            </a:r>
          </a:p>
          <a:p>
            <a:r>
              <a:rPr lang="en-AU" sz="2000" b="1" dirty="0">
                <a:solidFill>
                  <a:srgbClr val="132030"/>
                </a:solidFill>
                <a:latin typeface="Open Sans" panose="020B0606030504020204" pitchFamily="34" charset="0"/>
              </a:rPr>
              <a:t>they </a:t>
            </a:r>
          </a:p>
          <a:p>
            <a:r>
              <a:rPr lang="en-AU" sz="2000" b="1" dirty="0">
                <a:solidFill>
                  <a:srgbClr val="132030"/>
                </a:solidFill>
                <a:latin typeface="Open Sans" panose="020B0606030504020204" pitchFamily="34" charset="0"/>
              </a:rPr>
              <a:t>need’</a:t>
            </a:r>
            <a:endParaRPr lang="en-AU" sz="2000" dirty="0">
              <a:solidFill>
                <a:prstClr val="black"/>
              </a:solidFill>
              <a:latin typeface="Microsoft Sans Serif" panose="020B0604020202020204" pitchFamily="34" charset="0"/>
            </a:endParaRPr>
          </a:p>
        </p:txBody>
      </p:sp>
      <p:sp>
        <p:nvSpPr>
          <p:cNvPr id="2" name="Rectangle 1"/>
          <p:cNvSpPr/>
          <p:nvPr/>
        </p:nvSpPr>
        <p:spPr>
          <a:xfrm>
            <a:off x="398191" y="1544493"/>
            <a:ext cx="2517223" cy="1938992"/>
          </a:xfrm>
          <a:prstGeom prst="rect">
            <a:avLst/>
          </a:prstGeom>
        </p:spPr>
        <p:txBody>
          <a:bodyPr wrap="square">
            <a:spAutoFit/>
          </a:bodyPr>
          <a:lstStyle/>
          <a:p>
            <a:pPr lvl="0"/>
            <a:r>
              <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‘women who experience family violence use health services more often than others.’  </a:t>
            </a:r>
          </a:p>
        </p:txBody>
      </p:sp>
    </p:spTree>
    <p:extLst>
      <p:ext uri="{BB962C8B-B14F-4D97-AF65-F5344CB8AC3E}">
        <p14:creationId xmlns:p14="http://schemas.microsoft.com/office/powerpoint/2010/main" val="408345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P spid="18"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p:cNvSpPr/>
          <p:nvPr/>
        </p:nvSpPr>
        <p:spPr>
          <a:xfrm>
            <a:off x="0" y="245575"/>
            <a:ext cx="9098132" cy="646331"/>
          </a:xfrm>
          <a:prstGeom prst="rect">
            <a:avLst/>
          </a:prstGeom>
        </p:spPr>
        <p:txBody>
          <a:bodyPr wrap="none">
            <a:sp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Empathetic and professional response </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23292"/>
          <a:stretch/>
        </p:blipFill>
        <p:spPr>
          <a:xfrm>
            <a:off x="4319601" y="1391576"/>
            <a:ext cx="3251908" cy="4711711"/>
          </a:xfrm>
          <a:prstGeom prst="rect">
            <a:avLst/>
          </a:prstGeom>
        </p:spPr>
      </p:pic>
      <p:sp>
        <p:nvSpPr>
          <p:cNvPr id="2" name="Rectangle 1"/>
          <p:cNvSpPr/>
          <p:nvPr/>
        </p:nvSpPr>
        <p:spPr>
          <a:xfrm>
            <a:off x="485013" y="2010372"/>
            <a:ext cx="3395889" cy="3809223"/>
          </a:xfrm>
          <a:prstGeom prst="rect">
            <a:avLst/>
          </a:prstGeom>
          <a:solidFill>
            <a:srgbClr val="00817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An </a:t>
            </a: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empathetic and professional response </a:t>
            </a:r>
            <a:r>
              <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from a trusted social worker, nurse or other health professional can reinforce a patient’s understanding that they are entitled to healthy relationships and a life free from </a:t>
            </a:r>
            <a:r>
              <a:rPr lang="en-AU" sz="2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violence.</a:t>
            </a:r>
            <a:endParaRPr lang="en-AU" sz="2000" dirty="0"/>
          </a:p>
        </p:txBody>
      </p:sp>
      <p:sp>
        <p:nvSpPr>
          <p:cNvPr id="12" name="Rectangle 11"/>
          <p:cNvSpPr/>
          <p:nvPr/>
        </p:nvSpPr>
        <p:spPr>
          <a:xfrm>
            <a:off x="8010208" y="2010373"/>
            <a:ext cx="3395889" cy="3809223"/>
          </a:xfrm>
          <a:prstGeom prst="rect">
            <a:avLst/>
          </a:prstGeom>
          <a:solidFill>
            <a:srgbClr val="DEEBF7"/>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By respecting the decisions of patients and offering a range of options, health professionals have a </a:t>
            </a: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vital role in ensuring that health needs are met, inclusive of a patient’s </a:t>
            </a: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safety.</a:t>
            </a:r>
            <a:r>
              <a:rPr lang="en-AU" sz="2000" b="1" dirty="0" smtClean="0">
                <a:latin typeface="Open Sans" panose="020B0606030504020204" pitchFamily="34" charset="0"/>
                <a:ea typeface="Open Sans" panose="020B0606030504020204" pitchFamily="34" charset="0"/>
                <a:cs typeface="Open Sans" panose="020B0606030504020204" pitchFamily="34" charset="0"/>
              </a:rPr>
              <a:t>.</a:t>
            </a:r>
            <a:endParaRPr lang="en-AU" sz="2000" b="1" dirty="0">
              <a:latin typeface="Open Sans" panose="020B0606030504020204" pitchFamily="34" charset="0"/>
              <a:ea typeface="Open Sans" panose="020B0606030504020204" pitchFamily="34" charset="0"/>
              <a:cs typeface="Open Sans" panose="020B0606030504020204" pitchFamily="34" charset="0"/>
            </a:endParaRPr>
          </a:p>
          <a:p>
            <a:pPr algn="ctr"/>
            <a:r>
              <a:rPr lang="en-AU" sz="2400" b="1"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31476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750" fill="hold"/>
                                        <p:tgtEl>
                                          <p:spTgt spid="12"/>
                                        </p:tgtEl>
                                        <p:attrNameLst>
                                          <p:attrName>ppt_x</p:attrName>
                                        </p:attrNameLst>
                                      </p:cBhvr>
                                      <p:tavLst>
                                        <p:tav tm="0">
                                          <p:val>
                                            <p:strVal val="#ppt_x"/>
                                          </p:val>
                                        </p:tav>
                                        <p:tav tm="100000">
                                          <p:val>
                                            <p:strVal val="#ppt_x"/>
                                          </p:val>
                                        </p:tav>
                                      </p:tavLst>
                                    </p:anim>
                                    <p:anim calcmode="lin" valueType="num">
                                      <p:cBhvr additive="base">
                                        <p:cTn id="14"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17689275"/>
              </p:ext>
            </p:extLst>
          </p:nvPr>
        </p:nvGraphicFramePr>
        <p:xfrm>
          <a:off x="43900" y="857251"/>
          <a:ext cx="12852950" cy="7207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57600" y="966011"/>
            <a:ext cx="11490050" cy="461665"/>
          </a:xfrm>
          <a:prstGeom prst="rect">
            <a:avLst/>
          </a:prstGeom>
        </p:spPr>
        <p:txBody>
          <a:bodyPr wrap="square">
            <a:spAutoFit/>
          </a:bodyPr>
          <a:lstStyle/>
          <a:p>
            <a:r>
              <a:rPr lang="en-AU" sz="2400" b="1" dirty="0" smtClean="0">
                <a:latin typeface="Open Sans" panose="020B0606030504020204" pitchFamily="34" charset="0"/>
                <a:ea typeface="Open Sans" panose="020B0606030504020204" pitchFamily="34" charset="0"/>
                <a:cs typeface="Open Sans" panose="020B0606030504020204" pitchFamily="34" charset="0"/>
              </a:rPr>
              <a:t>MARAM outlines 10 Responsibilities that comprise an effective response</a:t>
            </a:r>
            <a:r>
              <a:rPr lang="en-AU" sz="2400" dirty="0" smtClean="0">
                <a:latin typeface="Open Sans" panose="020B0606030504020204" pitchFamily="34" charset="0"/>
                <a:ea typeface="Open Sans" panose="020B0606030504020204" pitchFamily="34" charset="0"/>
                <a:cs typeface="Open Sans" panose="020B0606030504020204" pitchFamily="34" charset="0"/>
              </a:rPr>
              <a:t>. </a:t>
            </a:r>
          </a:p>
        </p:txBody>
      </p:sp>
      <p:pic>
        <p:nvPicPr>
          <p:cNvPr id="6" name="Picture 5"/>
          <p:cNvPicPr>
            <a:picLocks noChangeAspect="1"/>
          </p:cNvPicPr>
          <p:nvPr/>
        </p:nvPicPr>
        <p:blipFill>
          <a:blip r:embed="rId7"/>
          <a:stretch>
            <a:fillRect/>
          </a:stretch>
        </p:blipFill>
        <p:spPr>
          <a:xfrm>
            <a:off x="0" y="195803"/>
            <a:ext cx="12205250" cy="713294"/>
          </a:xfrm>
          <a:prstGeom prst="rect">
            <a:avLst/>
          </a:prstGeom>
        </p:spPr>
      </p:pic>
      <p:sp>
        <p:nvSpPr>
          <p:cNvPr id="7" name="Title 1"/>
          <p:cNvSpPr>
            <a:spLocks noGrp="1"/>
          </p:cNvSpPr>
          <p:nvPr>
            <p:ph type="title"/>
          </p:nvPr>
        </p:nvSpPr>
        <p:spPr>
          <a:xfrm>
            <a:off x="43900" y="-84935"/>
            <a:ext cx="10515600" cy="1325563"/>
          </a:xfrm>
        </p:spPr>
        <p:txBody>
          <a:bodyPr>
            <a:norm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What is my role under MARAM?</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70233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887800" y="2585765"/>
            <a:ext cx="1323975" cy="1428750"/>
          </a:xfrm>
          <a:prstGeom prst="rect">
            <a:avLst/>
          </a:prstGeom>
        </p:spPr>
      </p:pic>
      <p:pic>
        <p:nvPicPr>
          <p:cNvPr id="5" name="Picture 4"/>
          <p:cNvPicPr>
            <a:picLocks noChangeAspect="1"/>
          </p:cNvPicPr>
          <p:nvPr/>
        </p:nvPicPr>
        <p:blipFill>
          <a:blip r:embed="rId3"/>
          <a:stretch>
            <a:fillRect/>
          </a:stretch>
        </p:blipFill>
        <p:spPr>
          <a:xfrm>
            <a:off x="-13250" y="164050"/>
            <a:ext cx="12205250" cy="713294"/>
          </a:xfrm>
          <a:prstGeom prst="rect">
            <a:avLst/>
          </a:prstGeom>
        </p:spPr>
      </p:pic>
      <p:sp>
        <p:nvSpPr>
          <p:cNvPr id="2" name="Title 1"/>
          <p:cNvSpPr>
            <a:spLocks noGrp="1"/>
          </p:cNvSpPr>
          <p:nvPr>
            <p:ph type="title"/>
          </p:nvPr>
        </p:nvSpPr>
        <p:spPr>
          <a:xfrm>
            <a:off x="43900" y="-142085"/>
            <a:ext cx="10515600" cy="1325563"/>
          </a:xfrm>
        </p:spPr>
        <p:txBody>
          <a:bodyPr>
            <a:norm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What is my role under MARAM?</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p:cNvSpPr/>
          <p:nvPr/>
        </p:nvSpPr>
        <p:spPr>
          <a:xfrm>
            <a:off x="633280" y="1127231"/>
            <a:ext cx="10472870" cy="830997"/>
          </a:xfrm>
          <a:prstGeom prst="rect">
            <a:avLst/>
          </a:prstGeom>
        </p:spPr>
        <p:txBody>
          <a:bodyPr wrap="square">
            <a:spAutoFit/>
          </a:bodyPr>
          <a:lstStyle/>
          <a:p>
            <a:pPr algn="ctr"/>
            <a:r>
              <a:rPr lang="en-AU" sz="2400" b="1" dirty="0" smtClean="0">
                <a:latin typeface="Open Sans" panose="020B0606030504020204" pitchFamily="34" charset="0"/>
                <a:ea typeface="Open Sans" panose="020B0606030504020204" pitchFamily="34" charset="0"/>
                <a:cs typeface="Open Sans" panose="020B0606030504020204" pitchFamily="34" charset="0"/>
              </a:rPr>
              <a:t>Different professionals have different levels of responsibility as part of an integrated systems response.</a:t>
            </a:r>
            <a:endParaRPr lang="en-AU" sz="24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755" y="4460998"/>
            <a:ext cx="423354" cy="423354"/>
          </a:xfrm>
          <a:prstGeom prst="rect">
            <a:avLst/>
          </a:prstGeom>
        </p:spPr>
      </p:pic>
      <p:sp>
        <p:nvSpPr>
          <p:cNvPr id="22" name="Rectangle 21"/>
          <p:cNvSpPr/>
          <p:nvPr/>
        </p:nvSpPr>
        <p:spPr>
          <a:xfrm>
            <a:off x="5206342" y="5037225"/>
            <a:ext cx="5213900" cy="1015663"/>
          </a:xfrm>
          <a:prstGeom prst="rect">
            <a:avLst/>
          </a:prstGeom>
        </p:spPr>
        <p:txBody>
          <a:bodyPr wrap="square">
            <a:spAutoFi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These distinctions are specific to the operating environment within SHRFV hospitals and health services. </a:t>
            </a:r>
            <a:endParaRPr lang="en-AU"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638713" y="2741541"/>
            <a:ext cx="3254520" cy="1117198"/>
          </a:xfrm>
          <a:prstGeom prst="rect">
            <a:avLst/>
          </a:prstGeom>
          <a:solidFill>
            <a:srgbClr val="B7DEE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Identification and Screening</a:t>
            </a:r>
            <a:endParaRPr lang="en-AU"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p:nvSpPr>
        <p:spPr>
          <a:xfrm>
            <a:off x="638713" y="4118550"/>
            <a:ext cx="3254520" cy="1117198"/>
          </a:xfrm>
          <a:prstGeom prst="rect">
            <a:avLst/>
          </a:prstGeom>
          <a:solidFill>
            <a:srgbClr val="4FACC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Intermediate</a:t>
            </a:r>
            <a:endParaRPr lang="en-AU"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p:cNvSpPr/>
          <p:nvPr/>
        </p:nvSpPr>
        <p:spPr>
          <a:xfrm>
            <a:off x="660990" y="5495559"/>
            <a:ext cx="3254520" cy="1117198"/>
          </a:xfrm>
          <a:prstGeom prst="rect">
            <a:avLst/>
          </a:prstGeom>
          <a:solidFill>
            <a:srgbClr val="31859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Comprehensive</a:t>
            </a:r>
            <a:endParaRPr lang="en-AU"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5206342" y="2213357"/>
            <a:ext cx="4149347" cy="659858"/>
          </a:xfrm>
          <a:prstGeom prst="rect">
            <a:avLst/>
          </a:prstGeom>
          <a:solidFill>
            <a:srgbClr val="EF773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Foundational Practice</a:t>
            </a:r>
            <a:endParaRPr lang="en-AU"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p:cNvSpPr/>
          <p:nvPr/>
        </p:nvSpPr>
        <p:spPr>
          <a:xfrm>
            <a:off x="5206342" y="2970211"/>
            <a:ext cx="4149347" cy="659858"/>
          </a:xfrm>
          <a:prstGeom prst="rect">
            <a:avLst/>
          </a:prstGeom>
          <a:solidFill>
            <a:srgbClr val="D2551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Sensitive Practice</a:t>
            </a:r>
            <a:endParaRPr lang="en-AU"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p:cNvSpPr/>
          <p:nvPr/>
        </p:nvSpPr>
        <p:spPr>
          <a:xfrm>
            <a:off x="5206342" y="3717932"/>
            <a:ext cx="4149347" cy="659858"/>
          </a:xfrm>
          <a:prstGeom prst="rect">
            <a:avLst/>
          </a:prstGeom>
          <a:solidFill>
            <a:srgbClr val="B5490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Screening</a:t>
            </a:r>
            <a:endParaRPr lang="en-AU"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8078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animBg="1"/>
      <p:bldP spid="12" grpId="0" animBg="1"/>
      <p:bldP spid="13" grpId="0" animBg="1"/>
      <p:bldP spid="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92498054"/>
              </p:ext>
            </p:extLst>
          </p:nvPr>
        </p:nvGraphicFramePr>
        <p:xfrm>
          <a:off x="43900" y="857251"/>
          <a:ext cx="12852950" cy="7207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57600" y="966011"/>
            <a:ext cx="11490050" cy="461665"/>
          </a:xfrm>
          <a:prstGeom prst="rect">
            <a:avLst/>
          </a:prstGeom>
        </p:spPr>
        <p:txBody>
          <a:bodyPr wrap="square">
            <a:spAutoFit/>
          </a:bodyPr>
          <a:lstStyle/>
          <a:p>
            <a:r>
              <a:rPr lang="en-AU" sz="2400" b="1" dirty="0" smtClean="0">
                <a:latin typeface="Open Sans" panose="020B0606030504020204" pitchFamily="34" charset="0"/>
                <a:ea typeface="Open Sans" panose="020B0606030504020204" pitchFamily="34" charset="0"/>
                <a:cs typeface="Open Sans" panose="020B0606030504020204" pitchFamily="34" charset="0"/>
              </a:rPr>
              <a:t>MARAM outlines 10 Responsibilities that comprise an effective response</a:t>
            </a:r>
            <a:r>
              <a:rPr lang="en-AU" sz="2400" dirty="0" smtClean="0">
                <a:latin typeface="Open Sans" panose="020B0606030504020204" pitchFamily="34" charset="0"/>
                <a:ea typeface="Open Sans" panose="020B0606030504020204" pitchFamily="34" charset="0"/>
                <a:cs typeface="Open Sans" panose="020B0606030504020204" pitchFamily="34" charset="0"/>
              </a:rPr>
              <a:t>. </a:t>
            </a:r>
          </a:p>
        </p:txBody>
      </p:sp>
      <p:pic>
        <p:nvPicPr>
          <p:cNvPr id="6" name="Picture 5"/>
          <p:cNvPicPr>
            <a:picLocks noChangeAspect="1"/>
          </p:cNvPicPr>
          <p:nvPr/>
        </p:nvPicPr>
        <p:blipFill>
          <a:blip r:embed="rId7"/>
          <a:stretch>
            <a:fillRect/>
          </a:stretch>
        </p:blipFill>
        <p:spPr>
          <a:xfrm>
            <a:off x="0" y="195803"/>
            <a:ext cx="12205250" cy="713294"/>
          </a:xfrm>
          <a:prstGeom prst="rect">
            <a:avLst/>
          </a:prstGeom>
        </p:spPr>
      </p:pic>
      <p:sp>
        <p:nvSpPr>
          <p:cNvPr id="7" name="Title 1"/>
          <p:cNvSpPr>
            <a:spLocks noGrp="1"/>
          </p:cNvSpPr>
          <p:nvPr>
            <p:ph type="title"/>
          </p:nvPr>
        </p:nvSpPr>
        <p:spPr>
          <a:xfrm>
            <a:off x="43900" y="-84935"/>
            <a:ext cx="10515600" cy="1325563"/>
          </a:xfrm>
        </p:spPr>
        <p:txBody>
          <a:bodyPr>
            <a:norm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What is my role under MARAM?</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22164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sp>
        <p:nvSpPr>
          <p:cNvPr id="5" name="Title 1"/>
          <p:cNvSpPr txBox="1">
            <a:spLocks/>
          </p:cNvSpPr>
          <p:nvPr/>
        </p:nvSpPr>
        <p:spPr>
          <a:xfrm>
            <a:off x="43900" y="-849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MARAM Practice Guides</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5301700" y="2122218"/>
            <a:ext cx="6096000" cy="3170099"/>
          </a:xfrm>
          <a:prstGeom prst="rect">
            <a:avLst/>
          </a:prstGeom>
        </p:spPr>
        <p:txBody>
          <a:bodyPr>
            <a:spAutoFi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MARAM Practice Guides </a:t>
            </a:r>
          </a:p>
          <a:p>
            <a:pPr marL="342900" indent="-342900">
              <a:buFont typeface="Arial" panose="020B0604020202020204" pitchFamily="34" charset="0"/>
              <a:buChar char="•"/>
            </a:pPr>
            <a:r>
              <a:rPr lang="en-AU" sz="2000" b="1" dirty="0" smtClean="0">
                <a:latin typeface="Open Sans" panose="020B0606030504020204" pitchFamily="34" charset="0"/>
                <a:ea typeface="Open Sans" panose="020B0606030504020204" pitchFamily="34" charset="0"/>
                <a:cs typeface="Open Sans" panose="020B0606030504020204" pitchFamily="34" charset="0"/>
              </a:rPr>
              <a:t>Foundational Knowledge Guide</a:t>
            </a:r>
          </a:p>
          <a:p>
            <a:pPr marL="342900" indent="-342900">
              <a:buFont typeface="Arial" panose="020B0604020202020204" pitchFamily="34" charset="0"/>
              <a:buChar char="•"/>
            </a:pPr>
            <a:r>
              <a:rPr lang="en-AU" sz="2000" b="1" dirty="0" smtClean="0">
                <a:latin typeface="Open Sans" panose="020B0606030504020204" pitchFamily="34" charset="0"/>
                <a:ea typeface="Open Sans" panose="020B0606030504020204" pitchFamily="34" charset="0"/>
                <a:cs typeface="Open Sans" panose="020B0606030504020204" pitchFamily="34" charset="0"/>
              </a:rPr>
              <a:t>Adult and child victim-focused MARAM practice guides for Responsibility 1-10</a:t>
            </a:r>
          </a:p>
          <a:p>
            <a:pPr marL="342900" indent="-342900">
              <a:buFont typeface="Arial" panose="020B0604020202020204" pitchFamily="34" charset="0"/>
              <a:buChar char="•"/>
            </a:pPr>
            <a:r>
              <a:rPr lang="en-AU" sz="2000" b="1" dirty="0" smtClean="0">
                <a:latin typeface="Open Sans" panose="020B0606030504020204" pitchFamily="34" charset="0"/>
                <a:ea typeface="Open Sans" panose="020B0606030504020204" pitchFamily="34" charset="0"/>
                <a:cs typeface="Open Sans" panose="020B0606030504020204" pitchFamily="34" charset="0"/>
              </a:rPr>
              <a:t>Adult perpetrator-focused MARAM practice guides for Responsibility 1-10</a:t>
            </a:r>
          </a:p>
          <a:p>
            <a:endParaRPr lang="en-AU" sz="2000" b="1" dirty="0" smtClean="0">
              <a:latin typeface="Open Sans" panose="020B0606030504020204" pitchFamily="34" charset="0"/>
              <a:ea typeface="Open Sans" panose="020B0606030504020204" pitchFamily="34" charset="0"/>
              <a:cs typeface="Open Sans" panose="020B0606030504020204" pitchFamily="34" charset="0"/>
            </a:endParaRPr>
          </a:p>
          <a:p>
            <a:r>
              <a:rPr lang="en-AU" sz="2000" b="1" dirty="0" smtClean="0">
                <a:latin typeface="Open Sans" panose="020B0606030504020204" pitchFamily="34" charset="0"/>
                <a:ea typeface="Open Sans" panose="020B0606030504020204" pitchFamily="34" charset="0"/>
                <a:cs typeface="Open Sans" panose="020B0606030504020204" pitchFamily="34" charset="0"/>
              </a:rPr>
              <a:t>These should be referred to along with your organisation’s policy and procedures after this training to guide your work.</a:t>
            </a:r>
            <a:endParaRPr lang="en-AU"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stretch>
            <a:fillRect/>
          </a:stretch>
        </p:blipFill>
        <p:spPr>
          <a:xfrm>
            <a:off x="767015" y="1126329"/>
            <a:ext cx="3934005" cy="554795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83954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 y="1531695"/>
            <a:ext cx="12192000" cy="4526205"/>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smtClean="0">
                <a:latin typeface="Open Sans" panose="020B0606030504020204" pitchFamily="34" charset="0"/>
                <a:ea typeface="Open Sans" panose="020B0606030504020204" pitchFamily="34" charset="0"/>
                <a:cs typeface="Open Sans" panose="020B0606030504020204" pitchFamily="34" charset="0"/>
              </a:rPr>
              <a:t>Foundational </a:t>
            </a:r>
            <a:r>
              <a:rPr lang="en-AU" sz="3600" b="1" dirty="0">
                <a:latin typeface="Open Sans" panose="020B0606030504020204" pitchFamily="34" charset="0"/>
                <a:ea typeface="Open Sans" panose="020B0606030504020204" pitchFamily="34" charset="0"/>
                <a:cs typeface="Open Sans" panose="020B0606030504020204" pitchFamily="34" charset="0"/>
              </a:rPr>
              <a:t>knowledge: </a:t>
            </a:r>
            <a:r>
              <a:rPr lang="en-AU" sz="3600" b="1" dirty="0" smtClean="0">
                <a:latin typeface="Open Sans" panose="020B0606030504020204" pitchFamily="34" charset="0"/>
                <a:ea typeface="Open Sans" panose="020B0606030504020204" pitchFamily="34" charset="0"/>
                <a:cs typeface="Open Sans" panose="020B0606030504020204" pitchFamily="34" charset="0"/>
              </a:rPr>
              <a:t>a shared understanding </a:t>
            </a:r>
          </a:p>
          <a:p>
            <a:pPr algn="ctr"/>
            <a:r>
              <a:rPr lang="en-AU" sz="3600" b="1" dirty="0" smtClean="0">
                <a:latin typeface="Open Sans" panose="020B0606030504020204" pitchFamily="34" charset="0"/>
                <a:ea typeface="Open Sans" panose="020B0606030504020204" pitchFamily="34" charset="0"/>
                <a:cs typeface="Open Sans" panose="020B0606030504020204" pitchFamily="34" charset="0"/>
              </a:rPr>
              <a:t>of </a:t>
            </a:r>
            <a:r>
              <a:rPr lang="en-AU" sz="3600" b="1" dirty="0">
                <a:latin typeface="Open Sans" panose="020B0606030504020204" pitchFamily="34" charset="0"/>
                <a:ea typeface="Open Sans" panose="020B0606030504020204" pitchFamily="34" charset="0"/>
                <a:cs typeface="Open Sans" panose="020B0606030504020204" pitchFamily="34" charset="0"/>
              </a:rPr>
              <a:t>family </a:t>
            </a:r>
            <a:r>
              <a:rPr lang="en-AU" sz="3600" b="1" dirty="0" smtClean="0">
                <a:latin typeface="Open Sans" panose="020B0606030504020204" pitchFamily="34" charset="0"/>
                <a:ea typeface="Open Sans" panose="020B0606030504020204" pitchFamily="34" charset="0"/>
                <a:cs typeface="Open Sans" panose="020B0606030504020204" pitchFamily="34" charset="0"/>
              </a:rPr>
              <a:t>violence</a:t>
            </a:r>
            <a:endParaRPr lang="en-AU" sz="3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350" y="178167"/>
            <a:ext cx="5087981" cy="1353528"/>
          </a:xfrm>
          <a:prstGeom prst="rect">
            <a:avLst/>
          </a:prstGeom>
        </p:spPr>
      </p:pic>
    </p:spTree>
    <p:extLst>
      <p:ext uri="{BB962C8B-B14F-4D97-AF65-F5344CB8AC3E}">
        <p14:creationId xmlns:p14="http://schemas.microsoft.com/office/powerpoint/2010/main" val="4179768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p:cNvSpPr>
            <a:spLocks noGrp="1"/>
          </p:cNvSpPr>
          <p:nvPr>
            <p:ph type="title"/>
          </p:nvPr>
        </p:nvSpPr>
        <p:spPr>
          <a:xfrm>
            <a:off x="152400" y="195493"/>
            <a:ext cx="10515600" cy="1325563"/>
          </a:xfrm>
        </p:spPr>
        <p:txBody>
          <a:bodyPr>
            <a:norm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 safe </a:t>
            </a: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earning </a:t>
            </a: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nvironment</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0" name="Content Placeholder 9"/>
          <p:cNvGraphicFramePr>
            <a:graphicFrameLocks noGrp="1"/>
          </p:cNvGraphicFramePr>
          <p:nvPr>
            <p:ph idx="1"/>
          </p:nvPr>
        </p:nvGraphicFramePr>
        <p:xfrm>
          <a:off x="5377497" y="3642518"/>
          <a:ext cx="1437005" cy="717552"/>
        </p:xfrm>
        <a:graphic>
          <a:graphicData uri="http://schemas.openxmlformats.org/drawingml/2006/table">
            <a:tbl>
              <a:tblPr firstRow="1" firstCol="1" bandRow="1">
                <a:tableStyleId>{5C22544A-7EE6-4342-B048-85BDC9FD1C3A}</a:tableStyleId>
              </a:tblPr>
              <a:tblGrid>
                <a:gridCol w="1437005">
                  <a:extLst>
                    <a:ext uri="{9D8B030D-6E8A-4147-A177-3AD203B41FA5}">
                      <a16:colId xmlns:a16="http://schemas.microsoft.com/office/drawing/2014/main" val="2910528260"/>
                    </a:ext>
                  </a:extLst>
                </a:gridCol>
              </a:tblGrid>
              <a:tr h="0">
                <a:tc>
                  <a:txBody>
                    <a:bodyPr/>
                    <a:lstStyle/>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3101314"/>
                  </a:ext>
                </a:extLst>
              </a:tr>
              <a:tr h="0">
                <a:tc>
                  <a:txBody>
                    <a:bodyPr/>
                    <a:lstStyle/>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922414"/>
                  </a:ext>
                </a:extLst>
              </a:tr>
              <a:tr h="0">
                <a:tc>
                  <a:txBody>
                    <a:bodyPr/>
                    <a:lstStyle/>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6942756"/>
                  </a:ext>
                </a:extLst>
              </a:tr>
              <a:tr h="0">
                <a:tc>
                  <a:txBody>
                    <a:bodyPr/>
                    <a:lstStyle/>
                    <a:p>
                      <a:pPr>
                        <a:lnSpc>
                          <a:spcPct val="107000"/>
                        </a:lnSpc>
                        <a:spcAft>
                          <a:spcPts val="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7595750"/>
                  </a:ext>
                </a:extLst>
              </a:tr>
            </a:tbl>
          </a:graphicData>
        </a:graphic>
      </p:graphicFrame>
      <p:graphicFrame>
        <p:nvGraphicFramePr>
          <p:cNvPr id="5" name="Content Placeholder 4"/>
          <p:cNvGraphicFramePr>
            <a:graphicFrameLocks noGrp="1"/>
          </p:cNvGraphicFramePr>
          <p:nvPr>
            <p:extLst>
              <p:ext uri="{D42A27DB-BD31-4B8C-83A1-F6EECF244321}">
                <p14:modId xmlns:p14="http://schemas.microsoft.com/office/powerpoint/2010/main" val="899674301"/>
              </p:ext>
            </p:extLst>
          </p:nvPr>
        </p:nvGraphicFramePr>
        <p:xfrm>
          <a:off x="1285875" y="1104900"/>
          <a:ext cx="9620250" cy="5505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152400" y="2272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08783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990" y="2785703"/>
            <a:ext cx="6460260" cy="2085163"/>
          </a:xfrm>
        </p:spPr>
      </p:pic>
      <p:pic>
        <p:nvPicPr>
          <p:cNvPr id="6" name="Picture 5"/>
          <p:cNvPicPr>
            <a:picLocks noChangeAspect="1"/>
          </p:cNvPicPr>
          <p:nvPr/>
        </p:nvPicPr>
        <p:blipFill>
          <a:blip r:embed="rId3"/>
          <a:stretch>
            <a:fillRect/>
          </a:stretch>
        </p:blipFill>
        <p:spPr>
          <a:xfrm>
            <a:off x="-13250" y="164050"/>
            <a:ext cx="12205250" cy="713294"/>
          </a:xfrm>
          <a:prstGeom prst="rect">
            <a:avLst/>
          </a:prstGeom>
        </p:spPr>
      </p:pic>
      <p:sp>
        <p:nvSpPr>
          <p:cNvPr id="7" name="Title 1"/>
          <p:cNvSpPr>
            <a:spLocks noGrp="1"/>
          </p:cNvSpPr>
          <p:nvPr>
            <p:ph type="title"/>
          </p:nvPr>
        </p:nvSpPr>
        <p:spPr>
          <a:xfrm>
            <a:off x="43900" y="-142085"/>
            <a:ext cx="10515600" cy="1325563"/>
          </a:xfrm>
        </p:spPr>
        <p:txBody>
          <a:bodyPr>
            <a:norm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Definition of family violence</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p:cNvSpPr/>
          <p:nvPr/>
        </p:nvSpPr>
        <p:spPr>
          <a:xfrm>
            <a:off x="273752" y="3031497"/>
            <a:ext cx="6096000" cy="1569660"/>
          </a:xfrm>
          <a:prstGeom prst="rect">
            <a:avLst/>
          </a:prstGeom>
        </p:spPr>
        <p:txBody>
          <a:bodyPr>
            <a:spAutoFit/>
          </a:bodyPr>
          <a:lstStyle/>
          <a:p>
            <a:pPr algn="ctr"/>
            <a:r>
              <a:rPr lang="en-AU" sz="2400" b="1" dirty="0">
                <a:solidFill>
                  <a:srgbClr val="181818"/>
                </a:solidFill>
                <a:latin typeface="Open Sans" panose="020B0606030504020204" pitchFamily="34" charset="0"/>
              </a:rPr>
              <a:t>The </a:t>
            </a:r>
            <a:r>
              <a:rPr lang="en-AU" sz="2400" b="1" i="1" dirty="0">
                <a:solidFill>
                  <a:srgbClr val="181818"/>
                </a:solidFill>
                <a:latin typeface="Open Sans" panose="020B0606030504020204" pitchFamily="34" charset="0"/>
              </a:rPr>
              <a:t>Family Violence Protection Act </a:t>
            </a:r>
            <a:r>
              <a:rPr lang="en-AU" sz="2400" b="1" dirty="0">
                <a:solidFill>
                  <a:srgbClr val="181818"/>
                </a:solidFill>
                <a:latin typeface="Open Sans" panose="020B0606030504020204" pitchFamily="34" charset="0"/>
              </a:rPr>
              <a:t>2008 (Vic) defines ‘family violence’ as:</a:t>
            </a:r>
          </a:p>
          <a:p>
            <a:pPr algn="ctr"/>
            <a:r>
              <a:rPr lang="en-AU" sz="2400" b="1" dirty="0">
                <a:solidFill>
                  <a:srgbClr val="181818"/>
                </a:solidFill>
                <a:latin typeface="Open Sans" panose="020B0606030504020204" pitchFamily="34" charset="0"/>
              </a:rPr>
              <a:t>A behaviour by a person towards a family member that </a:t>
            </a:r>
            <a:r>
              <a:rPr lang="en-AU" sz="2400" b="1" dirty="0" smtClean="0">
                <a:solidFill>
                  <a:srgbClr val="181818"/>
                </a:solidFill>
                <a:latin typeface="Open Sans" panose="020B0606030504020204" pitchFamily="34" charset="0"/>
              </a:rPr>
              <a:t>is</a:t>
            </a:r>
            <a:endParaRPr lang="en-AU" sz="2400" dirty="0">
              <a:solidFill>
                <a:prstClr val="black"/>
              </a:solidFill>
              <a:latin typeface="Microsoft Sans Serif" panose="020B0604020202020204" pitchFamily="34" charset="0"/>
            </a:endParaRPr>
          </a:p>
        </p:txBody>
      </p:sp>
      <p:sp>
        <p:nvSpPr>
          <p:cNvPr id="15" name="Rectangle 14"/>
          <p:cNvSpPr/>
          <p:nvPr/>
        </p:nvSpPr>
        <p:spPr>
          <a:xfrm>
            <a:off x="8220700" y="2785703"/>
            <a:ext cx="3800920" cy="1938992"/>
          </a:xfrm>
          <a:prstGeom prst="rect">
            <a:avLst/>
          </a:prstGeom>
          <a:solidFill>
            <a:srgbClr val="215968"/>
          </a:solidFill>
          <a:ln w="63500">
            <a:solidFill>
              <a:schemeClr val="accent2">
                <a:lumMod val="75000"/>
              </a:schemeClr>
            </a:solidFill>
          </a:ln>
        </p:spPr>
        <p:txBody>
          <a:bodyPr wrap="square">
            <a:spAutoFit/>
          </a:bodyPr>
          <a:lstStyle/>
          <a:p>
            <a:r>
              <a:rPr lang="en-AU"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r>
              <a:rPr lang="en-AU"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ehaviours that cause a child to </a:t>
            </a:r>
            <a:r>
              <a:rPr lang="en-AU"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witness, hear or otherwise be exposed to the effects</a:t>
            </a:r>
            <a:r>
              <a:rPr lang="en-AU"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of family violence.</a:t>
            </a:r>
            <a:endParaRPr lang="en-AU"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185" y="1704463"/>
            <a:ext cx="2876951" cy="106694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1334" y="1500573"/>
            <a:ext cx="838317" cy="838317"/>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7716" y="2366544"/>
            <a:ext cx="838317" cy="838317"/>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6093" y="4193837"/>
            <a:ext cx="838317" cy="790685"/>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3769" y="5889338"/>
            <a:ext cx="838317" cy="838317"/>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6205" y="5945547"/>
            <a:ext cx="1590897" cy="1648055"/>
          </a:xfrm>
          <a:prstGeom prst="rect">
            <a:avLst/>
          </a:prstGeom>
        </p:spPr>
      </p:pic>
      <p:sp>
        <p:nvSpPr>
          <p:cNvPr id="20" name="TextBox 19"/>
          <p:cNvSpPr txBox="1"/>
          <p:nvPr/>
        </p:nvSpPr>
        <p:spPr>
          <a:xfrm>
            <a:off x="124210" y="1509955"/>
            <a:ext cx="1590897" cy="1015663"/>
          </a:xfrm>
          <a:prstGeom prst="rect">
            <a:avLst/>
          </a:prstGeom>
          <a:noFill/>
        </p:spPr>
        <p:txBody>
          <a:bodyPr wrap="square" rtlCol="0">
            <a:spAutoFit/>
          </a:bodyPr>
          <a:lstStyle/>
          <a:p>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Physically or sexually abusive </a:t>
            </a:r>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p:cNvSpPr txBox="1"/>
          <p:nvPr/>
        </p:nvSpPr>
        <p:spPr>
          <a:xfrm>
            <a:off x="2934882" y="1040924"/>
            <a:ext cx="2191300" cy="1015663"/>
          </a:xfrm>
          <a:prstGeom prst="rect">
            <a:avLst/>
          </a:prstGeom>
          <a:noFill/>
        </p:spPr>
        <p:txBody>
          <a:bodyPr wrap="square" rtlCol="0">
            <a:spAutoFit/>
          </a:bodyPr>
          <a:lstStyle/>
          <a:p>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Emotionally or psychologically abusive</a:t>
            </a:r>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p:cNvSpPr txBox="1"/>
          <p:nvPr/>
        </p:nvSpPr>
        <p:spPr>
          <a:xfrm>
            <a:off x="6054577" y="1760722"/>
            <a:ext cx="1902886" cy="707886"/>
          </a:xfrm>
          <a:prstGeom prst="rect">
            <a:avLst/>
          </a:prstGeom>
          <a:noFill/>
        </p:spPr>
        <p:txBody>
          <a:bodyPr wrap="square" rtlCol="0">
            <a:spAutoFit/>
          </a:bodyPr>
          <a:lstStyle/>
          <a:p>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Economically abusive </a:t>
            </a:r>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p:cNvSpPr txBox="1"/>
          <p:nvPr/>
        </p:nvSpPr>
        <p:spPr>
          <a:xfrm>
            <a:off x="5859053" y="5074351"/>
            <a:ext cx="1902886" cy="707886"/>
          </a:xfrm>
          <a:prstGeom prst="rect">
            <a:avLst/>
          </a:prstGeom>
          <a:noFill/>
        </p:spPr>
        <p:txBody>
          <a:bodyPr wrap="square" rtlCol="0">
            <a:spAutoFit/>
          </a:bodyPr>
          <a:lstStyle/>
          <a:p>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Threatening or coercive</a:t>
            </a:r>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p:cNvSpPr txBox="1"/>
          <p:nvPr/>
        </p:nvSpPr>
        <p:spPr>
          <a:xfrm>
            <a:off x="3321752" y="5401178"/>
            <a:ext cx="2188031" cy="707886"/>
          </a:xfrm>
          <a:prstGeom prst="rect">
            <a:avLst/>
          </a:prstGeom>
          <a:noFill/>
        </p:spPr>
        <p:txBody>
          <a:bodyPr wrap="square" rtlCol="0">
            <a:spAutoFit/>
          </a:bodyPr>
          <a:lstStyle/>
          <a:p>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Controlling and dominating </a:t>
            </a:r>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p:cNvSpPr txBox="1"/>
          <p:nvPr/>
        </p:nvSpPr>
        <p:spPr>
          <a:xfrm>
            <a:off x="124210" y="5038315"/>
            <a:ext cx="2822892" cy="1015663"/>
          </a:xfrm>
          <a:prstGeom prst="rect">
            <a:avLst/>
          </a:prstGeom>
          <a:noFill/>
        </p:spPr>
        <p:txBody>
          <a:bodyPr wrap="square" rtlCol="0">
            <a:spAutoFit/>
          </a:bodyPr>
          <a:lstStyle/>
          <a:p>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Causes fear for own safety and/or the safety of others</a:t>
            </a:r>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4408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P spid="21" grpId="0"/>
      <p:bldP spid="22" grpId="0"/>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8649" y="-38100"/>
            <a:ext cx="8863753" cy="6877050"/>
          </a:xfrm>
          <a:prstGeom prst="rect">
            <a:avLst/>
          </a:prstGeom>
        </p:spPr>
      </p:pic>
      <p:sp>
        <p:nvSpPr>
          <p:cNvPr id="7" name="Rectangle 6"/>
          <p:cNvSpPr/>
          <p:nvPr/>
        </p:nvSpPr>
        <p:spPr>
          <a:xfrm>
            <a:off x="1600200" y="1695450"/>
            <a:ext cx="9315450" cy="3970318"/>
          </a:xfrm>
          <a:prstGeom prst="rect">
            <a:avLst/>
          </a:prstGeom>
        </p:spPr>
        <p:txBody>
          <a:bodyPr wrap="square">
            <a:spAutoFit/>
          </a:bodyPr>
          <a:lstStyle/>
          <a:p>
            <a:pPr algn="ctr"/>
            <a:r>
              <a:rPr lang="en-AU" sz="2800" b="1" dirty="0" smtClean="0">
                <a:solidFill>
                  <a:srgbClr val="006666"/>
                </a:solidFill>
                <a:latin typeface="Open Sans" panose="020B0606030504020204" pitchFamily="34" charset="0"/>
                <a:ea typeface="Open Sans" panose="020B0606030504020204" pitchFamily="34" charset="0"/>
                <a:cs typeface="Open Sans" panose="020B0606030504020204" pitchFamily="34" charset="0"/>
              </a:rPr>
              <a:t>The Victorian Indigenous Family Violence Task Force (2003) defines family violence in the context of Aboriginal communities as: </a:t>
            </a:r>
          </a:p>
          <a:p>
            <a:endParaRPr lang="en-AU" sz="2800" dirty="0" smtClean="0">
              <a:latin typeface="Open Sans" panose="020B0606030504020204" pitchFamily="34" charset="0"/>
              <a:ea typeface="Open Sans" panose="020B0606030504020204" pitchFamily="34" charset="0"/>
              <a:cs typeface="Open Sans" panose="020B0606030504020204" pitchFamily="34" charset="0"/>
            </a:endParaRPr>
          </a:p>
          <a:p>
            <a:pPr algn="ctr"/>
            <a:r>
              <a:rPr lang="en-AU" sz="2800" dirty="0" smtClean="0">
                <a:latin typeface="Open Sans" panose="020B0606030504020204" pitchFamily="34" charset="0"/>
                <a:ea typeface="Open Sans" panose="020B0606030504020204" pitchFamily="34" charset="0"/>
                <a:cs typeface="Open Sans" panose="020B0606030504020204" pitchFamily="34" charset="0"/>
              </a:rPr>
              <a:t>An issue focused around a wide range of physical, emotional, sexual, social, spiritual, cultural, psychological and economic abuses that occur within families, intimate relationships, extended families, kinship networks and communities. </a:t>
            </a:r>
            <a:endParaRPr lang="en-AU"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p:cNvPicPr>
            <a:picLocks noChangeAspect="1"/>
          </p:cNvPicPr>
          <p:nvPr/>
        </p:nvPicPr>
        <p:blipFill>
          <a:blip r:embed="rId3"/>
          <a:stretch>
            <a:fillRect/>
          </a:stretch>
        </p:blipFill>
        <p:spPr>
          <a:xfrm>
            <a:off x="-13250" y="164050"/>
            <a:ext cx="12205250" cy="713294"/>
          </a:xfrm>
          <a:prstGeom prst="rect">
            <a:avLst/>
          </a:prstGeom>
        </p:spPr>
      </p:pic>
      <p:sp>
        <p:nvSpPr>
          <p:cNvPr id="9" name="Title 1"/>
          <p:cNvSpPr>
            <a:spLocks noGrp="1"/>
          </p:cNvSpPr>
          <p:nvPr>
            <p:ph type="title"/>
          </p:nvPr>
        </p:nvSpPr>
        <p:spPr>
          <a:xfrm>
            <a:off x="43900" y="-142085"/>
            <a:ext cx="10515600" cy="1325563"/>
          </a:xfrm>
        </p:spPr>
        <p:txBody>
          <a:bodyPr>
            <a:norm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Definition of family violence</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91328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49446029"/>
              </p:ext>
            </p:extLst>
          </p:nvPr>
        </p:nvGraphicFramePr>
        <p:xfrm>
          <a:off x="2133600" y="0"/>
          <a:ext cx="96774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80770" y="1489613"/>
            <a:ext cx="9878730" cy="461665"/>
          </a:xfrm>
          <a:prstGeom prst="rect">
            <a:avLst/>
          </a:prstGeom>
        </p:spPr>
        <p:txBody>
          <a:bodyPr wrap="none">
            <a:spAutoFit/>
          </a:bodyPr>
          <a:lstStyle/>
          <a:p>
            <a:r>
              <a:rPr lang="en-AU" sz="2400" b="1" dirty="0" smtClean="0">
                <a:solidFill>
                  <a:srgbClr val="006666"/>
                </a:solidFill>
                <a:latin typeface="Open Sans" panose="020B0606030504020204" pitchFamily="34" charset="0"/>
                <a:ea typeface="Open Sans" panose="020B0606030504020204" pitchFamily="34" charset="0"/>
                <a:cs typeface="Open Sans" panose="020B0606030504020204" pitchFamily="34" charset="0"/>
              </a:rPr>
              <a:t>What distinguishes ‘relationship conflict’ from family violence? </a:t>
            </a:r>
            <a:endParaRPr lang="en-AU" sz="2400" b="1" dirty="0">
              <a:solidFill>
                <a:srgbClr val="00666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5161" y="3867150"/>
            <a:ext cx="2158639" cy="2273003"/>
          </a:xfrm>
          <a:prstGeom prst="rect">
            <a:avLst/>
          </a:prstGeom>
        </p:spPr>
      </p:pic>
      <p:pic>
        <p:nvPicPr>
          <p:cNvPr id="8" name="Picture 7"/>
          <p:cNvPicPr>
            <a:picLocks noChangeAspect="1"/>
          </p:cNvPicPr>
          <p:nvPr/>
        </p:nvPicPr>
        <p:blipFill>
          <a:blip r:embed="rId8"/>
          <a:stretch>
            <a:fillRect/>
          </a:stretch>
        </p:blipFill>
        <p:spPr>
          <a:xfrm>
            <a:off x="-13250" y="164050"/>
            <a:ext cx="12205250" cy="713294"/>
          </a:xfrm>
          <a:prstGeom prst="rect">
            <a:avLst/>
          </a:prstGeom>
        </p:spPr>
      </p:pic>
      <p:sp>
        <p:nvSpPr>
          <p:cNvPr id="9"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Check your understanding</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71701" y="2476500"/>
            <a:ext cx="548252" cy="504969"/>
          </a:xfrm>
          <a:prstGeom prst="rect">
            <a:avLst/>
          </a:prstGeom>
        </p:spPr>
      </p:pic>
    </p:spTree>
    <p:extLst>
      <p:ext uri="{BB962C8B-B14F-4D97-AF65-F5344CB8AC3E}">
        <p14:creationId xmlns:p14="http://schemas.microsoft.com/office/powerpoint/2010/main" val="271762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sp>
        <p:nvSpPr>
          <p:cNvPr id="5"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Definition of family violence</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27" y="1883855"/>
            <a:ext cx="3473158" cy="11354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628" y="3415648"/>
            <a:ext cx="3473158" cy="111825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626" y="4930237"/>
            <a:ext cx="3473159" cy="113545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625" y="1894694"/>
            <a:ext cx="3473159" cy="113545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625" y="3404809"/>
            <a:ext cx="3473159" cy="1118252"/>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3493" y="1183478"/>
            <a:ext cx="5431024" cy="523037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2570" y="5515840"/>
            <a:ext cx="3186629" cy="743070"/>
          </a:xfrm>
          <a:prstGeom prst="rect">
            <a:avLst/>
          </a:prstGeom>
          <a:solidFill>
            <a:schemeClr val="bg1"/>
          </a:solidFill>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69363" y="1183478"/>
            <a:ext cx="5390076" cy="523037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69536" y="5562223"/>
            <a:ext cx="3085533" cy="719496"/>
          </a:xfrm>
          <a:prstGeom prst="rect">
            <a:avLst/>
          </a:prstGeom>
          <a:solidFill>
            <a:schemeClr val="bg1"/>
          </a:solidFill>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4564" y="4943260"/>
            <a:ext cx="3473219" cy="1135475"/>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35690" y="1208939"/>
            <a:ext cx="5390799" cy="5204909"/>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13664" y="5539441"/>
            <a:ext cx="2713750" cy="632803"/>
          </a:xfrm>
          <a:prstGeom prst="rect">
            <a:avLst/>
          </a:prstGeom>
          <a:solidFill>
            <a:schemeClr val="bg1"/>
          </a:solidFill>
        </p:spPr>
      </p:pic>
    </p:spTree>
    <p:extLst>
      <p:ext uri="{BB962C8B-B14F-4D97-AF65-F5344CB8AC3E}">
        <p14:creationId xmlns:p14="http://schemas.microsoft.com/office/powerpoint/2010/main" val="415004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sp>
        <p:nvSpPr>
          <p:cNvPr id="5"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Prevalence and gendered nature</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1476113" y="2022913"/>
            <a:ext cx="4225636" cy="3075709"/>
          </a:xfrm>
          <a:prstGeom prst="rect">
            <a:avLst/>
          </a:prstGeom>
          <a:solidFill>
            <a:srgbClr val="BFE3E3"/>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Around 95% of victims of all types of violence experience violence from a male perpetrator. </a:t>
            </a:r>
          </a:p>
          <a:p>
            <a:pPr algn="r"/>
            <a:r>
              <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AU" dirty="0" err="1" smtClean="0">
                <a:solidFill>
                  <a:schemeClr val="tx1"/>
                </a:solidFill>
                <a:latin typeface="Open Sans" panose="020B0606030504020204" pitchFamily="34" charset="0"/>
                <a:ea typeface="Open Sans" panose="020B0606030504020204" pitchFamily="34" charset="0"/>
                <a:cs typeface="Open Sans" panose="020B0606030504020204" pitchFamily="34" charset="0"/>
              </a:rPr>
              <a:t>Diemer</a:t>
            </a:r>
            <a:r>
              <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2015)</a:t>
            </a: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3"/>
          <a:stretch>
            <a:fillRect/>
          </a:stretch>
        </p:blipFill>
        <p:spPr>
          <a:xfrm>
            <a:off x="6858000" y="877344"/>
            <a:ext cx="3371850" cy="5906039"/>
          </a:xfrm>
          <a:prstGeom prst="rect">
            <a:avLst/>
          </a:prstGeom>
        </p:spPr>
      </p:pic>
      <p:sp>
        <p:nvSpPr>
          <p:cNvPr id="8" name="TextBox 7"/>
          <p:cNvSpPr txBox="1"/>
          <p:nvPr/>
        </p:nvSpPr>
        <p:spPr>
          <a:xfrm>
            <a:off x="10140400" y="5876628"/>
            <a:ext cx="1823000" cy="923330"/>
          </a:xfrm>
          <a:prstGeom prst="rect">
            <a:avLst/>
          </a:prstGeom>
          <a:noFill/>
        </p:spPr>
        <p:txBody>
          <a:bodyPr wrap="square" rtlCol="0">
            <a:spAutoFit/>
          </a:bodyPr>
          <a:lstStyle/>
          <a:p>
            <a:r>
              <a:rPr lang="en-AU" dirty="0" smtClean="0"/>
              <a:t>Australian Bureau of Statistics, 2017)</a:t>
            </a:r>
            <a:endParaRPr lang="en-AU" dirty="0"/>
          </a:p>
        </p:txBody>
      </p:sp>
    </p:spTree>
    <p:extLst>
      <p:ext uri="{BB962C8B-B14F-4D97-AF65-F5344CB8AC3E}">
        <p14:creationId xmlns:p14="http://schemas.microsoft.com/office/powerpoint/2010/main" val="1219381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sp>
        <p:nvSpPr>
          <p:cNvPr id="5"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Prevalence and gendered nature</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190500" y="1028700"/>
            <a:ext cx="5772150" cy="5676875"/>
          </a:xfrm>
          <a:prstGeom prst="rect">
            <a:avLst/>
          </a:prstGeom>
          <a:solidFill>
            <a:srgbClr val="DEEBF7"/>
          </a:solidFill>
          <a:ln w="57150">
            <a:solidFill>
              <a:schemeClr val="accent2">
                <a:lumMod val="75000"/>
              </a:schemeClr>
            </a:solidFill>
          </a:ln>
        </p:spPr>
        <p:txBody>
          <a:bodyPr wrap="square">
            <a:spAutoFit/>
          </a:bodyPr>
          <a:lstStyle/>
          <a:p>
            <a:pPr>
              <a:lnSpc>
                <a:spcPct val="107000"/>
              </a:lnSpc>
              <a:spcAft>
                <a:spcPts val="800"/>
              </a:spcAft>
            </a:pPr>
            <a:r>
              <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Women’s experience of family </a:t>
            </a:r>
            <a:r>
              <a:rPr lang="en-AU"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violence</a:t>
            </a:r>
            <a:endPar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07000"/>
              </a:lnSpc>
            </a:pPr>
            <a:r>
              <a:rPr lang="en-AU" sz="2000" b="1" dirty="0">
                <a:latin typeface="Open Sans" panose="020B0606030504020204" pitchFamily="34" charset="0"/>
                <a:ea typeface="Open Sans" panose="020B0606030504020204" pitchFamily="34" charset="0"/>
                <a:cs typeface="Open Sans" panose="020B0606030504020204" pitchFamily="34" charset="0"/>
              </a:rPr>
              <a:t>Women are more likely to experience family violence from someone they know, in their own home and in an on-going way. </a:t>
            </a:r>
            <a:endParaRPr lang="en-AU" sz="2000" b="1" dirty="0" smtClean="0">
              <a:latin typeface="Open Sans" panose="020B0606030504020204" pitchFamily="34" charset="0"/>
              <a:ea typeface="Open Sans" panose="020B0606030504020204" pitchFamily="34" charset="0"/>
              <a:cs typeface="Open Sans" panose="020B0606030504020204" pitchFamily="34" charset="0"/>
            </a:endParaRPr>
          </a:p>
          <a:p>
            <a:pPr algn="r">
              <a:lnSpc>
                <a:spcPct val="107000"/>
              </a:lnSpc>
            </a:pPr>
            <a:r>
              <a:rPr lang="en-AU" sz="1600" dirty="0" smtClean="0">
                <a:latin typeface="Open Sans" panose="020B0606030504020204" pitchFamily="34" charset="0"/>
                <a:ea typeface="Open Sans" panose="020B0606030504020204" pitchFamily="34" charset="0"/>
                <a:cs typeface="Open Sans" panose="020B0606030504020204" pitchFamily="34" charset="0"/>
              </a:rPr>
              <a:t>(</a:t>
            </a:r>
            <a:r>
              <a:rPr lang="en-AU" sz="1600" dirty="0">
                <a:latin typeface="Open Sans" panose="020B0606030504020204" pitchFamily="34" charset="0"/>
                <a:ea typeface="Open Sans" panose="020B0606030504020204" pitchFamily="34" charset="0"/>
                <a:cs typeface="Open Sans" panose="020B0606030504020204" pitchFamily="34" charset="0"/>
              </a:rPr>
              <a:t>Cox, 2015</a:t>
            </a:r>
            <a:r>
              <a:rPr lang="en-AU" sz="1600" dirty="0" smtClean="0">
                <a:latin typeface="Open Sans" panose="020B0606030504020204" pitchFamily="34" charset="0"/>
                <a:ea typeface="Open Sans" panose="020B0606030504020204" pitchFamily="34" charset="0"/>
                <a:cs typeface="Open Sans" panose="020B0606030504020204" pitchFamily="34" charset="0"/>
              </a:rPr>
              <a:t>)</a:t>
            </a:r>
          </a:p>
          <a:p>
            <a:pPr>
              <a:lnSpc>
                <a:spcPct val="107000"/>
              </a:lnSpc>
              <a:spcAft>
                <a:spcPts val="800"/>
              </a:spcAft>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07000"/>
              </a:lnSpc>
            </a:pPr>
            <a:r>
              <a:rPr lang="en-AU" sz="2000" b="1" dirty="0">
                <a:latin typeface="Open Sans" panose="020B0606030504020204" pitchFamily="34" charset="0"/>
                <a:ea typeface="Open Sans" panose="020B0606030504020204" pitchFamily="34" charset="0"/>
                <a:cs typeface="Open Sans" panose="020B0606030504020204" pitchFamily="34" charset="0"/>
              </a:rPr>
              <a:t>Men’s violence against female partner is more likely to inflict severe injury and result in the female living in fear. </a:t>
            </a:r>
            <a:endParaRPr lang="en-AU" sz="2000" b="1" dirty="0" smtClean="0">
              <a:latin typeface="Open Sans" panose="020B0606030504020204" pitchFamily="34" charset="0"/>
              <a:ea typeface="Open Sans" panose="020B0606030504020204" pitchFamily="34" charset="0"/>
              <a:cs typeface="Open Sans" panose="020B0606030504020204" pitchFamily="34" charset="0"/>
            </a:endParaRPr>
          </a:p>
          <a:p>
            <a:pPr algn="r">
              <a:lnSpc>
                <a:spcPct val="107000"/>
              </a:lnSpc>
            </a:pPr>
            <a:r>
              <a:rPr lang="en-AU" sz="1600" dirty="0" smtClean="0">
                <a:latin typeface="Open Sans" panose="020B0606030504020204" pitchFamily="34" charset="0"/>
                <a:ea typeface="Open Sans" panose="020B0606030504020204" pitchFamily="34" charset="0"/>
                <a:cs typeface="Open Sans" panose="020B0606030504020204" pitchFamily="34" charset="0"/>
              </a:rPr>
              <a:t>(</a:t>
            </a:r>
            <a:r>
              <a:rPr lang="en-AU" sz="1600" dirty="0" err="1">
                <a:latin typeface="Open Sans" panose="020B0606030504020204" pitchFamily="34" charset="0"/>
                <a:ea typeface="Open Sans" panose="020B0606030504020204" pitchFamily="34" charset="0"/>
                <a:cs typeface="Open Sans" panose="020B0606030504020204" pitchFamily="34" charset="0"/>
              </a:rPr>
              <a:t>Bagshaw</a:t>
            </a:r>
            <a:r>
              <a:rPr lang="en-AU" sz="1600" dirty="0">
                <a:latin typeface="Open Sans" panose="020B0606030504020204" pitchFamily="34" charset="0"/>
                <a:ea typeface="Open Sans" panose="020B0606030504020204" pitchFamily="34" charset="0"/>
                <a:cs typeface="Open Sans" panose="020B0606030504020204" pitchFamily="34" charset="0"/>
              </a:rPr>
              <a:t> &amp; Chung, 2000</a:t>
            </a:r>
            <a:r>
              <a:rPr lang="en-AU" sz="1600" dirty="0" smtClean="0">
                <a:latin typeface="Open Sans" panose="020B0606030504020204" pitchFamily="34" charset="0"/>
                <a:ea typeface="Open Sans" panose="020B0606030504020204" pitchFamily="34" charset="0"/>
                <a:cs typeface="Open Sans" panose="020B0606030504020204" pitchFamily="34" charset="0"/>
              </a:rPr>
              <a:t>)</a:t>
            </a:r>
          </a:p>
          <a:p>
            <a:pPr>
              <a:lnSpc>
                <a:spcPct val="107000"/>
              </a:lnSpc>
              <a:spcAft>
                <a:spcPts val="800"/>
              </a:spcAft>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07000"/>
              </a:lnSpc>
            </a:pPr>
            <a:r>
              <a:rPr lang="en-AU" sz="2000" b="1" dirty="0">
                <a:latin typeface="Open Sans" panose="020B0606030504020204" pitchFamily="34" charset="0"/>
                <a:ea typeface="Open Sans" panose="020B0606030504020204" pitchFamily="34" charset="0"/>
                <a:cs typeface="Open Sans" panose="020B0606030504020204" pitchFamily="34" charset="0"/>
              </a:rPr>
              <a:t>Women’s violence against male partners is more likely to be in self-defence when the male partner is violent. </a:t>
            </a:r>
            <a:endParaRPr lang="en-AU" sz="2000" b="1" dirty="0" smtClean="0">
              <a:latin typeface="Open Sans" panose="020B0606030504020204" pitchFamily="34" charset="0"/>
              <a:ea typeface="Open Sans" panose="020B0606030504020204" pitchFamily="34" charset="0"/>
              <a:cs typeface="Open Sans" panose="020B0606030504020204" pitchFamily="34" charset="0"/>
            </a:endParaRPr>
          </a:p>
          <a:p>
            <a:pPr algn="r">
              <a:lnSpc>
                <a:spcPct val="107000"/>
              </a:lnSpc>
            </a:pPr>
            <a:r>
              <a:rPr lang="en-AU" sz="1600" dirty="0" smtClean="0">
                <a:latin typeface="Open Sans" panose="020B0606030504020204" pitchFamily="34" charset="0"/>
                <a:ea typeface="Open Sans" panose="020B0606030504020204" pitchFamily="34" charset="0"/>
                <a:cs typeface="Open Sans" panose="020B0606030504020204" pitchFamily="34" charset="0"/>
              </a:rPr>
              <a:t>(</a:t>
            </a:r>
            <a:r>
              <a:rPr lang="en-AU" sz="1600" dirty="0" err="1">
                <a:latin typeface="Open Sans" panose="020B0606030504020204" pitchFamily="34" charset="0"/>
                <a:ea typeface="Open Sans" panose="020B0606030504020204" pitchFamily="34" charset="0"/>
                <a:cs typeface="Open Sans" panose="020B0606030504020204" pitchFamily="34" charset="0"/>
              </a:rPr>
              <a:t>Bagshaw</a:t>
            </a:r>
            <a:r>
              <a:rPr lang="en-AU" sz="1600" dirty="0">
                <a:latin typeface="Open Sans" panose="020B0606030504020204" pitchFamily="34" charset="0"/>
                <a:ea typeface="Open Sans" panose="020B0606030504020204" pitchFamily="34" charset="0"/>
                <a:cs typeface="Open Sans" panose="020B0606030504020204" pitchFamily="34" charset="0"/>
              </a:rPr>
              <a:t> &amp; Chung, 2000</a:t>
            </a:r>
            <a:r>
              <a:rPr lang="en-AU" sz="1600" dirty="0" smtClean="0">
                <a:latin typeface="Open Sans" panose="020B0606030504020204" pitchFamily="34" charset="0"/>
                <a:ea typeface="Open Sans" panose="020B0606030504020204" pitchFamily="34" charset="0"/>
                <a:cs typeface="Open Sans" panose="020B0606030504020204" pitchFamily="34" charset="0"/>
              </a:rPr>
              <a:t>)</a:t>
            </a:r>
          </a:p>
        </p:txBody>
      </p:sp>
      <p:sp>
        <p:nvSpPr>
          <p:cNvPr id="9" name="Rectangle 8"/>
          <p:cNvSpPr/>
          <p:nvPr/>
        </p:nvSpPr>
        <p:spPr>
          <a:xfrm>
            <a:off x="6267450" y="1028700"/>
            <a:ext cx="5772150" cy="5643853"/>
          </a:xfrm>
          <a:prstGeom prst="rect">
            <a:avLst/>
          </a:prstGeom>
          <a:solidFill>
            <a:schemeClr val="accent2">
              <a:lumMod val="20000"/>
              <a:lumOff val="80000"/>
            </a:schemeClr>
          </a:solidFill>
          <a:ln w="57150">
            <a:solidFill>
              <a:srgbClr val="215968"/>
            </a:solidFill>
          </a:ln>
        </p:spPr>
        <p:txBody>
          <a:bodyPr wrap="square">
            <a:spAutoFit/>
          </a:bodyPr>
          <a:lstStyle/>
          <a:p>
            <a:pPr>
              <a:lnSpc>
                <a:spcPct val="107000"/>
              </a:lnSpc>
              <a:spcAft>
                <a:spcPts val="800"/>
              </a:spcAft>
            </a:pPr>
            <a:r>
              <a:rPr lang="en-AU" sz="2400" b="1" dirty="0">
                <a:solidFill>
                  <a:srgbClr val="215968"/>
                </a:solidFill>
                <a:latin typeface="Open Sans" panose="020B0606030504020204" pitchFamily="34" charset="0"/>
                <a:ea typeface="Open Sans" panose="020B0606030504020204" pitchFamily="34" charset="0"/>
                <a:cs typeface="Open Sans" panose="020B0606030504020204" pitchFamily="34" charset="0"/>
              </a:rPr>
              <a:t>Men’s experience of family </a:t>
            </a:r>
            <a:r>
              <a:rPr lang="en-AU" sz="2400" b="1" dirty="0" smtClean="0">
                <a:solidFill>
                  <a:srgbClr val="215968"/>
                </a:solidFill>
                <a:latin typeface="Open Sans" panose="020B0606030504020204" pitchFamily="34" charset="0"/>
                <a:ea typeface="Open Sans" panose="020B0606030504020204" pitchFamily="34" charset="0"/>
                <a:cs typeface="Open Sans" panose="020B0606030504020204" pitchFamily="34" charset="0"/>
              </a:rPr>
              <a:t>violence </a:t>
            </a:r>
            <a:r>
              <a:rPr lang="en-AU" sz="2400" b="1" dirty="0" smtClean="0">
                <a:solidFill>
                  <a:srgbClr val="FBE5D6"/>
                </a:solidFill>
                <a:latin typeface="Open Sans" panose="020B0606030504020204" pitchFamily="34" charset="0"/>
                <a:ea typeface="Open Sans" panose="020B0606030504020204" pitchFamily="34" charset="0"/>
                <a:cs typeface="Open Sans" panose="020B0606030504020204" pitchFamily="34" charset="0"/>
              </a:rPr>
              <a:t>k</a:t>
            </a:r>
            <a:endParaRPr lang="en-AU" sz="2400" b="1" dirty="0">
              <a:solidFill>
                <a:srgbClr val="FBE5D6"/>
              </a:solidFill>
              <a:latin typeface="Open Sans" panose="020B0606030504020204" pitchFamily="34" charset="0"/>
              <a:ea typeface="Open Sans" panose="020B0606030504020204" pitchFamily="34" charset="0"/>
              <a:cs typeface="Open Sans" panose="020B0606030504020204" pitchFamily="34" charset="0"/>
            </a:endParaRPr>
          </a:p>
          <a:p>
            <a:pPr>
              <a:lnSpc>
                <a:spcPct val="107000"/>
              </a:lnSpc>
            </a:pPr>
            <a:r>
              <a:rPr lang="en-AU" sz="2000" b="1" dirty="0">
                <a:latin typeface="Open Sans" panose="020B0606030504020204" pitchFamily="34" charset="0"/>
                <a:ea typeface="Open Sans" panose="020B0606030504020204" pitchFamily="34" charset="0"/>
                <a:cs typeface="Open Sans" panose="020B0606030504020204" pitchFamily="34" charset="0"/>
              </a:rPr>
              <a:t>Men are much more likely to experience </a:t>
            </a:r>
            <a:r>
              <a:rPr lang="en-AU" sz="2000" b="1" dirty="0" smtClean="0">
                <a:latin typeface="Open Sans" panose="020B0606030504020204" pitchFamily="34" charset="0"/>
                <a:ea typeface="Open Sans" panose="020B0606030504020204" pitchFamily="34" charset="0"/>
                <a:cs typeface="Open Sans" panose="020B0606030504020204" pitchFamily="34" charset="0"/>
              </a:rPr>
              <a:t>violence </a:t>
            </a:r>
            <a:r>
              <a:rPr lang="en-AU" sz="2000" b="1" dirty="0">
                <a:latin typeface="Open Sans" panose="020B0606030504020204" pitchFamily="34" charset="0"/>
                <a:ea typeface="Open Sans" panose="020B0606030504020204" pitchFamily="34" charset="0"/>
                <a:cs typeface="Open Sans" panose="020B0606030504020204" pitchFamily="34" charset="0"/>
              </a:rPr>
              <a:t>from a stranger or non-intimate acquaintance or family member, in public, and as a once off incident. </a:t>
            </a:r>
            <a:endParaRPr lang="en-AU" sz="2000" b="1" dirty="0" smtClean="0">
              <a:latin typeface="Open Sans" panose="020B0606030504020204" pitchFamily="34" charset="0"/>
              <a:ea typeface="Open Sans" panose="020B0606030504020204" pitchFamily="34" charset="0"/>
              <a:cs typeface="Open Sans" panose="020B0606030504020204" pitchFamily="34" charset="0"/>
            </a:endParaRPr>
          </a:p>
          <a:p>
            <a:pPr algn="r">
              <a:lnSpc>
                <a:spcPct val="107000"/>
              </a:lnSpc>
            </a:pPr>
            <a:r>
              <a:rPr lang="en-AU" sz="1600" dirty="0" smtClean="0">
                <a:latin typeface="Open Sans" panose="020B0606030504020204" pitchFamily="34" charset="0"/>
                <a:ea typeface="Open Sans" panose="020B0606030504020204" pitchFamily="34" charset="0"/>
                <a:cs typeface="Open Sans" panose="020B0606030504020204" pitchFamily="34" charset="0"/>
              </a:rPr>
              <a:t>(</a:t>
            </a:r>
            <a:r>
              <a:rPr lang="en-AU" sz="1600" dirty="0">
                <a:latin typeface="Open Sans" panose="020B0606030504020204" pitchFamily="34" charset="0"/>
                <a:ea typeface="Open Sans" panose="020B0606030504020204" pitchFamily="34" charset="0"/>
                <a:cs typeface="Open Sans" panose="020B0606030504020204" pitchFamily="34" charset="0"/>
              </a:rPr>
              <a:t>Cox, 2015</a:t>
            </a:r>
            <a:r>
              <a:rPr lang="en-AU" sz="1600" dirty="0" smtClean="0">
                <a:latin typeface="Open Sans" panose="020B0606030504020204" pitchFamily="34" charset="0"/>
                <a:ea typeface="Open Sans" panose="020B0606030504020204" pitchFamily="34" charset="0"/>
                <a:cs typeface="Open Sans" panose="020B0606030504020204" pitchFamily="34" charset="0"/>
              </a:rPr>
              <a:t>)  </a:t>
            </a:r>
          </a:p>
          <a:p>
            <a:pPr>
              <a:lnSpc>
                <a:spcPct val="107000"/>
              </a:lnSpc>
              <a:spcAft>
                <a:spcPts val="800"/>
              </a:spcAft>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07000"/>
              </a:lnSpc>
            </a:pPr>
            <a:r>
              <a:rPr lang="en-AU" sz="2000" b="1" dirty="0">
                <a:latin typeface="Open Sans" panose="020B0606030504020204" pitchFamily="34" charset="0"/>
                <a:ea typeface="Open Sans" panose="020B0606030504020204" pitchFamily="34" charset="0"/>
                <a:cs typeface="Open Sans" panose="020B0606030504020204" pitchFamily="34" charset="0"/>
              </a:rPr>
              <a:t>75% of adult male family violence victims reported not feeling fearful of </a:t>
            </a:r>
            <a:r>
              <a:rPr lang="en-AU" sz="2000" b="1" dirty="0" smtClean="0">
                <a:latin typeface="Open Sans" panose="020B0606030504020204" pitchFamily="34" charset="0"/>
                <a:ea typeface="Open Sans" panose="020B0606030504020204" pitchFamily="34" charset="0"/>
                <a:cs typeface="Open Sans" panose="020B0606030504020204" pitchFamily="34" charset="0"/>
              </a:rPr>
              <a:t>the perpetrator.</a:t>
            </a:r>
            <a:endParaRPr lang="en-AU" sz="2000" b="1" dirty="0">
              <a:latin typeface="Open Sans" panose="020B0606030504020204" pitchFamily="34" charset="0"/>
              <a:ea typeface="Open Sans" panose="020B0606030504020204" pitchFamily="34" charset="0"/>
              <a:cs typeface="Open Sans" panose="020B0606030504020204" pitchFamily="34" charset="0"/>
            </a:endParaRPr>
          </a:p>
          <a:p>
            <a:pPr algn="r">
              <a:lnSpc>
                <a:spcPct val="107000"/>
              </a:lnSpc>
            </a:pPr>
            <a:r>
              <a:rPr lang="en-AU" sz="1600" dirty="0">
                <a:latin typeface="Open Sans" panose="020B0606030504020204" pitchFamily="34" charset="0"/>
                <a:ea typeface="Open Sans" panose="020B0606030504020204" pitchFamily="34" charset="0"/>
                <a:cs typeface="Open Sans" panose="020B0606030504020204" pitchFamily="34" charset="0"/>
              </a:rPr>
              <a:t>(Victorian Family Violence Database, 1999-2010</a:t>
            </a:r>
            <a:r>
              <a:rPr lang="en-AU" sz="1600" dirty="0" smtClean="0">
                <a:latin typeface="Open Sans" panose="020B0606030504020204" pitchFamily="34" charset="0"/>
                <a:ea typeface="Open Sans" panose="020B0606030504020204" pitchFamily="34" charset="0"/>
                <a:cs typeface="Open Sans" panose="020B0606030504020204" pitchFamily="34" charset="0"/>
              </a:rPr>
              <a:t>)</a:t>
            </a:r>
          </a:p>
          <a:p>
            <a:pPr>
              <a:lnSpc>
                <a:spcPct val="107000"/>
              </a:lnSpc>
              <a:spcAft>
                <a:spcPts val="800"/>
              </a:spcAft>
            </a:pPr>
            <a:endParaRPr lang="en-AU" dirty="0">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endParaRPr lang="en-AU" dirty="0">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endParaRPr lang="en-AU" dirty="0" smtClean="0">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endParaRPr lang="en-AU"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0481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sp>
        <p:nvSpPr>
          <p:cNvPr id="5"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Prevalence and gendered nature</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stretch>
            <a:fillRect/>
          </a:stretch>
        </p:blipFill>
        <p:spPr>
          <a:xfrm>
            <a:off x="336581" y="1316828"/>
            <a:ext cx="11505588" cy="483632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2874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sp>
        <p:nvSpPr>
          <p:cNvPr id="5"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Family violence is a health issue</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stretch>
            <a:fillRect/>
          </a:stretch>
        </p:blipFill>
        <p:spPr>
          <a:xfrm>
            <a:off x="349458" y="1068472"/>
            <a:ext cx="5739917" cy="2816811"/>
          </a:xfrm>
          <a:prstGeom prst="rect">
            <a:avLst/>
          </a:prstGeom>
        </p:spPr>
      </p:pic>
      <p:pic>
        <p:nvPicPr>
          <p:cNvPr id="3" name="Picture 2"/>
          <p:cNvPicPr>
            <a:picLocks noChangeAspect="1"/>
          </p:cNvPicPr>
          <p:nvPr/>
        </p:nvPicPr>
        <p:blipFill>
          <a:blip r:embed="rId4"/>
          <a:stretch>
            <a:fillRect/>
          </a:stretch>
        </p:blipFill>
        <p:spPr>
          <a:xfrm>
            <a:off x="349458" y="4076411"/>
            <a:ext cx="5114925" cy="2266950"/>
          </a:xfrm>
          <a:prstGeom prst="rect">
            <a:avLst/>
          </a:prstGeom>
        </p:spPr>
      </p:pic>
      <p:pic>
        <p:nvPicPr>
          <p:cNvPr id="10" name="Picture 9"/>
          <p:cNvPicPr>
            <a:picLocks noChangeAspect="1"/>
          </p:cNvPicPr>
          <p:nvPr/>
        </p:nvPicPr>
        <p:blipFill rotWithShape="1">
          <a:blip r:embed="rId5"/>
          <a:srcRect b="11050"/>
          <a:stretch/>
        </p:blipFill>
        <p:spPr>
          <a:xfrm>
            <a:off x="6457872" y="1068472"/>
            <a:ext cx="4202678" cy="2989178"/>
          </a:xfrm>
          <a:prstGeom prst="rect">
            <a:avLst/>
          </a:prstGeom>
        </p:spPr>
      </p:pic>
      <p:sp>
        <p:nvSpPr>
          <p:cNvPr id="12" name="Rectangle 11"/>
          <p:cNvSpPr/>
          <p:nvPr/>
        </p:nvSpPr>
        <p:spPr>
          <a:xfrm>
            <a:off x="5899176" y="4420865"/>
            <a:ext cx="5320069" cy="2246769"/>
          </a:xfrm>
          <a:prstGeom prst="rect">
            <a:avLst/>
          </a:prstGeom>
        </p:spPr>
        <p:txBody>
          <a:bodyPr wrap="square">
            <a:spAutoFit/>
          </a:bodyPr>
          <a:lstStyle/>
          <a:p>
            <a:r>
              <a:rPr lang="en-AU" sz="2800" b="1" dirty="0">
                <a:solidFill>
                  <a:srgbClr val="747400"/>
                </a:solidFill>
                <a:latin typeface="Open Sans" panose="020B0606030504020204" pitchFamily="34" charset="0"/>
                <a:ea typeface="Open Sans" panose="020B0606030504020204" pitchFamily="34" charset="0"/>
                <a:cs typeface="Open Sans" panose="020B0606030504020204" pitchFamily="34" charset="0"/>
              </a:rPr>
              <a:t>40% </a:t>
            </a:r>
            <a:r>
              <a:rPr lang="en-AU" sz="2200" dirty="0">
                <a:solidFill>
                  <a:srgbClr val="142E45"/>
                </a:solidFill>
                <a:latin typeface="Open Sans" panose="020B0606030504020204" pitchFamily="34" charset="0"/>
                <a:ea typeface="Open Sans" panose="020B0606030504020204" pitchFamily="34" charset="0"/>
                <a:cs typeface="Open Sans" panose="020B0606030504020204" pitchFamily="34" charset="0"/>
              </a:rPr>
              <a:t>of people who presented </a:t>
            </a:r>
            <a:endParaRPr lang="en-AU" sz="2200" dirty="0" smtClean="0">
              <a:solidFill>
                <a:srgbClr val="142E45"/>
              </a:solidFill>
              <a:latin typeface="Open Sans" panose="020B0606030504020204" pitchFamily="34" charset="0"/>
              <a:ea typeface="Open Sans" panose="020B0606030504020204" pitchFamily="34" charset="0"/>
              <a:cs typeface="Open Sans" panose="020B0606030504020204" pitchFamily="34" charset="0"/>
            </a:endParaRPr>
          </a:p>
          <a:p>
            <a:r>
              <a:rPr lang="en-AU" sz="2200" dirty="0" smtClean="0">
                <a:solidFill>
                  <a:srgbClr val="142E45"/>
                </a:solidFill>
                <a:latin typeface="Open Sans" panose="020B0606030504020204" pitchFamily="34" charset="0"/>
                <a:ea typeface="Open Sans" panose="020B0606030504020204" pitchFamily="34" charset="0"/>
                <a:cs typeface="Open Sans" panose="020B0606030504020204" pitchFamily="34" charset="0"/>
              </a:rPr>
              <a:t>to </a:t>
            </a:r>
            <a:r>
              <a:rPr lang="en-AU" sz="2200" dirty="0">
                <a:solidFill>
                  <a:srgbClr val="142E45"/>
                </a:solidFill>
                <a:latin typeface="Open Sans" panose="020B0606030504020204" pitchFamily="34" charset="0"/>
                <a:ea typeface="Open Sans" panose="020B0606030504020204" pitchFamily="34" charset="0"/>
                <a:cs typeface="Open Sans" panose="020B0606030504020204" pitchFamily="34" charset="0"/>
              </a:rPr>
              <a:t>a Victorian hospital </a:t>
            </a:r>
            <a:endParaRPr lang="en-AU" sz="2200" dirty="0" smtClean="0">
              <a:solidFill>
                <a:srgbClr val="142E45"/>
              </a:solidFill>
              <a:latin typeface="Open Sans" panose="020B0606030504020204" pitchFamily="34" charset="0"/>
              <a:ea typeface="Open Sans" panose="020B0606030504020204" pitchFamily="34" charset="0"/>
              <a:cs typeface="Open Sans" panose="020B0606030504020204" pitchFamily="34" charset="0"/>
            </a:endParaRPr>
          </a:p>
          <a:p>
            <a:r>
              <a:rPr lang="en-AU" sz="2200" dirty="0" smtClean="0">
                <a:solidFill>
                  <a:srgbClr val="142E45"/>
                </a:solidFill>
                <a:latin typeface="Open Sans" panose="020B0606030504020204" pitchFamily="34" charset="0"/>
                <a:ea typeface="Open Sans" panose="020B0606030504020204" pitchFamily="34" charset="0"/>
                <a:cs typeface="Open Sans" panose="020B0606030504020204" pitchFamily="34" charset="0"/>
              </a:rPr>
              <a:t>emergency </a:t>
            </a:r>
            <a:r>
              <a:rPr lang="en-AU" sz="2200" dirty="0">
                <a:solidFill>
                  <a:srgbClr val="142E45"/>
                </a:solidFill>
                <a:latin typeface="Open Sans" panose="020B0606030504020204" pitchFamily="34" charset="0"/>
                <a:ea typeface="Open Sans" panose="020B0606030504020204" pitchFamily="34" charset="0"/>
                <a:cs typeface="Open Sans" panose="020B0606030504020204" pitchFamily="34" charset="0"/>
              </a:rPr>
              <a:t>department with </a:t>
            </a:r>
            <a:endParaRPr lang="en-AU" sz="2200" dirty="0" smtClean="0">
              <a:solidFill>
                <a:srgbClr val="142E45"/>
              </a:solidFill>
              <a:latin typeface="Open Sans" panose="020B0606030504020204" pitchFamily="34" charset="0"/>
              <a:ea typeface="Open Sans" panose="020B0606030504020204" pitchFamily="34" charset="0"/>
              <a:cs typeface="Open Sans" panose="020B0606030504020204" pitchFamily="34" charset="0"/>
            </a:endParaRPr>
          </a:p>
          <a:p>
            <a:r>
              <a:rPr lang="en-AU" sz="2200" dirty="0" smtClean="0">
                <a:solidFill>
                  <a:srgbClr val="142E45"/>
                </a:solidFill>
                <a:latin typeface="Open Sans" panose="020B0606030504020204" pitchFamily="34" charset="0"/>
                <a:ea typeface="Open Sans" panose="020B0606030504020204" pitchFamily="34" charset="0"/>
                <a:cs typeface="Open Sans" panose="020B0606030504020204" pitchFamily="34" charset="0"/>
              </a:rPr>
              <a:t>a </a:t>
            </a:r>
            <a:r>
              <a:rPr lang="en-AU" sz="2200" dirty="0">
                <a:solidFill>
                  <a:srgbClr val="142E45"/>
                </a:solidFill>
                <a:latin typeface="Open Sans" panose="020B0606030504020204" pitchFamily="34" charset="0"/>
                <a:ea typeface="Open Sans" panose="020B0606030504020204" pitchFamily="34" charset="0"/>
                <a:cs typeface="Open Sans" panose="020B0606030504020204" pitchFamily="34" charset="0"/>
              </a:rPr>
              <a:t>family </a:t>
            </a:r>
            <a:r>
              <a:rPr lang="en-AU" sz="2200" dirty="0" smtClean="0">
                <a:solidFill>
                  <a:srgbClr val="142E45"/>
                </a:solidFill>
                <a:latin typeface="Open Sans" panose="020B0606030504020204" pitchFamily="34" charset="0"/>
                <a:ea typeface="Open Sans" panose="020B0606030504020204" pitchFamily="34" charset="0"/>
                <a:cs typeface="Open Sans" panose="020B0606030504020204" pitchFamily="34" charset="0"/>
              </a:rPr>
              <a:t>violence </a:t>
            </a:r>
            <a:r>
              <a:rPr lang="en-AU" sz="2200" dirty="0">
                <a:solidFill>
                  <a:srgbClr val="142E45"/>
                </a:solidFill>
                <a:latin typeface="Open Sans" panose="020B0606030504020204" pitchFamily="34" charset="0"/>
                <a:ea typeface="Open Sans" panose="020B0606030504020204" pitchFamily="34" charset="0"/>
                <a:cs typeface="Open Sans" panose="020B0606030504020204" pitchFamily="34" charset="0"/>
              </a:rPr>
              <a:t>related injury </a:t>
            </a:r>
            <a:endParaRPr lang="en-AU" sz="2200" dirty="0" smtClean="0">
              <a:solidFill>
                <a:srgbClr val="142E45"/>
              </a:solidFill>
              <a:latin typeface="Open Sans" panose="020B0606030504020204" pitchFamily="34" charset="0"/>
              <a:ea typeface="Open Sans" panose="020B0606030504020204" pitchFamily="34" charset="0"/>
              <a:cs typeface="Open Sans" panose="020B0606030504020204" pitchFamily="34" charset="0"/>
            </a:endParaRPr>
          </a:p>
          <a:p>
            <a:pPr>
              <a:spcAft>
                <a:spcPts val="1200"/>
              </a:spcAft>
            </a:pPr>
            <a:r>
              <a:rPr lang="en-AU" sz="2200" dirty="0" smtClean="0">
                <a:solidFill>
                  <a:srgbClr val="142E45"/>
                </a:solidFill>
                <a:latin typeface="Open Sans" panose="020B0606030504020204" pitchFamily="34" charset="0"/>
                <a:ea typeface="Open Sans" panose="020B0606030504020204" pitchFamily="34" charset="0"/>
                <a:cs typeface="Open Sans" panose="020B0606030504020204" pitchFamily="34" charset="0"/>
              </a:rPr>
              <a:t>had </a:t>
            </a:r>
            <a:r>
              <a:rPr lang="en-AU" sz="2200" b="1" dirty="0" smtClean="0">
                <a:solidFill>
                  <a:srgbClr val="142E45"/>
                </a:solidFill>
                <a:latin typeface="Open Sans" panose="020B0606030504020204" pitchFamily="34" charset="0"/>
                <a:ea typeface="Open Sans" panose="020B0606030504020204" pitchFamily="34" charset="0"/>
                <a:cs typeface="Open Sans" panose="020B0606030504020204" pitchFamily="34" charset="0"/>
              </a:rPr>
              <a:t>sustained </a:t>
            </a:r>
            <a:r>
              <a:rPr lang="en-AU" sz="2200" b="1" dirty="0">
                <a:solidFill>
                  <a:srgbClr val="142E45"/>
                </a:solidFill>
                <a:latin typeface="Open Sans" panose="020B0606030504020204" pitchFamily="34" charset="0"/>
                <a:ea typeface="Open Sans" panose="020B0606030504020204" pitchFamily="34" charset="0"/>
                <a:cs typeface="Open Sans" panose="020B0606030504020204" pitchFamily="34" charset="0"/>
              </a:rPr>
              <a:t>a brain injury</a:t>
            </a:r>
            <a:r>
              <a:rPr lang="en-AU" sz="2200" dirty="0">
                <a:solidFill>
                  <a:srgbClr val="142E45"/>
                </a:solidFill>
                <a:latin typeface="Open Sans" panose="020B0606030504020204" pitchFamily="34" charset="0"/>
                <a:ea typeface="Open Sans" panose="020B0606030504020204" pitchFamily="34" charset="0"/>
                <a:cs typeface="Open Sans" panose="020B0606030504020204" pitchFamily="34" charset="0"/>
              </a:rPr>
              <a:t>. </a:t>
            </a:r>
            <a:endParaRPr lang="en-AU" sz="2200" dirty="0" smtClean="0">
              <a:solidFill>
                <a:srgbClr val="142E45"/>
              </a:solidFill>
              <a:latin typeface="Open Sans" panose="020B0606030504020204" pitchFamily="34" charset="0"/>
              <a:ea typeface="Open Sans" panose="020B0606030504020204" pitchFamily="34" charset="0"/>
              <a:cs typeface="Open Sans" panose="020B0606030504020204" pitchFamily="34" charset="0"/>
            </a:endParaRPr>
          </a:p>
          <a:p>
            <a:pPr algn="r"/>
            <a:r>
              <a:rPr lang="en-AU" sz="1400" dirty="0" smtClean="0">
                <a:solidFill>
                  <a:srgbClr val="142E45"/>
                </a:solidFill>
                <a:latin typeface="Open Sans" panose="020B0606030504020204" pitchFamily="34" charset="0"/>
                <a:ea typeface="Open Sans" panose="020B0606030504020204" pitchFamily="34" charset="0"/>
                <a:cs typeface="Open Sans" panose="020B0606030504020204" pitchFamily="34" charset="0"/>
              </a:rPr>
              <a:t>(</a:t>
            </a:r>
            <a:r>
              <a:rPr lang="en-AU" sz="1400" dirty="0">
                <a:solidFill>
                  <a:srgbClr val="142E45"/>
                </a:solidFill>
                <a:latin typeface="Open Sans" panose="020B0606030504020204" pitchFamily="34" charset="0"/>
                <a:ea typeface="Open Sans" panose="020B0606030504020204" pitchFamily="34" charset="0"/>
                <a:cs typeface="Open Sans" panose="020B0606030504020204" pitchFamily="34" charset="0"/>
              </a:rPr>
              <a:t>Brain Injury Australia, 2018)</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3200" y="4297873"/>
            <a:ext cx="1764201" cy="1892248"/>
          </a:xfrm>
          <a:prstGeom prst="rect">
            <a:avLst/>
          </a:prstGeom>
        </p:spPr>
      </p:pic>
      <p:sp>
        <p:nvSpPr>
          <p:cNvPr id="14" name="TextBox 13"/>
          <p:cNvSpPr txBox="1"/>
          <p:nvPr/>
        </p:nvSpPr>
        <p:spPr>
          <a:xfrm>
            <a:off x="10363200" y="3487328"/>
            <a:ext cx="1271255" cy="523220"/>
          </a:xfrm>
          <a:prstGeom prst="rect">
            <a:avLst/>
          </a:prstGeom>
          <a:noFill/>
        </p:spPr>
        <p:txBody>
          <a:bodyPr wrap="square" rtlCol="0">
            <a:spAutoFit/>
          </a:bodyPr>
          <a:lstStyle/>
          <a:p>
            <a:r>
              <a:rPr lang="en-AU" sz="1400" dirty="0" err="1" smtClean="0">
                <a:solidFill>
                  <a:srgbClr val="142E45"/>
                </a:solidFill>
                <a:latin typeface="Open Sans" panose="020B0606030504020204" pitchFamily="34" charset="0"/>
                <a:ea typeface="Open Sans" panose="020B0606030504020204" pitchFamily="34" charset="0"/>
                <a:cs typeface="Open Sans" panose="020B0606030504020204" pitchFamily="34" charset="0"/>
              </a:rPr>
              <a:t>Ayre</a:t>
            </a:r>
            <a:r>
              <a:rPr lang="en-AU" sz="1400" dirty="0" smtClean="0">
                <a:solidFill>
                  <a:srgbClr val="142E45"/>
                </a:solidFill>
                <a:latin typeface="Open Sans" panose="020B0606030504020204" pitchFamily="34" charset="0"/>
                <a:ea typeface="Open Sans" panose="020B0606030504020204" pitchFamily="34" charset="0"/>
                <a:cs typeface="Open Sans" panose="020B0606030504020204" pitchFamily="34" charset="0"/>
              </a:rPr>
              <a:t> et al, 2016)</a:t>
            </a:r>
            <a:endParaRPr lang="en-AU" sz="1400" dirty="0">
              <a:solidFill>
                <a:srgbClr val="142E45"/>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4684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30928868"/>
              </p:ext>
            </p:extLst>
          </p:nvPr>
        </p:nvGraphicFramePr>
        <p:xfrm>
          <a:off x="2133600" y="0"/>
          <a:ext cx="96774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80770" y="1489613"/>
            <a:ext cx="10231199" cy="1138773"/>
          </a:xfrm>
          <a:prstGeom prst="rect">
            <a:avLst/>
          </a:prstGeom>
        </p:spPr>
        <p:txBody>
          <a:bodyPr wrap="none">
            <a:spAutoFit/>
          </a:bodyPr>
          <a:lstStyle/>
          <a:p>
            <a:r>
              <a:rPr lang="en-AU" sz="2400" b="1" dirty="0" smtClean="0">
                <a:solidFill>
                  <a:srgbClr val="215968"/>
                </a:solidFill>
                <a:latin typeface="Open Sans" panose="020B0606030504020204" pitchFamily="34" charset="0"/>
                <a:ea typeface="Open Sans" panose="020B0606030504020204" pitchFamily="34" charset="0"/>
                <a:cs typeface="Open Sans" panose="020B0606030504020204" pitchFamily="34" charset="0"/>
              </a:rPr>
              <a:t>When </a:t>
            </a:r>
            <a:r>
              <a:rPr lang="en-AU" sz="2400" b="1" dirty="0">
                <a:solidFill>
                  <a:srgbClr val="215968"/>
                </a:solidFill>
                <a:latin typeface="Open Sans" panose="020B0606030504020204" pitchFamily="34" charset="0"/>
                <a:ea typeface="Open Sans" panose="020B0606030504020204" pitchFamily="34" charset="0"/>
                <a:cs typeface="Open Sans" panose="020B0606030504020204" pitchFamily="34" charset="0"/>
              </a:rPr>
              <a:t>is a woman at greater risk of experiencing family violence? </a:t>
            </a:r>
            <a:endParaRPr lang="en-AU" sz="2400" b="1" dirty="0" smtClean="0">
              <a:solidFill>
                <a:srgbClr val="215968"/>
              </a:solidFill>
              <a:latin typeface="Open Sans" panose="020B0606030504020204" pitchFamily="34" charset="0"/>
              <a:ea typeface="Open Sans" panose="020B0606030504020204" pitchFamily="34" charset="0"/>
              <a:cs typeface="Open Sans" panose="020B0606030504020204" pitchFamily="34" charset="0"/>
            </a:endParaRPr>
          </a:p>
          <a:p>
            <a:r>
              <a:rPr lang="en-AU" sz="2000" dirty="0" smtClean="0">
                <a:solidFill>
                  <a:srgbClr val="215968"/>
                </a:solidFill>
                <a:latin typeface="Open Sans" panose="020B0606030504020204" pitchFamily="34" charset="0"/>
                <a:ea typeface="Open Sans" panose="020B0606030504020204" pitchFamily="34" charset="0"/>
                <a:cs typeface="Open Sans" panose="020B0606030504020204" pitchFamily="34" charset="0"/>
              </a:rPr>
              <a:t>(</a:t>
            </a:r>
            <a:r>
              <a:rPr lang="en-AU" sz="2000" dirty="0">
                <a:solidFill>
                  <a:srgbClr val="215968"/>
                </a:solidFill>
                <a:latin typeface="Open Sans" panose="020B0606030504020204" pitchFamily="34" charset="0"/>
                <a:ea typeface="Open Sans" panose="020B0606030504020204" pitchFamily="34" charset="0"/>
                <a:cs typeface="Open Sans" panose="020B0606030504020204" pitchFamily="34" charset="0"/>
              </a:rPr>
              <a:t>choose </a:t>
            </a:r>
            <a:r>
              <a:rPr lang="en-AU" sz="2000" u="sng" dirty="0">
                <a:solidFill>
                  <a:srgbClr val="215968"/>
                </a:solidFill>
                <a:latin typeface="Open Sans" panose="020B0606030504020204" pitchFamily="34" charset="0"/>
                <a:ea typeface="Open Sans" panose="020B0606030504020204" pitchFamily="34" charset="0"/>
                <a:cs typeface="Open Sans" panose="020B0606030504020204" pitchFamily="34" charset="0"/>
              </a:rPr>
              <a:t>two options)</a:t>
            </a:r>
          </a:p>
          <a:p>
            <a:endParaRPr lang="en-AU" sz="2400" b="1" dirty="0">
              <a:solidFill>
                <a:srgbClr val="00666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5161" y="3867150"/>
            <a:ext cx="2158639" cy="2273003"/>
          </a:xfrm>
          <a:prstGeom prst="rect">
            <a:avLst/>
          </a:prstGeom>
        </p:spPr>
      </p:pic>
      <p:pic>
        <p:nvPicPr>
          <p:cNvPr id="8" name="Picture 7"/>
          <p:cNvPicPr>
            <a:picLocks noChangeAspect="1"/>
          </p:cNvPicPr>
          <p:nvPr/>
        </p:nvPicPr>
        <p:blipFill>
          <a:blip r:embed="rId8"/>
          <a:stretch>
            <a:fillRect/>
          </a:stretch>
        </p:blipFill>
        <p:spPr>
          <a:xfrm>
            <a:off x="-13250" y="164050"/>
            <a:ext cx="12205250" cy="713294"/>
          </a:xfrm>
          <a:prstGeom prst="rect">
            <a:avLst/>
          </a:prstGeom>
        </p:spPr>
      </p:pic>
      <p:sp>
        <p:nvSpPr>
          <p:cNvPr id="9"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Check your understanding</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52650" y="3500887"/>
            <a:ext cx="548252" cy="504969"/>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67502" y="4541124"/>
            <a:ext cx="548252" cy="504969"/>
          </a:xfrm>
          <a:prstGeom prst="rect">
            <a:avLst/>
          </a:prstGeom>
        </p:spPr>
      </p:pic>
    </p:spTree>
    <p:extLst>
      <p:ext uri="{BB962C8B-B14F-4D97-AF65-F5344CB8AC3E}">
        <p14:creationId xmlns:p14="http://schemas.microsoft.com/office/powerpoint/2010/main" val="106436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 y="1531695"/>
            <a:ext cx="12192000" cy="4526205"/>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a:latin typeface="Open Sans" panose="020B0606030504020204" pitchFamily="34" charset="0"/>
                <a:ea typeface="Open Sans" panose="020B0606030504020204" pitchFamily="34" charset="0"/>
                <a:cs typeface="Open Sans" panose="020B0606030504020204" pitchFamily="34" charset="0"/>
              </a:rPr>
              <a:t>Understanding attitudes, structural inequality &amp; </a:t>
            </a:r>
            <a:r>
              <a:rPr lang="en-AU" sz="3600" b="1" dirty="0" smtClean="0">
                <a:latin typeface="Open Sans" panose="020B0606030504020204" pitchFamily="34" charset="0"/>
                <a:ea typeface="Open Sans" panose="020B0606030504020204" pitchFamily="34" charset="0"/>
                <a:cs typeface="Open Sans" panose="020B0606030504020204" pitchFamily="34" charset="0"/>
              </a:rPr>
              <a:t>discrimination</a:t>
            </a:r>
            <a:endParaRPr lang="en-AU" sz="3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350" y="178167"/>
            <a:ext cx="5087981" cy="1353528"/>
          </a:xfrm>
          <a:prstGeom prst="rect">
            <a:avLst/>
          </a:prstGeom>
        </p:spPr>
      </p:pic>
    </p:spTree>
    <p:extLst>
      <p:ext uri="{BB962C8B-B14F-4D97-AF65-F5344CB8AC3E}">
        <p14:creationId xmlns:p14="http://schemas.microsoft.com/office/powerpoint/2010/main" val="4061348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152400" y="195493"/>
            <a:ext cx="10515600" cy="1325563"/>
          </a:xfrm>
        </p:spPr>
        <p:txBody>
          <a:bodyPr>
            <a:norm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Self-care</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3343" y="5109290"/>
            <a:ext cx="3338657" cy="1369311"/>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76" y="5093231"/>
            <a:ext cx="2912925" cy="1120356"/>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2356" y="1360635"/>
            <a:ext cx="3167142" cy="133933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2736" y="3205843"/>
            <a:ext cx="3133200" cy="1209653"/>
          </a:xfrm>
          <a:prstGeom prst="rect">
            <a:avLst/>
          </a:prstGeom>
        </p:spPr>
      </p:pic>
      <p:pic>
        <p:nvPicPr>
          <p:cNvPr id="6" name="Picture 5"/>
          <p:cNvPicPr>
            <a:picLocks noChangeAspect="1"/>
          </p:cNvPicPr>
          <p:nvPr/>
        </p:nvPicPr>
        <p:blipFill rotWithShape="1">
          <a:blip r:embed="rId6"/>
          <a:srcRect l="811"/>
          <a:stretch/>
        </p:blipFill>
        <p:spPr>
          <a:xfrm>
            <a:off x="3931084" y="3093028"/>
            <a:ext cx="3978032" cy="1558917"/>
          </a:xfrm>
          <a:prstGeom prst="rect">
            <a:avLst/>
          </a:prstGeom>
        </p:spPr>
      </p:pic>
      <p:pic>
        <p:nvPicPr>
          <p:cNvPr id="8" name="Picture 7"/>
          <p:cNvPicPr>
            <a:picLocks noChangeAspect="1"/>
          </p:cNvPicPr>
          <p:nvPr/>
        </p:nvPicPr>
        <p:blipFill>
          <a:blip r:embed="rId7"/>
          <a:stretch>
            <a:fillRect/>
          </a:stretch>
        </p:blipFill>
        <p:spPr>
          <a:xfrm>
            <a:off x="317648" y="1415555"/>
            <a:ext cx="2597034" cy="1236188"/>
          </a:xfrm>
          <a:prstGeom prst="rect">
            <a:avLst/>
          </a:prstGeom>
        </p:spPr>
      </p:pic>
      <p:pic>
        <p:nvPicPr>
          <p:cNvPr id="11" name="Picture 10"/>
          <p:cNvPicPr>
            <a:picLocks noChangeAspect="1"/>
          </p:cNvPicPr>
          <p:nvPr/>
        </p:nvPicPr>
        <p:blipFill>
          <a:blip r:embed="rId8"/>
          <a:stretch>
            <a:fillRect/>
          </a:stretch>
        </p:blipFill>
        <p:spPr>
          <a:xfrm>
            <a:off x="3275801" y="1397155"/>
            <a:ext cx="4948165" cy="1254588"/>
          </a:xfrm>
          <a:prstGeom prst="rect">
            <a:avLst/>
          </a:prstGeom>
        </p:spPr>
      </p:pic>
      <p:pic>
        <p:nvPicPr>
          <p:cNvPr id="13" name="Picture 12"/>
          <p:cNvPicPr>
            <a:picLocks noChangeAspect="1"/>
          </p:cNvPicPr>
          <p:nvPr/>
        </p:nvPicPr>
        <p:blipFill>
          <a:blip r:embed="rId9"/>
          <a:stretch>
            <a:fillRect/>
          </a:stretch>
        </p:blipFill>
        <p:spPr>
          <a:xfrm>
            <a:off x="362876" y="3365983"/>
            <a:ext cx="2912925" cy="915055"/>
          </a:xfrm>
          <a:prstGeom prst="rect">
            <a:avLst/>
          </a:prstGeom>
        </p:spPr>
      </p:pic>
      <p:pic>
        <p:nvPicPr>
          <p:cNvPr id="20" name="Picture 19"/>
          <p:cNvPicPr>
            <a:picLocks noChangeAspect="1"/>
          </p:cNvPicPr>
          <p:nvPr/>
        </p:nvPicPr>
        <p:blipFill>
          <a:blip r:embed="rId10"/>
          <a:stretch>
            <a:fillRect/>
          </a:stretch>
        </p:blipFill>
        <p:spPr>
          <a:xfrm>
            <a:off x="3537711" y="5345120"/>
            <a:ext cx="4686255" cy="679046"/>
          </a:xfrm>
          <a:prstGeom prst="rect">
            <a:avLst/>
          </a:prstGeom>
        </p:spPr>
      </p:pic>
    </p:spTree>
    <p:extLst>
      <p:ext uri="{BB962C8B-B14F-4D97-AF65-F5344CB8AC3E}">
        <p14:creationId xmlns:p14="http://schemas.microsoft.com/office/powerpoint/2010/main" val="2233002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sp>
        <p:nvSpPr>
          <p:cNvPr id="5"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Attitudes and gender inequality </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9277350" y="5210711"/>
            <a:ext cx="2209800" cy="1323439"/>
          </a:xfrm>
          <a:prstGeom prst="rect">
            <a:avLst/>
          </a:prstGeom>
        </p:spPr>
        <p:txBody>
          <a:bodyPr wrap="square">
            <a:spAutoFit/>
          </a:bodyPr>
          <a:lstStyle/>
          <a:p>
            <a:pPr algn="ctr"/>
            <a:r>
              <a:rPr lang="en-AU" sz="1600" dirty="0">
                <a:latin typeface="Open Sans" panose="020B0606030504020204" pitchFamily="34" charset="0"/>
              </a:rPr>
              <a:t>Our Watch, Let’s change the story: Violence against women and children in Australia </a:t>
            </a:r>
            <a:endParaRPr lang="en-AU" sz="1600" dirty="0">
              <a:latin typeface="Microsoft Sans Serif" panose="020B0604020202020204" pitchFamily="34" charset="0"/>
            </a:endParaRPr>
          </a:p>
        </p:txBody>
      </p:sp>
      <p:pic>
        <p:nvPicPr>
          <p:cNvPr id="6" name="Picture 5">
            <a:hlinkClick r:id="rId3"/>
          </p:cNvPr>
          <p:cNvPicPr>
            <a:picLocks noChangeAspect="1"/>
          </p:cNvPicPr>
          <p:nvPr/>
        </p:nvPicPr>
        <p:blipFill>
          <a:blip r:embed="rId4"/>
          <a:stretch>
            <a:fillRect/>
          </a:stretch>
        </p:blipFill>
        <p:spPr>
          <a:xfrm>
            <a:off x="2098178" y="1704975"/>
            <a:ext cx="7022009" cy="4003098"/>
          </a:xfrm>
          <a:prstGeom prst="rect">
            <a:avLst/>
          </a:prstGeom>
        </p:spPr>
      </p:pic>
    </p:spTree>
    <p:extLst>
      <p:ext uri="{BB962C8B-B14F-4D97-AF65-F5344CB8AC3E}">
        <p14:creationId xmlns:p14="http://schemas.microsoft.com/office/powerpoint/2010/main" val="3439792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92252506"/>
              </p:ext>
            </p:extLst>
          </p:nvPr>
        </p:nvGraphicFramePr>
        <p:xfrm>
          <a:off x="2133600" y="0"/>
          <a:ext cx="96774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61720" y="1317415"/>
            <a:ext cx="10387280" cy="1200329"/>
          </a:xfrm>
          <a:prstGeom prst="rect">
            <a:avLst/>
          </a:prstGeom>
        </p:spPr>
        <p:txBody>
          <a:bodyPr wrap="square">
            <a:spAutoFit/>
          </a:bodyPr>
          <a:lstStyle/>
          <a:p>
            <a:r>
              <a:rPr lang="en-AU" sz="2400" b="1" dirty="0">
                <a:solidFill>
                  <a:srgbClr val="215968"/>
                </a:solidFill>
                <a:latin typeface="Open Sans" panose="020B0606030504020204" pitchFamily="34" charset="0"/>
                <a:ea typeface="Open Sans" panose="020B0606030504020204" pitchFamily="34" charset="0"/>
                <a:cs typeface="Open Sans" panose="020B0606030504020204" pitchFamily="34" charset="0"/>
              </a:rPr>
              <a:t>Which of the following did Our Watch’s research find to be the key driver of family violence? </a:t>
            </a:r>
            <a:endParaRPr lang="en-AU" sz="2400" dirty="0">
              <a:solidFill>
                <a:srgbClr val="215968"/>
              </a:solidFill>
              <a:latin typeface="Open Sans" panose="020B0606030504020204" pitchFamily="34" charset="0"/>
              <a:ea typeface="Open Sans" panose="020B0606030504020204" pitchFamily="34" charset="0"/>
              <a:cs typeface="Open Sans" panose="020B0606030504020204" pitchFamily="34" charset="0"/>
            </a:endParaRPr>
          </a:p>
          <a:p>
            <a:endParaRPr lang="en-AU" sz="2400" b="1" dirty="0">
              <a:solidFill>
                <a:srgbClr val="00666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5161" y="3867150"/>
            <a:ext cx="2158639" cy="2273003"/>
          </a:xfrm>
          <a:prstGeom prst="rect">
            <a:avLst/>
          </a:prstGeom>
        </p:spPr>
      </p:pic>
      <p:pic>
        <p:nvPicPr>
          <p:cNvPr id="8" name="Picture 7"/>
          <p:cNvPicPr>
            <a:picLocks noChangeAspect="1"/>
          </p:cNvPicPr>
          <p:nvPr/>
        </p:nvPicPr>
        <p:blipFill>
          <a:blip r:embed="rId8"/>
          <a:stretch>
            <a:fillRect/>
          </a:stretch>
        </p:blipFill>
        <p:spPr>
          <a:xfrm>
            <a:off x="-13250" y="164050"/>
            <a:ext cx="12205250" cy="713294"/>
          </a:xfrm>
          <a:prstGeom prst="rect">
            <a:avLst/>
          </a:prstGeom>
        </p:spPr>
      </p:pic>
      <p:sp>
        <p:nvSpPr>
          <p:cNvPr id="9"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Check your understanding</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71700" y="5578034"/>
            <a:ext cx="548252" cy="504969"/>
          </a:xfrm>
          <a:prstGeom prst="rect">
            <a:avLst/>
          </a:prstGeom>
        </p:spPr>
      </p:pic>
    </p:spTree>
    <p:extLst>
      <p:ext uri="{BB962C8B-B14F-4D97-AF65-F5344CB8AC3E}">
        <p14:creationId xmlns:p14="http://schemas.microsoft.com/office/powerpoint/2010/main" val="246234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sp>
        <p:nvSpPr>
          <p:cNvPr id="5"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Prevalence</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326" y="1030410"/>
            <a:ext cx="11396095" cy="5523456"/>
          </a:xfrm>
          <a:prstGeom prst="rect">
            <a:avLst/>
          </a:prstGeom>
        </p:spPr>
      </p:pic>
      <p:sp>
        <p:nvSpPr>
          <p:cNvPr id="6" name="Rectangle 5"/>
          <p:cNvSpPr/>
          <p:nvPr/>
        </p:nvSpPr>
        <p:spPr>
          <a:xfrm>
            <a:off x="3108572" y="1345735"/>
            <a:ext cx="5961602" cy="4892806"/>
          </a:xfrm>
          <a:prstGeom prst="rect">
            <a:avLst/>
          </a:prstGeom>
          <a:solidFill>
            <a:srgbClr val="DEEBF7"/>
          </a:solidFill>
          <a:ln w="5715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07000"/>
              </a:lnSpc>
              <a:spcAft>
                <a:spcPts val="800"/>
              </a:spcAft>
            </a:pPr>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Populations most impacted by  </a:t>
            </a:r>
            <a:r>
              <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family </a:t>
            </a:r>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violence:</a:t>
            </a:r>
          </a:p>
          <a:p>
            <a:pPr marL="1257300" lvl="2" indent="-342900">
              <a:lnSpc>
                <a:spcPct val="107000"/>
              </a:lnSpc>
              <a:buFont typeface="Arial" panose="020B0604020202020204" pitchFamily="34" charset="0"/>
              <a:buChar char="•"/>
            </a:pPr>
            <a:r>
              <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Aboriginal and Torres Strait  </a:t>
            </a:r>
            <a:r>
              <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Islander </a:t>
            </a:r>
            <a:r>
              <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women </a:t>
            </a:r>
          </a:p>
          <a:p>
            <a:pPr marL="1257300" lvl="2" indent="-342900">
              <a:lnSpc>
                <a:spcPct val="107000"/>
              </a:lnSpc>
              <a:buFont typeface="Arial" panose="020B0604020202020204" pitchFamily="34" charset="0"/>
              <a:buChar char="•"/>
            </a:pPr>
            <a:r>
              <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Young women</a:t>
            </a:r>
          </a:p>
          <a:p>
            <a:pPr marL="1257300" lvl="2" indent="-342900">
              <a:lnSpc>
                <a:spcPct val="107000"/>
              </a:lnSpc>
              <a:buFont typeface="Arial" panose="020B0604020202020204" pitchFamily="34" charset="0"/>
              <a:buChar char="•"/>
            </a:pPr>
            <a:r>
              <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Pregnant women</a:t>
            </a:r>
          </a:p>
          <a:p>
            <a:pPr marL="1257300" lvl="2" indent="-342900">
              <a:lnSpc>
                <a:spcPct val="107000"/>
              </a:lnSpc>
              <a:buFont typeface="Arial" panose="020B0604020202020204" pitchFamily="34" charset="0"/>
              <a:buChar char="•"/>
            </a:pPr>
            <a:r>
              <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Older people</a:t>
            </a:r>
          </a:p>
          <a:p>
            <a:pPr marL="1257300" lvl="2" indent="-342900">
              <a:lnSpc>
                <a:spcPct val="107000"/>
              </a:lnSpc>
              <a:buFont typeface="Arial" panose="020B0604020202020204" pitchFamily="34" charset="0"/>
              <a:buChar char="•"/>
            </a:pPr>
            <a:r>
              <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Women with disabilities</a:t>
            </a:r>
          </a:p>
          <a:p>
            <a:pPr marL="1257300" lvl="2" indent="-342900">
              <a:lnSpc>
                <a:spcPct val="107000"/>
              </a:lnSpc>
              <a:spcAft>
                <a:spcPts val="800"/>
              </a:spcAft>
              <a:buFont typeface="Arial" panose="020B0604020202020204" pitchFamily="34" charset="0"/>
              <a:buChar char="•"/>
            </a:pPr>
            <a:r>
              <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Women experiencing </a:t>
            </a:r>
            <a:r>
              <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financial </a:t>
            </a:r>
            <a:r>
              <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hardship</a:t>
            </a:r>
          </a:p>
          <a:p>
            <a:pPr marL="800100" lvl="1" indent="-342900">
              <a:lnSpc>
                <a:spcPct val="107000"/>
              </a:lnSpc>
              <a:spcAft>
                <a:spcPts val="800"/>
              </a:spcAft>
              <a:buFont typeface="Arial" panose="020B0604020202020204" pitchFamily="34" charset="0"/>
              <a:buChar char="•"/>
            </a:pPr>
            <a:endPar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r">
              <a:lnSpc>
                <a:spcPct val="107000"/>
              </a:lnSpc>
              <a:spcAft>
                <a:spcPts val="800"/>
              </a:spcAft>
            </a:pPr>
            <a:r>
              <a:rPr lang="en-A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Australian Institute of Health and Welfare 2018</a:t>
            </a:r>
          </a:p>
        </p:txBody>
      </p:sp>
    </p:spTree>
    <p:extLst>
      <p:ext uri="{BB962C8B-B14F-4D97-AF65-F5344CB8AC3E}">
        <p14:creationId xmlns:p14="http://schemas.microsoft.com/office/powerpoint/2010/main" val="3270741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sp>
        <p:nvSpPr>
          <p:cNvPr id="5"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Prevalence</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1764665" y="956212"/>
            <a:ext cx="8794835" cy="2569372"/>
          </a:xfrm>
          <a:prstGeom prst="rect">
            <a:avLst/>
          </a:prstGeom>
          <a:solidFill>
            <a:srgbClr val="00859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		Emerging </a:t>
            </a:r>
            <a:r>
              <a:rPr lang="en-AU" sz="2000" b="1" dirty="0">
                <a:latin typeface="Open Sans" panose="020B0606030504020204" pitchFamily="34" charset="0"/>
                <a:ea typeface="Open Sans" panose="020B0606030504020204" pitchFamily="34" charset="0"/>
                <a:cs typeface="Open Sans" panose="020B0606030504020204" pitchFamily="34" charset="0"/>
              </a:rPr>
              <a:t>evidence also shows that the rates of </a:t>
            </a:r>
            <a:r>
              <a:rPr lang="en-AU" sz="2000" b="1" dirty="0" smtClean="0">
                <a:latin typeface="Open Sans" panose="020B0606030504020204" pitchFamily="34" charset="0"/>
                <a:ea typeface="Open Sans" panose="020B0606030504020204" pitchFamily="34" charset="0"/>
                <a:cs typeface="Open Sans" panose="020B0606030504020204" pitchFamily="34" charset="0"/>
              </a:rPr>
              <a:t>			intimate  </a:t>
            </a:r>
            <a:r>
              <a:rPr lang="en-AU" sz="2000" b="1" dirty="0">
                <a:latin typeface="Open Sans" panose="020B0606030504020204" pitchFamily="34" charset="0"/>
                <a:ea typeface="Open Sans" panose="020B0606030504020204" pitchFamily="34" charset="0"/>
                <a:cs typeface="Open Sans" panose="020B0606030504020204" pitchFamily="34" charset="0"/>
              </a:rPr>
              <a:t>violence within same-sex relationships </a:t>
            </a:r>
            <a:r>
              <a:rPr lang="en-AU" sz="2000" b="1" dirty="0" smtClean="0">
                <a:latin typeface="Open Sans" panose="020B0606030504020204" pitchFamily="34" charset="0"/>
                <a:ea typeface="Open Sans" panose="020B0606030504020204" pitchFamily="34" charset="0"/>
                <a:cs typeface="Open Sans" panose="020B0606030504020204" pitchFamily="34" charset="0"/>
              </a:rPr>
              <a:t>			are </a:t>
            </a:r>
            <a:r>
              <a:rPr lang="en-AU" sz="2000" b="1" dirty="0">
                <a:latin typeface="Open Sans" panose="020B0606030504020204" pitchFamily="34" charset="0"/>
                <a:ea typeface="Open Sans" panose="020B0606030504020204" pitchFamily="34" charset="0"/>
                <a:cs typeface="Open Sans" panose="020B0606030504020204" pitchFamily="34" charset="0"/>
              </a:rPr>
              <a:t>as high as the rates experienced by cisgender </a:t>
            </a:r>
            <a:r>
              <a:rPr lang="en-AU" sz="2000" b="1" dirty="0" smtClean="0">
                <a:latin typeface="Open Sans" panose="020B0606030504020204" pitchFamily="34" charset="0"/>
                <a:ea typeface="Open Sans" panose="020B0606030504020204" pitchFamily="34" charset="0"/>
                <a:cs typeface="Open Sans" panose="020B0606030504020204" pitchFamily="34" charset="0"/>
              </a:rPr>
              <a:t>			women </a:t>
            </a:r>
            <a:r>
              <a:rPr lang="en-AU" sz="2000" b="1" dirty="0">
                <a:latin typeface="Open Sans" panose="020B0606030504020204" pitchFamily="34" charset="0"/>
                <a:ea typeface="Open Sans" panose="020B0606030504020204" pitchFamily="34" charset="0"/>
                <a:cs typeface="Open Sans" panose="020B0606030504020204" pitchFamily="34" charset="0"/>
              </a:rPr>
              <a:t>in heterosexual relationships, and possibly </a:t>
            </a:r>
            <a:r>
              <a:rPr lang="en-AU" sz="2000" b="1" dirty="0" smtClean="0">
                <a:latin typeface="Open Sans" panose="020B0606030504020204" pitchFamily="34" charset="0"/>
                <a:ea typeface="Open Sans" panose="020B0606030504020204" pitchFamily="34" charset="0"/>
                <a:cs typeface="Open Sans" panose="020B0606030504020204" pitchFamily="34" charset="0"/>
              </a:rPr>
              <a:t>		higher </a:t>
            </a:r>
            <a:r>
              <a:rPr lang="en-AU" sz="2000" b="1" dirty="0">
                <a:latin typeface="Open Sans" panose="020B0606030504020204" pitchFamily="34" charset="0"/>
                <a:ea typeface="Open Sans" panose="020B0606030504020204" pitchFamily="34" charset="0"/>
                <a:cs typeface="Open Sans" panose="020B0606030504020204" pitchFamily="34" charset="0"/>
              </a:rPr>
              <a:t>for bisexual, transgender and gender diverse </a:t>
            </a:r>
            <a:r>
              <a:rPr lang="en-AU" sz="2000" b="1" dirty="0" smtClean="0">
                <a:latin typeface="Open Sans" panose="020B0606030504020204" pitchFamily="34" charset="0"/>
                <a:ea typeface="Open Sans" panose="020B0606030504020204" pitchFamily="34" charset="0"/>
                <a:cs typeface="Open Sans" panose="020B0606030504020204" pitchFamily="34" charset="0"/>
              </a:rPr>
              <a:t>		people. </a:t>
            </a:r>
          </a:p>
          <a:p>
            <a:r>
              <a:rPr lang="en-AU" sz="2000" b="1" dirty="0">
                <a:latin typeface="Open Sans" panose="020B0606030504020204" pitchFamily="34" charset="0"/>
                <a:ea typeface="Open Sans" panose="020B0606030504020204" pitchFamily="34" charset="0"/>
                <a:cs typeface="Open Sans" panose="020B0606030504020204" pitchFamily="34" charset="0"/>
              </a:rPr>
              <a:t>	</a:t>
            </a:r>
            <a:r>
              <a:rPr lang="en-AU" sz="2000" b="1" dirty="0" smtClean="0">
                <a:latin typeface="Open Sans" panose="020B0606030504020204" pitchFamily="34" charset="0"/>
                <a:ea typeface="Open Sans" panose="020B0606030504020204" pitchFamily="34" charset="0"/>
                <a:cs typeface="Open Sans" panose="020B0606030504020204" pitchFamily="34" charset="0"/>
              </a:rPr>
              <a:t>				</a:t>
            </a:r>
            <a:r>
              <a:rPr lang="en-AU" dirty="0" smtClean="0"/>
              <a:t>(</a:t>
            </a:r>
            <a:r>
              <a:rPr lang="en-AU" dirty="0"/>
              <a:t>Our Watch &amp; GLHV@ARCSHS, 2017</a:t>
            </a:r>
            <a:r>
              <a:rPr lang="en-AU" dirty="0" smtClean="0"/>
              <a:t>)</a:t>
            </a:r>
            <a:endParaRPr lang="en-AU" dirty="0"/>
          </a:p>
        </p:txBody>
      </p:sp>
      <p:pic>
        <p:nvPicPr>
          <p:cNvPr id="8" name="Picture 7"/>
          <p:cNvPicPr>
            <a:picLocks noChangeAspect="1"/>
          </p:cNvPicPr>
          <p:nvPr/>
        </p:nvPicPr>
        <p:blipFill rotWithShape="1">
          <a:blip r:embed="rId3"/>
          <a:srcRect l="4267" t="3767" b="1"/>
          <a:stretch/>
        </p:blipFill>
        <p:spPr>
          <a:xfrm>
            <a:off x="2079660" y="1357596"/>
            <a:ext cx="1332161" cy="1358712"/>
          </a:xfrm>
          <a:prstGeom prst="rect">
            <a:avLst/>
          </a:prstGeom>
        </p:spPr>
      </p:pic>
      <p:sp>
        <p:nvSpPr>
          <p:cNvPr id="9" name="Rectangle 8"/>
          <p:cNvSpPr/>
          <p:nvPr/>
        </p:nvSpPr>
        <p:spPr>
          <a:xfrm>
            <a:off x="3218857" y="3658934"/>
            <a:ext cx="5741035" cy="3027616"/>
          </a:xfrm>
          <a:prstGeom prst="rect">
            <a:avLst/>
          </a:prstGeom>
          <a:solidFill>
            <a:srgbClr val="E6805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Aboriginal </a:t>
            </a:r>
            <a:r>
              <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women are 35x </a:t>
            </a:r>
            <a:r>
              <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more likely to be hospitalised </a:t>
            </a:r>
          </a:p>
          <a:p>
            <a:pPr algn="ctr"/>
            <a:r>
              <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by family violence than       </a:t>
            </a:r>
          </a:p>
          <a:p>
            <a:pPr algn="ctr"/>
            <a:r>
              <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other women. </a:t>
            </a:r>
            <a:endPar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endPar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AU" dirty="0">
                <a:solidFill>
                  <a:schemeClr val="tx1"/>
                </a:solidFill>
              </a:rPr>
              <a:t>(Aboriginal and Torres Strait </a:t>
            </a:r>
            <a:r>
              <a:rPr lang="en-AU" dirty="0" smtClean="0">
                <a:solidFill>
                  <a:schemeClr val="tx1"/>
                </a:solidFill>
              </a:rPr>
              <a:t>Islander </a:t>
            </a:r>
            <a:r>
              <a:rPr lang="en-AU" dirty="0">
                <a:solidFill>
                  <a:schemeClr val="tx1"/>
                </a:solidFill>
              </a:rPr>
              <a:t>Health </a:t>
            </a:r>
            <a:endParaRPr lang="en-AU" dirty="0" smtClean="0">
              <a:solidFill>
                <a:schemeClr val="tx1"/>
              </a:solidFill>
            </a:endParaRPr>
          </a:p>
          <a:p>
            <a:r>
              <a:rPr lang="en-AU" dirty="0" smtClean="0">
                <a:solidFill>
                  <a:schemeClr val="tx1"/>
                </a:solidFill>
              </a:rPr>
              <a:t>Performance Framework </a:t>
            </a:r>
            <a:r>
              <a:rPr lang="en-AU" dirty="0">
                <a:solidFill>
                  <a:schemeClr val="tx1"/>
                </a:solidFill>
              </a:rPr>
              <a:t>Report, 2012)</a:t>
            </a:r>
          </a:p>
          <a:p>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p:cNvPicPr>
            <a:picLocks noChangeAspect="1"/>
          </p:cNvPicPr>
          <p:nvPr/>
        </p:nvPicPr>
        <p:blipFill>
          <a:blip r:embed="rId4"/>
          <a:stretch>
            <a:fillRect/>
          </a:stretch>
        </p:blipFill>
        <p:spPr>
          <a:xfrm>
            <a:off x="7358855" y="5039392"/>
            <a:ext cx="1385095" cy="1358712"/>
          </a:xfrm>
          <a:prstGeom prst="rect">
            <a:avLst/>
          </a:prstGeom>
        </p:spPr>
      </p:pic>
    </p:spTree>
    <p:extLst>
      <p:ext uri="{BB962C8B-B14F-4D97-AF65-F5344CB8AC3E}">
        <p14:creationId xmlns:p14="http://schemas.microsoft.com/office/powerpoint/2010/main" val="358527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sp>
        <p:nvSpPr>
          <p:cNvPr id="5"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Prevalence</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6" name="Group 25"/>
          <p:cNvGrpSpPr/>
          <p:nvPr/>
        </p:nvGrpSpPr>
        <p:grpSpPr>
          <a:xfrm>
            <a:off x="1766582" y="1191453"/>
            <a:ext cx="8430070" cy="2456185"/>
            <a:chOff x="1766582" y="1077333"/>
            <a:chExt cx="8430070" cy="2456185"/>
          </a:xfrm>
        </p:grpSpPr>
        <p:sp>
          <p:nvSpPr>
            <p:cNvPr id="7" name="Rectangle 6"/>
            <p:cNvSpPr/>
            <p:nvPr/>
          </p:nvSpPr>
          <p:spPr>
            <a:xfrm>
              <a:off x="1766582" y="1077333"/>
              <a:ext cx="8430070" cy="2456185"/>
            </a:xfrm>
            <a:prstGeom prst="rect">
              <a:avLst/>
            </a:prstGeom>
            <a:solidFill>
              <a:srgbClr val="DBEEF4"/>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4417837" y="1291803"/>
              <a:ext cx="5300802" cy="214763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Women </a:t>
              </a:r>
              <a:r>
                <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and girls with disabilities </a:t>
              </a:r>
              <a:endPar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are </a:t>
              </a:r>
              <a:r>
                <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twice as likely to experience violence as those without</a:t>
              </a:r>
              <a:r>
                <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algn="ctr"/>
              <a:endPar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r"/>
              <a:r>
                <a:rPr lang="en-AU" dirty="0">
                  <a:solidFill>
                    <a:schemeClr val="tx1"/>
                  </a:solidFill>
                </a:rPr>
                <a:t> (Women With Disabilities Victoria, 2014</a:t>
              </a:r>
              <a:r>
                <a:rPr lang="en-AU" dirty="0" smtClean="0">
                  <a:solidFill>
                    <a:schemeClr val="tx1"/>
                  </a:solidFill>
                </a:rPr>
                <a:t>)</a:t>
              </a:r>
              <a:endParaRPr lang="en-AU" dirty="0">
                <a:solidFill>
                  <a:schemeClr val="tx1"/>
                </a:solidFill>
              </a:endParaRPr>
            </a:p>
          </p:txBody>
        </p:sp>
        <p:sp>
          <p:nvSpPr>
            <p:cNvPr id="9" name="Rectangle 8"/>
            <p:cNvSpPr/>
            <p:nvPr/>
          </p:nvSpPr>
          <p:spPr>
            <a:xfrm>
              <a:off x="1766582" y="1077333"/>
              <a:ext cx="2453174" cy="2456185"/>
            </a:xfrm>
            <a:prstGeom prst="rect">
              <a:avLst/>
            </a:prstGeom>
            <a:solidFill>
              <a:srgbClr val="E67F52"/>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rotWithShape="1">
            <a:blip r:embed="rId3"/>
            <a:srcRect l="4744" t="3971" r="4364" b="3807"/>
            <a:stretch/>
          </p:blipFill>
          <p:spPr>
            <a:xfrm>
              <a:off x="1874052" y="1183478"/>
              <a:ext cx="2238233" cy="2238233"/>
            </a:xfrm>
            <a:prstGeom prst="rect">
              <a:avLst/>
            </a:prstGeom>
            <a:ln w="57150">
              <a:noFill/>
            </a:ln>
          </p:spPr>
        </p:pic>
      </p:grpSp>
      <p:sp>
        <p:nvSpPr>
          <p:cNvPr id="23" name="Rectangle 22"/>
          <p:cNvSpPr/>
          <p:nvPr/>
        </p:nvSpPr>
        <p:spPr>
          <a:xfrm>
            <a:off x="1766582" y="4026721"/>
            <a:ext cx="8459963" cy="2354052"/>
          </a:xfrm>
          <a:prstGeom prst="rect">
            <a:avLst/>
          </a:prstGeom>
          <a:solidFill>
            <a:srgbClr val="408080"/>
          </a:solidFill>
          <a:ln w="57150">
            <a:solidFill>
              <a:srgbClr val="215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smtClean="0">
              <a:latin typeface="Open Sans" panose="020B0606030504020204" pitchFamily="34" charset="0"/>
              <a:ea typeface="Open Sans" panose="020B0606030504020204" pitchFamily="34" charset="0"/>
              <a:cs typeface="Open Sans" panose="020B0606030504020204" pitchFamily="34" charset="0"/>
            </a:endParaRPr>
          </a:p>
          <a:p>
            <a:pPr algn="ctr"/>
            <a:r>
              <a:rPr lang="en-AU" sz="2000" dirty="0" smtClean="0">
                <a:latin typeface="Open Sans" panose="020B0606030504020204" pitchFamily="34" charset="0"/>
                <a:ea typeface="Open Sans" panose="020B0606030504020204" pitchFamily="34" charset="0"/>
                <a:cs typeface="Open Sans" panose="020B0606030504020204" pitchFamily="34" charset="0"/>
              </a:rPr>
              <a:t>Whilst </a:t>
            </a:r>
            <a:r>
              <a:rPr lang="en-AU" sz="2000" dirty="0">
                <a:latin typeface="Open Sans" panose="020B0606030504020204" pitchFamily="34" charset="0"/>
                <a:ea typeface="Open Sans" panose="020B0606030504020204" pitchFamily="34" charset="0"/>
                <a:cs typeface="Open Sans" panose="020B0606030504020204" pitchFamily="34" charset="0"/>
              </a:rPr>
              <a:t>elder abuse is believed </a:t>
            </a:r>
            <a:r>
              <a:rPr lang="en-AU" sz="2000" dirty="0" smtClean="0">
                <a:latin typeface="Open Sans" panose="020B0606030504020204" pitchFamily="34" charset="0"/>
                <a:ea typeface="Open Sans" panose="020B0606030504020204" pitchFamily="34" charset="0"/>
                <a:cs typeface="Open Sans" panose="020B0606030504020204" pitchFamily="34" charset="0"/>
              </a:rPr>
              <a:t>				</a:t>
            </a:r>
          </a:p>
          <a:p>
            <a:pPr algn="ctr"/>
            <a:r>
              <a:rPr lang="en-AU" sz="2000" dirty="0" smtClean="0">
                <a:latin typeface="Open Sans" panose="020B0606030504020204" pitchFamily="34" charset="0"/>
                <a:ea typeface="Open Sans" panose="020B0606030504020204" pitchFamily="34" charset="0"/>
                <a:cs typeface="Open Sans" panose="020B0606030504020204" pitchFamily="34" charset="0"/>
              </a:rPr>
              <a:t>to be greatly </a:t>
            </a:r>
            <a:r>
              <a:rPr lang="en-AU" sz="2000" dirty="0">
                <a:latin typeface="Open Sans" panose="020B0606030504020204" pitchFamily="34" charset="0"/>
                <a:ea typeface="Open Sans" panose="020B0606030504020204" pitchFamily="34" charset="0"/>
                <a:cs typeface="Open Sans" panose="020B0606030504020204" pitchFamily="34" charset="0"/>
              </a:rPr>
              <a:t>under-reported, the </a:t>
            </a:r>
            <a:r>
              <a:rPr lang="en-AU" sz="2000" dirty="0" smtClean="0">
                <a:latin typeface="Open Sans" panose="020B0606030504020204" pitchFamily="34" charset="0"/>
                <a:ea typeface="Open Sans" panose="020B0606030504020204" pitchFamily="34" charset="0"/>
                <a:cs typeface="Open Sans" panose="020B0606030504020204" pitchFamily="34" charset="0"/>
              </a:rPr>
              <a:t>			 	</a:t>
            </a:r>
          </a:p>
          <a:p>
            <a:pPr algn="ctr"/>
            <a:r>
              <a:rPr lang="en-AU" sz="2000" dirty="0" smtClean="0">
                <a:latin typeface="Open Sans" panose="020B0606030504020204" pitchFamily="34" charset="0"/>
                <a:ea typeface="Open Sans" panose="020B0606030504020204" pitchFamily="34" charset="0"/>
                <a:cs typeface="Open Sans" panose="020B0606030504020204" pitchFamily="34" charset="0"/>
              </a:rPr>
              <a:t>World Health </a:t>
            </a:r>
            <a:r>
              <a:rPr lang="en-AU" sz="2000" dirty="0">
                <a:latin typeface="Open Sans" panose="020B0606030504020204" pitchFamily="34" charset="0"/>
                <a:ea typeface="Open Sans" panose="020B0606030504020204" pitchFamily="34" charset="0"/>
                <a:cs typeface="Open Sans" panose="020B0606030504020204" pitchFamily="34" charset="0"/>
              </a:rPr>
              <a:t>Organisation estimates that </a:t>
            </a:r>
            <a:r>
              <a:rPr lang="en-AU" sz="2000" dirty="0" smtClean="0">
                <a:latin typeface="Open Sans" panose="020B0606030504020204" pitchFamily="34" charset="0"/>
                <a:ea typeface="Open Sans" panose="020B0606030504020204" pitchFamily="34" charset="0"/>
                <a:cs typeface="Open Sans" panose="020B0606030504020204" pitchFamily="34" charset="0"/>
              </a:rPr>
              <a:t>				</a:t>
            </a:r>
            <a:endParaRPr lang="en-AU" sz="2000" dirty="0">
              <a:latin typeface="Open Sans" panose="020B0606030504020204" pitchFamily="34" charset="0"/>
              <a:ea typeface="Open Sans" panose="020B0606030504020204" pitchFamily="34" charset="0"/>
              <a:cs typeface="Open Sans" panose="020B0606030504020204" pitchFamily="34" charset="0"/>
            </a:endParaRPr>
          </a:p>
          <a:p>
            <a:pPr algn="ctr"/>
            <a:r>
              <a:rPr lang="en-AU" sz="2000" dirty="0">
                <a:latin typeface="Open Sans" panose="020B0606030504020204" pitchFamily="34" charset="0"/>
                <a:ea typeface="Open Sans" panose="020B0606030504020204" pitchFamily="34" charset="0"/>
                <a:cs typeface="Open Sans" panose="020B0606030504020204" pitchFamily="34" charset="0"/>
              </a:rPr>
              <a:t>it affects between 1 to 10% of older </a:t>
            </a:r>
            <a:r>
              <a:rPr lang="en-AU" sz="2000" dirty="0" smtClean="0">
                <a:latin typeface="Open Sans" panose="020B0606030504020204" pitchFamily="34" charset="0"/>
                <a:ea typeface="Open Sans" panose="020B0606030504020204" pitchFamily="34" charset="0"/>
                <a:cs typeface="Open Sans" panose="020B0606030504020204" pitchFamily="34" charset="0"/>
              </a:rPr>
              <a:t>				</a:t>
            </a:r>
            <a:endParaRPr lang="en-AU" sz="2000" dirty="0">
              <a:latin typeface="Open Sans" panose="020B0606030504020204" pitchFamily="34" charset="0"/>
              <a:ea typeface="Open Sans" panose="020B0606030504020204" pitchFamily="34" charset="0"/>
              <a:cs typeface="Open Sans" panose="020B0606030504020204" pitchFamily="34" charset="0"/>
            </a:endParaRPr>
          </a:p>
          <a:p>
            <a:pPr algn="ctr"/>
            <a:r>
              <a:rPr lang="en-AU" sz="2000" dirty="0">
                <a:latin typeface="Open Sans" panose="020B0606030504020204" pitchFamily="34" charset="0"/>
                <a:ea typeface="Open Sans" panose="020B0606030504020204" pitchFamily="34" charset="0"/>
                <a:cs typeface="Open Sans" panose="020B0606030504020204" pitchFamily="34" charset="0"/>
              </a:rPr>
              <a:t>people worldwide</a:t>
            </a:r>
            <a:r>
              <a:rPr lang="en-AU" sz="2000" dirty="0" smtClean="0">
                <a:latin typeface="Open Sans" panose="020B0606030504020204" pitchFamily="34" charset="0"/>
                <a:ea typeface="Open Sans" panose="020B0606030504020204" pitchFamily="34" charset="0"/>
                <a:cs typeface="Open Sans" panose="020B0606030504020204" pitchFamily="34" charset="0"/>
              </a:rPr>
              <a:t>.				</a:t>
            </a:r>
            <a:endParaRPr lang="en-AU" sz="2000" dirty="0">
              <a:latin typeface="Open Sans" panose="020B0606030504020204" pitchFamily="34" charset="0"/>
              <a:ea typeface="Open Sans" panose="020B0606030504020204" pitchFamily="34" charset="0"/>
              <a:cs typeface="Open Sans" panose="020B0606030504020204" pitchFamily="34" charset="0"/>
            </a:endParaRPr>
          </a:p>
          <a:p>
            <a:endParaRPr lang="en-AU" dirty="0" smtClean="0">
              <a:latin typeface="Open Sans" panose="020B0606030504020204" pitchFamily="34" charset="0"/>
              <a:ea typeface="Open Sans" panose="020B0606030504020204" pitchFamily="34" charset="0"/>
              <a:cs typeface="Open Sans" panose="020B0606030504020204" pitchFamily="34" charset="0"/>
            </a:endParaRPr>
          </a:p>
          <a:p>
            <a:pPr algn="r"/>
            <a:r>
              <a:rPr lang="en-AU" dirty="0" smtClean="0">
                <a:latin typeface="Open Sans" panose="020B0606030504020204" pitchFamily="34" charset="0"/>
                <a:ea typeface="Open Sans" panose="020B0606030504020204" pitchFamily="34" charset="0"/>
                <a:cs typeface="Open Sans" panose="020B0606030504020204" pitchFamily="34" charset="0"/>
              </a:rPr>
              <a:t>(World </a:t>
            </a:r>
            <a:r>
              <a:rPr lang="en-AU" dirty="0">
                <a:latin typeface="Open Sans" panose="020B0606030504020204" pitchFamily="34" charset="0"/>
                <a:ea typeface="Open Sans" panose="020B0606030504020204" pitchFamily="34" charset="0"/>
                <a:cs typeface="Open Sans" panose="020B0606030504020204" pitchFamily="34" charset="0"/>
              </a:rPr>
              <a:t>Health </a:t>
            </a:r>
            <a:r>
              <a:rPr lang="en-AU" dirty="0" err="1">
                <a:latin typeface="Open Sans" panose="020B0606030504020204" pitchFamily="34" charset="0"/>
                <a:ea typeface="Open Sans" panose="020B0606030504020204" pitchFamily="34" charset="0"/>
                <a:cs typeface="Open Sans" panose="020B0606030504020204" pitchFamily="34" charset="0"/>
              </a:rPr>
              <a:t>Organsiation</a:t>
            </a:r>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smtClean="0">
                <a:latin typeface="Open Sans" panose="020B0606030504020204" pitchFamily="34" charset="0"/>
                <a:ea typeface="Open Sans" panose="020B0606030504020204" pitchFamily="34" charset="0"/>
                <a:cs typeface="Open Sans" panose="020B0606030504020204" pitchFamily="34" charset="0"/>
              </a:rPr>
              <a:t>2021)					</a:t>
            </a:r>
          </a:p>
          <a:p>
            <a:pPr algn="ct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10"/>
          <p:cNvSpPr/>
          <p:nvPr/>
        </p:nvSpPr>
        <p:spPr>
          <a:xfrm>
            <a:off x="7829550" y="4138052"/>
            <a:ext cx="2214702" cy="2131389"/>
          </a:xfrm>
          <a:prstGeom prst="ellipse">
            <a:avLst/>
          </a:prstGeom>
          <a:solidFill>
            <a:schemeClr val="bg1"/>
          </a:solidFill>
          <a:ln w="57150">
            <a:solidFill>
              <a:srgbClr val="215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Group 20"/>
          <p:cNvGrpSpPr/>
          <p:nvPr/>
        </p:nvGrpSpPr>
        <p:grpSpPr>
          <a:xfrm>
            <a:off x="8534357" y="4282222"/>
            <a:ext cx="805087" cy="1843048"/>
            <a:chOff x="10434801" y="4196397"/>
            <a:chExt cx="805087" cy="1843048"/>
          </a:xfrm>
        </p:grpSpPr>
        <p:pic>
          <p:nvPicPr>
            <p:cNvPr id="14" name="Picture 13"/>
            <p:cNvPicPr>
              <a:picLocks noChangeAspect="1"/>
            </p:cNvPicPr>
            <p:nvPr/>
          </p:nvPicPr>
          <p:blipFill>
            <a:blip r:embed="rId4"/>
            <a:stretch>
              <a:fillRect/>
            </a:stretch>
          </p:blipFill>
          <p:spPr>
            <a:xfrm>
              <a:off x="10577631" y="4196397"/>
              <a:ext cx="609281" cy="549839"/>
            </a:xfrm>
            <a:prstGeom prst="rect">
              <a:avLst/>
            </a:prstGeom>
            <a:ln>
              <a:noFill/>
            </a:ln>
          </p:spPr>
        </p:pic>
        <p:pic>
          <p:nvPicPr>
            <p:cNvPr id="18" name="Picture 17"/>
            <p:cNvPicPr>
              <a:picLocks noChangeAspect="1"/>
            </p:cNvPicPr>
            <p:nvPr/>
          </p:nvPicPr>
          <p:blipFill>
            <a:blip r:embed="rId5"/>
            <a:stretch>
              <a:fillRect/>
            </a:stretch>
          </p:blipFill>
          <p:spPr>
            <a:xfrm>
              <a:off x="10663129" y="5556118"/>
              <a:ext cx="503466" cy="483327"/>
            </a:xfrm>
            <a:prstGeom prst="rect">
              <a:avLst/>
            </a:prstGeom>
            <a:ln>
              <a:noFill/>
            </a:ln>
          </p:spPr>
        </p:pic>
        <p:pic>
          <p:nvPicPr>
            <p:cNvPr id="19" name="Picture 18"/>
            <p:cNvPicPr>
              <a:picLocks noChangeAspect="1"/>
            </p:cNvPicPr>
            <p:nvPr/>
          </p:nvPicPr>
          <p:blipFill>
            <a:blip r:embed="rId6"/>
            <a:stretch>
              <a:fillRect/>
            </a:stretch>
          </p:blipFill>
          <p:spPr>
            <a:xfrm>
              <a:off x="10434801" y="4740967"/>
              <a:ext cx="805087" cy="815151"/>
            </a:xfrm>
            <a:prstGeom prst="rect">
              <a:avLst/>
            </a:prstGeom>
            <a:ln>
              <a:noFill/>
            </a:ln>
          </p:spPr>
        </p:pic>
      </p:grpSp>
    </p:spTree>
    <p:extLst>
      <p:ext uri="{BB962C8B-B14F-4D97-AF65-F5344CB8AC3E}">
        <p14:creationId xmlns:p14="http://schemas.microsoft.com/office/powerpoint/2010/main" val="1169407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008364" y="693268"/>
            <a:ext cx="6152966" cy="6164732"/>
          </a:xfrm>
          <a:prstGeom prst="rect">
            <a:avLst/>
          </a:prstGeom>
        </p:spPr>
      </p:pic>
      <p:sp>
        <p:nvSpPr>
          <p:cNvPr id="9" name="Oval 8"/>
          <p:cNvSpPr/>
          <p:nvPr/>
        </p:nvSpPr>
        <p:spPr>
          <a:xfrm>
            <a:off x="4875172" y="2585009"/>
            <a:ext cx="2419350" cy="2381250"/>
          </a:xfrm>
          <a:prstGeom prst="ellipse">
            <a:avLst/>
          </a:prstGeom>
          <a:solidFill>
            <a:srgbClr val="FDBA12"/>
          </a:solidFill>
          <a:ln>
            <a:solidFill>
              <a:srgbClr val="FDB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5026317" y="2939123"/>
            <a:ext cx="2134406" cy="1673022"/>
          </a:xfrm>
          <a:prstGeom prst="rect">
            <a:avLst/>
          </a:prstGeom>
        </p:spPr>
        <p:txBody>
          <a:bodyPr wrap="square">
            <a:spAutoFit/>
          </a:bodyPr>
          <a:lstStyle/>
          <a:p>
            <a:pPr algn="ctr">
              <a:lnSpc>
                <a:spcPct val="107000"/>
              </a:lnSpc>
              <a:spcAft>
                <a:spcPts val="800"/>
              </a:spcAft>
            </a:pPr>
            <a:r>
              <a:rPr lang="en-AU" sz="2400" b="1" dirty="0" smtClean="0">
                <a:latin typeface="Open Sans" panose="020B0606030504020204" pitchFamily="34" charset="0"/>
                <a:ea typeface="Open Sans" panose="020B0606030504020204" pitchFamily="34" charset="0"/>
                <a:cs typeface="Open Sans" panose="020B0606030504020204" pitchFamily="34" charset="0"/>
              </a:rPr>
              <a:t>Violence is not inherent in any community </a:t>
            </a:r>
            <a:endParaRPr lang="en-AU"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10"/>
          <p:cNvSpPr/>
          <p:nvPr/>
        </p:nvSpPr>
        <p:spPr>
          <a:xfrm>
            <a:off x="4875172" y="2585009"/>
            <a:ext cx="2419350" cy="2381250"/>
          </a:xfrm>
          <a:prstGeom prst="ellipse">
            <a:avLst/>
          </a:prstGeom>
          <a:solidFill>
            <a:srgbClr val="FDBA12"/>
          </a:solidFill>
          <a:ln>
            <a:solidFill>
              <a:srgbClr val="FDB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5212908" y="2996523"/>
            <a:ext cx="1877587" cy="1653722"/>
          </a:xfrm>
          <a:prstGeom prst="rect">
            <a:avLst/>
          </a:prstGeom>
        </p:spPr>
        <p:txBody>
          <a:bodyPr wrap="square">
            <a:spAutoFit/>
          </a:bodyPr>
          <a:lstStyle/>
          <a:p>
            <a:pPr algn="ctr">
              <a:lnSpc>
                <a:spcPct val="107000"/>
              </a:lnSpc>
              <a:spcAft>
                <a:spcPts val="800"/>
              </a:spcAft>
            </a:pPr>
            <a:r>
              <a:rPr lang="en-AU" sz="2400" b="1" dirty="0">
                <a:latin typeface="Open Sans" panose="020B0606030504020204" pitchFamily="34" charset="0"/>
                <a:ea typeface="Open Sans" panose="020B0606030504020204" pitchFamily="34" charset="0"/>
                <a:cs typeface="Open Sans" panose="020B0606030504020204" pitchFamily="34" charset="0"/>
              </a:rPr>
              <a:t>in addition to the gender inequality </a:t>
            </a:r>
          </a:p>
        </p:txBody>
      </p:sp>
      <p:sp>
        <p:nvSpPr>
          <p:cNvPr id="13" name="Oval 12"/>
          <p:cNvSpPr/>
          <p:nvPr/>
        </p:nvSpPr>
        <p:spPr>
          <a:xfrm>
            <a:off x="4879818" y="2585009"/>
            <a:ext cx="2419350" cy="2381250"/>
          </a:xfrm>
          <a:prstGeom prst="ellipse">
            <a:avLst/>
          </a:prstGeom>
          <a:solidFill>
            <a:srgbClr val="FDBA12"/>
          </a:solidFill>
          <a:ln>
            <a:solidFill>
              <a:srgbClr val="FDB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p:cNvSpPr/>
          <p:nvPr/>
        </p:nvSpPr>
        <p:spPr>
          <a:xfrm>
            <a:off x="4897612" y="2891143"/>
            <a:ext cx="2471784" cy="1569660"/>
          </a:xfrm>
          <a:prstGeom prst="rect">
            <a:avLst/>
          </a:prstGeom>
        </p:spPr>
        <p:txBody>
          <a:bodyPr wrap="square">
            <a:spAutoFit/>
          </a:bodyPr>
          <a:lstStyle/>
          <a:p>
            <a:pPr algn="ctr"/>
            <a:r>
              <a:rPr lang="en-AU" sz="2400" b="1" dirty="0">
                <a:latin typeface="Open Sans" panose="020B0606030504020204" pitchFamily="34" charset="0"/>
                <a:ea typeface="Open Sans" panose="020B0606030504020204" pitchFamily="34" charset="0"/>
                <a:cs typeface="Open Sans" panose="020B0606030504020204" pitchFamily="34" charset="0"/>
              </a:rPr>
              <a:t>other </a:t>
            </a:r>
            <a:r>
              <a:rPr lang="en-AU" sz="2400" b="1" dirty="0" smtClean="0">
                <a:latin typeface="Open Sans" panose="020B0606030504020204" pitchFamily="34" charset="0"/>
                <a:ea typeface="Open Sans" panose="020B0606030504020204" pitchFamily="34" charset="0"/>
                <a:cs typeface="Open Sans" panose="020B0606030504020204" pitchFamily="34" charset="0"/>
              </a:rPr>
              <a:t>forms </a:t>
            </a:r>
          </a:p>
          <a:p>
            <a:pPr algn="ctr"/>
            <a:r>
              <a:rPr lang="en-AU" sz="2400" b="1" dirty="0" smtClean="0">
                <a:latin typeface="Open Sans" panose="020B0606030504020204" pitchFamily="34" charset="0"/>
                <a:ea typeface="Open Sans" panose="020B0606030504020204" pitchFamily="34" charset="0"/>
                <a:cs typeface="Open Sans" panose="020B0606030504020204" pitchFamily="34" charset="0"/>
              </a:rPr>
              <a:t>of </a:t>
            </a:r>
            <a:r>
              <a:rPr lang="en-AU" sz="2400" b="1" dirty="0">
                <a:latin typeface="Open Sans" panose="020B0606030504020204" pitchFamily="34" charset="0"/>
                <a:ea typeface="Open Sans" panose="020B0606030504020204" pitchFamily="34" charset="0"/>
                <a:cs typeface="Open Sans" panose="020B0606030504020204" pitchFamily="34" charset="0"/>
              </a:rPr>
              <a:t>structural inequality and discrimination </a:t>
            </a:r>
          </a:p>
        </p:txBody>
      </p:sp>
      <p:sp>
        <p:nvSpPr>
          <p:cNvPr id="15" name="Oval 14"/>
          <p:cNvSpPr/>
          <p:nvPr/>
        </p:nvSpPr>
        <p:spPr>
          <a:xfrm>
            <a:off x="4892966" y="2585009"/>
            <a:ext cx="2419350" cy="2381250"/>
          </a:xfrm>
          <a:prstGeom prst="ellipse">
            <a:avLst/>
          </a:prstGeom>
          <a:solidFill>
            <a:srgbClr val="FDBA12"/>
          </a:solidFill>
          <a:ln>
            <a:solidFill>
              <a:srgbClr val="FDBA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p:cNvSpPr/>
          <p:nvPr/>
        </p:nvSpPr>
        <p:spPr>
          <a:xfrm>
            <a:off x="4645014" y="2894386"/>
            <a:ext cx="2915253" cy="1938992"/>
          </a:xfrm>
          <a:prstGeom prst="rect">
            <a:avLst/>
          </a:prstGeom>
        </p:spPr>
        <p:txBody>
          <a:bodyPr wrap="square">
            <a:spAutoFit/>
          </a:bodyPr>
          <a:lstStyle/>
          <a:p>
            <a:pPr algn="ctr"/>
            <a:r>
              <a:rPr lang="en-AU" sz="2400" b="1" dirty="0">
                <a:latin typeface="Open Sans" panose="020B0606030504020204" pitchFamily="34" charset="0"/>
                <a:ea typeface="Open Sans" panose="020B0606030504020204" pitchFamily="34" charset="0"/>
                <a:cs typeface="Open Sans" panose="020B0606030504020204" pitchFamily="34" charset="0"/>
              </a:rPr>
              <a:t>explain </a:t>
            </a:r>
            <a:endParaRPr lang="en-AU" sz="2400" b="1" dirty="0" smtClean="0">
              <a:latin typeface="Open Sans" panose="020B0606030504020204" pitchFamily="34" charset="0"/>
              <a:ea typeface="Open Sans" panose="020B0606030504020204" pitchFamily="34" charset="0"/>
              <a:cs typeface="Open Sans" panose="020B0606030504020204" pitchFamily="34" charset="0"/>
            </a:endParaRPr>
          </a:p>
          <a:p>
            <a:pPr algn="ctr"/>
            <a:r>
              <a:rPr lang="en-AU" sz="2400" b="1" dirty="0" smtClean="0">
                <a:latin typeface="Open Sans" panose="020B0606030504020204" pitchFamily="34" charset="0"/>
                <a:ea typeface="Open Sans" panose="020B0606030504020204" pitchFamily="34" charset="0"/>
                <a:cs typeface="Open Sans" panose="020B0606030504020204" pitchFamily="34" charset="0"/>
              </a:rPr>
              <a:t>why </a:t>
            </a:r>
            <a:r>
              <a:rPr lang="en-AU" sz="2400" b="1" dirty="0">
                <a:latin typeface="Open Sans" panose="020B0606030504020204" pitchFamily="34" charset="0"/>
                <a:ea typeface="Open Sans" panose="020B0606030504020204" pitchFamily="34" charset="0"/>
                <a:cs typeface="Open Sans" panose="020B0606030504020204" pitchFamily="34" charset="0"/>
              </a:rPr>
              <a:t>there are different rates </a:t>
            </a:r>
            <a:endParaRPr lang="en-AU" sz="2400" b="1" dirty="0" smtClean="0">
              <a:latin typeface="Open Sans" panose="020B0606030504020204" pitchFamily="34" charset="0"/>
              <a:ea typeface="Open Sans" panose="020B0606030504020204" pitchFamily="34" charset="0"/>
              <a:cs typeface="Open Sans" panose="020B0606030504020204" pitchFamily="34" charset="0"/>
            </a:endParaRPr>
          </a:p>
          <a:p>
            <a:pPr algn="ctr"/>
            <a:r>
              <a:rPr lang="en-AU" sz="2400" b="1" dirty="0" smtClean="0">
                <a:latin typeface="Open Sans" panose="020B0606030504020204" pitchFamily="34" charset="0"/>
                <a:ea typeface="Open Sans" panose="020B0606030504020204" pitchFamily="34" charset="0"/>
                <a:cs typeface="Open Sans" panose="020B0606030504020204" pitchFamily="34" charset="0"/>
              </a:rPr>
              <a:t>and </a:t>
            </a:r>
            <a:r>
              <a:rPr lang="en-AU" sz="2400" b="1" dirty="0">
                <a:latin typeface="Open Sans" panose="020B0606030504020204" pitchFamily="34" charset="0"/>
                <a:ea typeface="Open Sans" panose="020B0606030504020204" pitchFamily="34" charset="0"/>
                <a:cs typeface="Open Sans" panose="020B0606030504020204" pitchFamily="34" charset="0"/>
              </a:rPr>
              <a:t>types of violence</a:t>
            </a:r>
          </a:p>
        </p:txBody>
      </p:sp>
      <p:pic>
        <p:nvPicPr>
          <p:cNvPr id="18" name="Picture 17"/>
          <p:cNvPicPr>
            <a:picLocks noChangeAspect="1"/>
          </p:cNvPicPr>
          <p:nvPr/>
        </p:nvPicPr>
        <p:blipFill>
          <a:blip r:embed="rId3"/>
          <a:stretch>
            <a:fillRect/>
          </a:stretch>
        </p:blipFill>
        <p:spPr>
          <a:xfrm>
            <a:off x="0" y="227186"/>
            <a:ext cx="12205250" cy="713294"/>
          </a:xfrm>
          <a:prstGeom prst="rect">
            <a:avLst/>
          </a:prstGeom>
        </p:spPr>
      </p:pic>
      <p:sp>
        <p:nvSpPr>
          <p:cNvPr id="19" name="Title 1"/>
          <p:cNvSpPr txBox="1">
            <a:spLocks/>
          </p:cNvSpPr>
          <p:nvPr/>
        </p:nvSpPr>
        <p:spPr>
          <a:xfrm>
            <a:off x="837302" y="-1023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Structural </a:t>
            </a: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inequality and discrimination </a:t>
            </a:r>
          </a:p>
        </p:txBody>
      </p:sp>
    </p:spTree>
    <p:extLst>
      <p:ext uri="{BB962C8B-B14F-4D97-AF65-F5344CB8AC3E}">
        <p14:creationId xmlns:p14="http://schemas.microsoft.com/office/powerpoint/2010/main" val="326762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P spid="14" grpId="0"/>
      <p:bldP spid="15" grpId="0" animBg="1"/>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sp>
        <p:nvSpPr>
          <p:cNvPr id="2" name="Rectangle 1"/>
          <p:cNvSpPr/>
          <p:nvPr/>
        </p:nvSpPr>
        <p:spPr>
          <a:xfrm>
            <a:off x="1392100" y="1135625"/>
            <a:ext cx="9394550" cy="1200329"/>
          </a:xfrm>
          <a:prstGeom prst="rect">
            <a:avLst/>
          </a:prstGeom>
          <a:solidFill>
            <a:srgbClr val="DEEBF7"/>
          </a:solidFill>
          <a:ln w="57150">
            <a:solidFill>
              <a:schemeClr val="accent2">
                <a:lumMod val="75000"/>
              </a:schemeClr>
            </a:solidFill>
          </a:ln>
        </p:spPr>
        <p:txBody>
          <a:bodyPr wrap="square">
            <a:spAutoFit/>
          </a:bodyPr>
          <a:lstStyle/>
          <a:p>
            <a:pPr algn="ctr"/>
            <a:r>
              <a:rPr lang="en-AU" sz="2400" b="1" dirty="0">
                <a:latin typeface="Open Sans" panose="020B0606030504020204" pitchFamily="34" charset="0"/>
              </a:rPr>
              <a:t>Intersectionality is a framework that helps us understand the dynamics of power and interconnected nature of social categories, discrimination and inequalities in our society. </a:t>
            </a:r>
            <a:endParaRPr lang="en-AU" sz="2400" dirty="0">
              <a:latin typeface="Microsoft Sans Serif" panose="020B0604020202020204" pitchFamily="34" charset="0"/>
            </a:endParaRPr>
          </a:p>
        </p:txBody>
      </p:sp>
      <p:sp>
        <p:nvSpPr>
          <p:cNvPr id="5"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Intersectionality</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1392100" y="5111539"/>
            <a:ext cx="9394549" cy="1200329"/>
          </a:xfrm>
          <a:prstGeom prst="rect">
            <a:avLst/>
          </a:prstGeom>
          <a:solidFill>
            <a:srgbClr val="006666"/>
          </a:solidFill>
          <a:ln w="57150">
            <a:solidFill>
              <a:schemeClr val="tx1"/>
            </a:solidFill>
          </a:ln>
        </p:spPr>
        <p:txBody>
          <a:bodyPr wrap="square">
            <a:spAutoFit/>
          </a:bodyPr>
          <a:lstStyle/>
          <a:p>
            <a:pPr algn="ctr"/>
            <a:r>
              <a:rPr lang="en-AU" sz="2400" b="1" dirty="0">
                <a:solidFill>
                  <a:schemeClr val="bg1"/>
                </a:solidFill>
                <a:latin typeface="Open Sans" panose="020B0606030504020204" pitchFamily="34" charset="0"/>
              </a:rPr>
              <a:t>In family violence response an intersectional analysis is used to understand how experiences of discrimination and structural inequalities impacts risk.</a:t>
            </a:r>
            <a:endParaRPr lang="en-AU" sz="2400" dirty="0">
              <a:solidFill>
                <a:schemeClr val="bg1"/>
              </a:solidFill>
              <a:latin typeface="Microsoft Sans Serif" panose="020B0604020202020204" pitchFamily="34" charset="0"/>
            </a:endParaRPr>
          </a:p>
        </p:txBody>
      </p:sp>
      <p:pic>
        <p:nvPicPr>
          <p:cNvPr id="7" name="Picture 6"/>
          <p:cNvPicPr>
            <a:picLocks noChangeAspect="1"/>
          </p:cNvPicPr>
          <p:nvPr/>
        </p:nvPicPr>
        <p:blipFill>
          <a:blip r:embed="rId3"/>
          <a:stretch>
            <a:fillRect/>
          </a:stretch>
        </p:blipFill>
        <p:spPr>
          <a:xfrm>
            <a:off x="0" y="2642088"/>
            <a:ext cx="12192000" cy="2211170"/>
          </a:xfrm>
          <a:prstGeom prst="rect">
            <a:avLst/>
          </a:prstGeom>
        </p:spPr>
      </p:pic>
    </p:spTree>
    <p:extLst>
      <p:ext uri="{BB962C8B-B14F-4D97-AF65-F5344CB8AC3E}">
        <p14:creationId xmlns:p14="http://schemas.microsoft.com/office/powerpoint/2010/main" val="362405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36" y="919163"/>
            <a:ext cx="1905266" cy="1695687"/>
          </a:xfrm>
          <a:prstGeom prst="rect">
            <a:avLst/>
          </a:prstGeom>
        </p:spPr>
      </p:pic>
      <p:sp>
        <p:nvSpPr>
          <p:cNvPr id="8" name="Rectangle 7"/>
          <p:cNvSpPr/>
          <p:nvPr/>
        </p:nvSpPr>
        <p:spPr>
          <a:xfrm>
            <a:off x="533036" y="2787866"/>
            <a:ext cx="11392264" cy="1323439"/>
          </a:xfrm>
          <a:prstGeom prst="rect">
            <a:avLst/>
          </a:prstGeom>
          <a:solidFill>
            <a:srgbClr val="00ACA8"/>
          </a:solidFill>
          <a:ln w="57150">
            <a:solidFill>
              <a:srgbClr val="002060"/>
            </a:solidFill>
          </a:ln>
        </p:spPr>
        <p:txBody>
          <a:bodyPr wrap="square">
            <a:spAutoFit/>
          </a:bodyPr>
          <a:lstStyle/>
          <a:p>
            <a:r>
              <a:rPr lang="en-AU" sz="2000" b="1" dirty="0">
                <a:latin typeface="Open Sans" panose="020B0606030504020204" pitchFamily="34" charset="0"/>
              </a:rPr>
              <a:t>Sexist attitudes that normalise, tolerate and excuse violence against women, when combined with other discriminatory attitudes, such as racism, can lead to some women experiencing particular forms of violence and violence more frequently, or of greater severity. </a:t>
            </a:r>
            <a:endParaRPr lang="en-AU" sz="2000" dirty="0">
              <a:latin typeface="Microsoft Sans Serif" panose="020B0604020202020204" pitchFamily="34" charset="0"/>
            </a:endParaRPr>
          </a:p>
        </p:txBody>
      </p:sp>
      <p:sp>
        <p:nvSpPr>
          <p:cNvPr id="9" name="Rectangle 8"/>
          <p:cNvSpPr/>
          <p:nvPr/>
        </p:nvSpPr>
        <p:spPr>
          <a:xfrm>
            <a:off x="533036" y="4379897"/>
            <a:ext cx="11392264" cy="2246769"/>
          </a:xfrm>
          <a:prstGeom prst="rect">
            <a:avLst/>
          </a:prstGeom>
          <a:solidFill>
            <a:srgbClr val="FCEEE4"/>
          </a:solidFill>
          <a:ln w="57150">
            <a:solidFill>
              <a:srgbClr val="002060"/>
            </a:solidFill>
          </a:ln>
        </p:spPr>
        <p:txBody>
          <a:bodyPr wrap="square">
            <a:spAutoFit/>
          </a:bodyPr>
          <a:lstStyle/>
          <a:p>
            <a:r>
              <a:rPr lang="en-AU" sz="2000" b="1" dirty="0" smtClean="0">
                <a:solidFill>
                  <a:srgbClr val="002060"/>
                </a:solidFill>
                <a:latin typeface="Open Sans" panose="020B0606030504020204" pitchFamily="34" charset="0"/>
              </a:rPr>
              <a:t>Example: Women </a:t>
            </a:r>
            <a:r>
              <a:rPr lang="en-AU" sz="2000" b="1" dirty="0">
                <a:solidFill>
                  <a:srgbClr val="002060"/>
                </a:solidFill>
                <a:latin typeface="Open Sans" panose="020B0606030504020204" pitchFamily="34" charset="0"/>
              </a:rPr>
              <a:t>with a disability experience </a:t>
            </a:r>
          </a:p>
          <a:p>
            <a:r>
              <a:rPr lang="en-AU" sz="2000" b="1" dirty="0">
                <a:solidFill>
                  <a:srgbClr val="181818"/>
                </a:solidFill>
                <a:latin typeface="Open Sans" panose="020B0606030504020204" pitchFamily="34" charset="0"/>
              </a:rPr>
              <a:t>Sexist attitudes </a:t>
            </a:r>
            <a:r>
              <a:rPr lang="en-AU" sz="2000" b="1" dirty="0">
                <a:solidFill>
                  <a:srgbClr val="723605"/>
                </a:solidFill>
                <a:latin typeface="Open Sans" panose="020B0606030504020204" pitchFamily="34" charset="0"/>
              </a:rPr>
              <a:t>	</a:t>
            </a:r>
            <a:r>
              <a:rPr lang="en-AU" sz="2000" dirty="0" smtClean="0">
                <a:solidFill>
                  <a:srgbClr val="74350A"/>
                </a:solidFill>
                <a:latin typeface="Open Sans" panose="020B0606030504020204" pitchFamily="34" charset="0"/>
              </a:rPr>
              <a:t>‘women are weak’</a:t>
            </a:r>
          </a:p>
          <a:p>
            <a:r>
              <a:rPr lang="en-AU" sz="2000" b="1" dirty="0" err="1" smtClean="0">
                <a:solidFill>
                  <a:srgbClr val="181818"/>
                </a:solidFill>
                <a:latin typeface="Open Sans" panose="020B0606030504020204" pitchFamily="34" charset="0"/>
              </a:rPr>
              <a:t>Ableist</a:t>
            </a:r>
            <a:r>
              <a:rPr lang="en-AU" sz="2000" b="1" dirty="0" smtClean="0">
                <a:solidFill>
                  <a:srgbClr val="181818"/>
                </a:solidFill>
                <a:latin typeface="Open Sans" panose="020B0606030504020204" pitchFamily="34" charset="0"/>
              </a:rPr>
              <a:t> attitudes </a:t>
            </a:r>
            <a:r>
              <a:rPr lang="en-AU" sz="2000" b="1" dirty="0" smtClean="0">
                <a:solidFill>
                  <a:srgbClr val="9E400D"/>
                </a:solidFill>
                <a:latin typeface="Open Sans" panose="020B0606030504020204" pitchFamily="34" charset="0"/>
              </a:rPr>
              <a:t>	</a:t>
            </a:r>
            <a:r>
              <a:rPr lang="en-AU" sz="2000" dirty="0" smtClean="0">
                <a:solidFill>
                  <a:schemeClr val="accent2">
                    <a:lumMod val="50000"/>
                  </a:schemeClr>
                </a:solidFill>
                <a:latin typeface="Open Sans" panose="020B0606030504020204" pitchFamily="34" charset="0"/>
              </a:rPr>
              <a:t>’people with a disability can’t make their own decisions’</a:t>
            </a:r>
          </a:p>
          <a:p>
            <a:endParaRPr lang="en-AU" sz="2000" b="1" dirty="0" smtClean="0">
              <a:solidFill>
                <a:srgbClr val="181818"/>
              </a:solidFill>
              <a:latin typeface="Open Sans" panose="020B0606030504020204" pitchFamily="34" charset="0"/>
            </a:endParaRPr>
          </a:p>
          <a:p>
            <a:r>
              <a:rPr lang="en-AU" sz="2000" b="1" dirty="0" smtClean="0">
                <a:solidFill>
                  <a:srgbClr val="181818"/>
                </a:solidFill>
                <a:latin typeface="Open Sans" panose="020B0606030504020204" pitchFamily="34" charset="0"/>
              </a:rPr>
              <a:t>And attitudes that </a:t>
            </a:r>
            <a:r>
              <a:rPr lang="en-AU" sz="2000" b="1" dirty="0">
                <a:solidFill>
                  <a:srgbClr val="181818"/>
                </a:solidFill>
                <a:latin typeface="Open Sans" panose="020B0606030504020204" pitchFamily="34" charset="0"/>
              </a:rPr>
              <a:t>are sexist &amp; </a:t>
            </a:r>
            <a:r>
              <a:rPr lang="en-AU" sz="2000" b="1" dirty="0" err="1">
                <a:solidFill>
                  <a:srgbClr val="181818"/>
                </a:solidFill>
                <a:latin typeface="Open Sans" panose="020B0606030504020204" pitchFamily="34" charset="0"/>
              </a:rPr>
              <a:t>ableist</a:t>
            </a:r>
            <a:r>
              <a:rPr lang="en-AU" sz="2000" b="1" dirty="0">
                <a:solidFill>
                  <a:srgbClr val="181818"/>
                </a:solidFill>
                <a:latin typeface="Open Sans" panose="020B0606030504020204" pitchFamily="34" charset="0"/>
              </a:rPr>
              <a:t> </a:t>
            </a:r>
            <a:r>
              <a:rPr lang="en-AU" sz="2000" b="1" dirty="0">
                <a:solidFill>
                  <a:srgbClr val="9E400D"/>
                </a:solidFill>
                <a:latin typeface="Open Sans" panose="020B0606030504020204" pitchFamily="34" charset="0"/>
              </a:rPr>
              <a:t>	</a:t>
            </a:r>
            <a:r>
              <a:rPr lang="en-AU" sz="2000" b="1" dirty="0" smtClean="0">
                <a:solidFill>
                  <a:srgbClr val="9E400D"/>
                </a:solidFill>
                <a:latin typeface="Open Sans" panose="020B0606030504020204" pitchFamily="34" charset="0"/>
              </a:rPr>
              <a:t>	</a:t>
            </a:r>
          </a:p>
          <a:p>
            <a:pPr lvl="6"/>
            <a:r>
              <a:rPr lang="en-AU" sz="2000" dirty="0" smtClean="0">
                <a:solidFill>
                  <a:srgbClr val="74350A"/>
                </a:solidFill>
                <a:latin typeface="Open Sans" panose="020B0606030504020204" pitchFamily="34" charset="0"/>
              </a:rPr>
              <a:t>‘</a:t>
            </a:r>
            <a:r>
              <a:rPr lang="en-AU" sz="2000" dirty="0">
                <a:solidFill>
                  <a:srgbClr val="74350A"/>
                </a:solidFill>
                <a:latin typeface="Open Sans" panose="020B0606030504020204" pitchFamily="34" charset="0"/>
              </a:rPr>
              <a:t>women with a disability are incapable of making  </a:t>
            </a:r>
            <a:r>
              <a:rPr lang="en-AU" sz="2000" dirty="0" smtClean="0">
                <a:solidFill>
                  <a:srgbClr val="74350A"/>
                </a:solidFill>
                <a:latin typeface="Open Sans" panose="020B0606030504020204" pitchFamily="34" charset="0"/>
              </a:rPr>
              <a:t>their </a:t>
            </a:r>
            <a:r>
              <a:rPr lang="en-AU" sz="2000" dirty="0">
                <a:solidFill>
                  <a:srgbClr val="74350A"/>
                </a:solidFill>
                <a:latin typeface="Open Sans" panose="020B0606030504020204" pitchFamily="34" charset="0"/>
              </a:rPr>
              <a:t>own decisions and will be taken advantage of, </a:t>
            </a:r>
            <a:r>
              <a:rPr lang="en-AU" sz="2000" dirty="0" smtClean="0">
                <a:solidFill>
                  <a:srgbClr val="74350A"/>
                </a:solidFill>
                <a:latin typeface="Open Sans" panose="020B0606030504020204" pitchFamily="34" charset="0"/>
              </a:rPr>
              <a:t>so </a:t>
            </a:r>
            <a:r>
              <a:rPr lang="en-AU" sz="2000" dirty="0">
                <a:solidFill>
                  <a:srgbClr val="74350A"/>
                </a:solidFill>
                <a:latin typeface="Open Sans" panose="020B0606030504020204" pitchFamily="34" charset="0"/>
              </a:rPr>
              <a:t>we need to make decisions for them’ </a:t>
            </a:r>
            <a:endParaRPr lang="en-AU" sz="2000" dirty="0">
              <a:solidFill>
                <a:srgbClr val="74350A"/>
              </a:solidFill>
              <a:latin typeface="Microsoft Sans Serif" panose="020B0604020202020204" pitchFamily="34" charset="0"/>
            </a:endParaRPr>
          </a:p>
        </p:txBody>
      </p:sp>
      <p:sp>
        <p:nvSpPr>
          <p:cNvPr id="10"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Intersectionality</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9084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36" y="919163"/>
            <a:ext cx="1905266" cy="1695687"/>
          </a:xfrm>
          <a:prstGeom prst="rect">
            <a:avLst/>
          </a:prstGeom>
        </p:spPr>
      </p:pic>
      <p:sp>
        <p:nvSpPr>
          <p:cNvPr id="8" name="Rectangle 7"/>
          <p:cNvSpPr/>
          <p:nvPr/>
        </p:nvSpPr>
        <p:spPr>
          <a:xfrm>
            <a:off x="533036" y="2718591"/>
            <a:ext cx="11392264" cy="1323439"/>
          </a:xfrm>
          <a:prstGeom prst="rect">
            <a:avLst/>
          </a:prstGeom>
          <a:solidFill>
            <a:srgbClr val="00ACA8"/>
          </a:solidFill>
          <a:ln w="57150">
            <a:solidFill>
              <a:srgbClr val="002060"/>
            </a:solidFill>
          </a:ln>
        </p:spPr>
        <p:txBody>
          <a:bodyPr wrap="square">
            <a:spAutoFit/>
          </a:bodyPr>
          <a:lstStyle/>
          <a:p>
            <a:r>
              <a:rPr lang="en-AU" sz="2000" b="1" dirty="0">
                <a:latin typeface="Open Sans" panose="020B0606030504020204" pitchFamily="34" charset="0"/>
                <a:ea typeface="Open Sans" panose="020B0606030504020204" pitchFamily="34" charset="0"/>
                <a:cs typeface="Open Sans" panose="020B0606030504020204" pitchFamily="34" charset="0"/>
              </a:rPr>
              <a:t>These discriminatory attitudes create organisations, institutions and governments with discriminatory structures, policies and practices that prevent certain groups from having equal access to resources, access to services and service responses that meet their needs.</a:t>
            </a:r>
          </a:p>
        </p:txBody>
      </p:sp>
      <p:sp>
        <p:nvSpPr>
          <p:cNvPr id="9" name="Rectangle 8"/>
          <p:cNvSpPr/>
          <p:nvPr/>
        </p:nvSpPr>
        <p:spPr>
          <a:xfrm>
            <a:off x="533036" y="5074384"/>
            <a:ext cx="11392264" cy="1631216"/>
          </a:xfrm>
          <a:prstGeom prst="rect">
            <a:avLst/>
          </a:prstGeom>
          <a:solidFill>
            <a:srgbClr val="FCEEE4"/>
          </a:solidFill>
          <a:ln w="57150">
            <a:solidFill>
              <a:srgbClr val="002060"/>
            </a:solidFill>
          </a:ln>
        </p:spPr>
        <p:txBody>
          <a:bodyPr wrap="square">
            <a:spAutoFit/>
          </a:bodyPr>
          <a:lstStyle/>
          <a:p>
            <a:r>
              <a:rPr lang="en-AU" sz="2000" b="1" dirty="0" smtClean="0">
                <a:solidFill>
                  <a:srgbClr val="002060"/>
                </a:solidFill>
                <a:latin typeface="Open Sans" panose="020B0606030504020204" pitchFamily="34" charset="0"/>
              </a:rPr>
              <a:t>Example:</a:t>
            </a:r>
            <a:endParaRPr lang="en-AU" dirty="0"/>
          </a:p>
          <a:p>
            <a:r>
              <a:rPr lang="en-AU" sz="2000" dirty="0">
                <a:latin typeface="Open Sans" panose="020B0606030504020204" pitchFamily="34" charset="0"/>
                <a:ea typeface="Open Sans" panose="020B0606030504020204" pitchFamily="34" charset="0"/>
                <a:cs typeface="Open Sans" panose="020B0606030504020204" pitchFamily="34" charset="0"/>
              </a:rPr>
              <a:t>Some women’s accommodation services are not fully physically accessible and some do not have multilingual staff. A woman who </a:t>
            </a:r>
            <a:r>
              <a:rPr lang="en-AU" sz="2000" dirty="0" smtClean="0">
                <a:latin typeface="Open Sans" panose="020B0606030504020204" pitchFamily="34" charset="0"/>
                <a:ea typeface="Open Sans" panose="020B0606030504020204" pitchFamily="34" charset="0"/>
                <a:cs typeface="Open Sans" panose="020B0606030504020204" pitchFamily="34" charset="0"/>
              </a:rPr>
              <a:t>is disabled </a:t>
            </a:r>
            <a:r>
              <a:rPr lang="en-AU" sz="2000" dirty="0">
                <a:latin typeface="Open Sans" panose="020B0606030504020204" pitchFamily="34" charset="0"/>
                <a:ea typeface="Open Sans" panose="020B0606030504020204" pitchFamily="34" charset="0"/>
                <a:cs typeface="Open Sans" panose="020B0606030504020204" pitchFamily="34" charset="0"/>
              </a:rPr>
              <a:t>(or has a child who is disabled) or in need of a bi-lingual worker may be presented with barriers to securing accommodation. </a:t>
            </a:r>
            <a:r>
              <a:rPr lang="en-AU" sz="2000" dirty="0" smtClean="0">
                <a:latin typeface="Open Sans" panose="020B0606030504020204" pitchFamily="34" charset="0"/>
                <a:ea typeface="Open Sans" panose="020B0606030504020204" pitchFamily="34" charset="0"/>
                <a:cs typeface="Open Sans" panose="020B0606030504020204" pitchFamily="34" charset="0"/>
              </a:rPr>
              <a:t>A </a:t>
            </a:r>
            <a:r>
              <a:rPr lang="en-AU" sz="2000" dirty="0">
                <a:latin typeface="Open Sans" panose="020B0606030504020204" pitchFamily="34" charset="0"/>
                <a:ea typeface="Open Sans" panose="020B0606030504020204" pitchFamily="34" charset="0"/>
                <a:cs typeface="Open Sans" panose="020B0606030504020204" pitchFamily="34" charset="0"/>
              </a:rPr>
              <a:t>women with both accessibility and language needs will find it even more difficult to access such a service.	</a:t>
            </a:r>
          </a:p>
        </p:txBody>
      </p:sp>
      <p:sp>
        <p:nvSpPr>
          <p:cNvPr id="10"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Intersectionality</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302" y="981085"/>
            <a:ext cx="2943636" cy="1771897"/>
          </a:xfrm>
          <a:prstGeom prst="rect">
            <a:avLst/>
          </a:prstGeom>
        </p:spPr>
      </p:pic>
      <p:sp>
        <p:nvSpPr>
          <p:cNvPr id="5" name="Rectangle 4"/>
          <p:cNvSpPr/>
          <p:nvPr/>
        </p:nvSpPr>
        <p:spPr>
          <a:xfrm>
            <a:off x="2577186" y="584256"/>
            <a:ext cx="11386464" cy="461665"/>
          </a:xfrm>
          <a:prstGeom prst="rect">
            <a:avLst/>
          </a:prstGeom>
        </p:spPr>
        <p:txBody>
          <a:bodyPr wrap="square">
            <a:spAutoFit/>
          </a:bodyPr>
          <a:lstStyle/>
          <a:p>
            <a:endParaRPr lang="en-AU"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533036" y="4185549"/>
            <a:ext cx="11392264" cy="707886"/>
          </a:xfrm>
          <a:prstGeom prst="rect">
            <a:avLst/>
          </a:prstGeom>
          <a:solidFill>
            <a:schemeClr val="accent1">
              <a:lumMod val="20000"/>
              <a:lumOff val="80000"/>
            </a:schemeClr>
          </a:solidFill>
          <a:ln w="57150">
            <a:solidFill>
              <a:srgbClr val="002060"/>
            </a:solidFill>
          </a:ln>
        </p:spPr>
        <p:txBody>
          <a:bodyPr wrap="square">
            <a:spAutoFit/>
          </a:bodyPr>
          <a:lstStyle/>
          <a:p>
            <a:r>
              <a:rPr lang="en-AU" sz="2000" b="1" dirty="0">
                <a:solidFill>
                  <a:srgbClr val="181818"/>
                </a:solidFill>
                <a:latin typeface="Open Sans" panose="020B0606030504020204" pitchFamily="34" charset="0"/>
              </a:rPr>
              <a:t>This leads to some individuals and communities </a:t>
            </a:r>
            <a:r>
              <a:rPr lang="en-AU" sz="2000" b="1" dirty="0" smtClean="0">
                <a:solidFill>
                  <a:srgbClr val="181818"/>
                </a:solidFill>
                <a:latin typeface="Open Sans" panose="020B0606030504020204" pitchFamily="34" charset="0"/>
              </a:rPr>
              <a:t>experiencing </a:t>
            </a:r>
            <a:r>
              <a:rPr lang="en-AU" sz="2000" b="1" dirty="0">
                <a:solidFill>
                  <a:srgbClr val="181818"/>
                </a:solidFill>
                <a:latin typeface="Open Sans" panose="020B0606030504020204" pitchFamily="34" charset="0"/>
              </a:rPr>
              <a:t>particular risks and  barriers </a:t>
            </a:r>
            <a:r>
              <a:rPr lang="en-AU" sz="2000" b="1" dirty="0" smtClean="0">
                <a:solidFill>
                  <a:srgbClr val="181818"/>
                </a:solidFill>
                <a:latin typeface="Open Sans" panose="020B0606030504020204" pitchFamily="34" charset="0"/>
              </a:rPr>
              <a:t>to accessing </a:t>
            </a:r>
            <a:r>
              <a:rPr lang="en-AU" sz="2000" b="1" dirty="0">
                <a:solidFill>
                  <a:srgbClr val="181818"/>
                </a:solidFill>
                <a:latin typeface="Open Sans" panose="020B0606030504020204" pitchFamily="34" charset="0"/>
              </a:rPr>
              <a:t>support to enhance their safety.</a:t>
            </a:r>
            <a:endParaRPr lang="en-AU" sz="2000" dirty="0">
              <a:solidFill>
                <a:prstClr val="black"/>
              </a:solidFill>
              <a:latin typeface="Microsoft Sans Serif" panose="020B0604020202020204" pitchFamily="34" charset="0"/>
            </a:endParaRPr>
          </a:p>
        </p:txBody>
      </p:sp>
    </p:spTree>
    <p:extLst>
      <p:ext uri="{BB962C8B-B14F-4D97-AF65-F5344CB8AC3E}">
        <p14:creationId xmlns:p14="http://schemas.microsoft.com/office/powerpoint/2010/main" val="229442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36" y="919163"/>
            <a:ext cx="1905266" cy="1695687"/>
          </a:xfrm>
          <a:prstGeom prst="rect">
            <a:avLst/>
          </a:prstGeom>
        </p:spPr>
      </p:pic>
      <p:sp>
        <p:nvSpPr>
          <p:cNvPr id="8" name="Rectangle 7"/>
          <p:cNvSpPr/>
          <p:nvPr/>
        </p:nvSpPr>
        <p:spPr>
          <a:xfrm>
            <a:off x="533036" y="2746301"/>
            <a:ext cx="11392264" cy="1015663"/>
          </a:xfrm>
          <a:prstGeom prst="rect">
            <a:avLst/>
          </a:prstGeom>
          <a:solidFill>
            <a:srgbClr val="00ACA8"/>
          </a:solidFill>
          <a:ln w="57150">
            <a:solidFill>
              <a:srgbClr val="002060"/>
            </a:solidFill>
          </a:ln>
        </p:spPr>
        <p:txBody>
          <a:bodyPr wrap="square">
            <a:spAutoFit/>
          </a:bodyPr>
          <a:lstStyle/>
          <a:p>
            <a:r>
              <a:rPr lang="en-AU" sz="2000" b="1" dirty="0">
                <a:latin typeface="Open Sans" panose="020B0606030504020204" pitchFamily="34" charset="0"/>
                <a:ea typeface="Open Sans" panose="020B0606030504020204" pitchFamily="34" charset="0"/>
                <a:cs typeface="Open Sans" panose="020B0606030504020204" pitchFamily="34" charset="0"/>
              </a:rPr>
              <a:t>In individual relationships, these inequalities can play out in a belief that a man is entitled to engage in coercive and controlling behaviours and use violent tactics to exercise power and control over his partner, family member and children. </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533036" y="5142485"/>
            <a:ext cx="11392264" cy="1323439"/>
          </a:xfrm>
          <a:prstGeom prst="rect">
            <a:avLst/>
          </a:prstGeom>
          <a:solidFill>
            <a:srgbClr val="FCEEE4"/>
          </a:solidFill>
          <a:ln w="57150">
            <a:solidFill>
              <a:srgbClr val="002060"/>
            </a:solidFill>
          </a:ln>
        </p:spPr>
        <p:txBody>
          <a:bodyPr wrap="square">
            <a:spAutoFit/>
          </a:bodyPr>
          <a:lstStyle/>
          <a:p>
            <a:r>
              <a:rPr lang="en-AU" sz="2000" b="1" dirty="0" smtClean="0">
                <a:solidFill>
                  <a:srgbClr val="002060"/>
                </a:solidFill>
                <a:latin typeface="Open Sans" panose="020B0606030504020204" pitchFamily="34" charset="0"/>
              </a:rPr>
              <a:t>Example: </a:t>
            </a:r>
            <a:r>
              <a:rPr lang="en-AU" sz="2000" dirty="0" smtClean="0">
                <a:latin typeface="Open Sans" panose="020B0606030504020204" pitchFamily="34" charset="0"/>
                <a:ea typeface="Open Sans" panose="020B0606030504020204" pitchFamily="34" charset="0"/>
                <a:cs typeface="Open Sans" panose="020B0606030504020204" pitchFamily="34" charset="0"/>
              </a:rPr>
              <a:t>If </a:t>
            </a:r>
            <a:r>
              <a:rPr lang="en-AU" sz="2000" dirty="0">
                <a:latin typeface="Open Sans" panose="020B0606030504020204" pitchFamily="34" charset="0"/>
                <a:ea typeface="Open Sans" panose="020B0606030504020204" pitchFamily="34" charset="0"/>
                <a:cs typeface="Open Sans" panose="020B0606030504020204" pitchFamily="34" charset="0"/>
              </a:rPr>
              <a:t>a perpetrator knows that the police and health services are less likely to support an Aboriginal woman and her children, then the perpetrator can use violence with impunity, knowing that such violence is tolerated by the community and our social institutions more than violence against non-Aboriginal women.</a:t>
            </a:r>
          </a:p>
        </p:txBody>
      </p:sp>
      <p:sp>
        <p:nvSpPr>
          <p:cNvPr id="10"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Intersectionality</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302" y="981085"/>
            <a:ext cx="2943636" cy="1771897"/>
          </a:xfrm>
          <a:prstGeom prst="rect">
            <a:avLst/>
          </a:prstGeom>
        </p:spPr>
      </p:pic>
      <p:sp>
        <p:nvSpPr>
          <p:cNvPr id="5" name="Rectangle 4"/>
          <p:cNvSpPr/>
          <p:nvPr/>
        </p:nvSpPr>
        <p:spPr>
          <a:xfrm>
            <a:off x="2577186" y="584256"/>
            <a:ext cx="11386464" cy="461665"/>
          </a:xfrm>
          <a:prstGeom prst="rect">
            <a:avLst/>
          </a:prstGeom>
        </p:spPr>
        <p:txBody>
          <a:bodyPr wrap="square">
            <a:spAutoFit/>
          </a:bodyPr>
          <a:lstStyle/>
          <a:p>
            <a:endParaRPr lang="en-AU"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533036" y="3930538"/>
            <a:ext cx="11392264" cy="1015663"/>
          </a:xfrm>
          <a:prstGeom prst="rect">
            <a:avLst/>
          </a:prstGeom>
          <a:solidFill>
            <a:schemeClr val="accent1">
              <a:lumMod val="20000"/>
              <a:lumOff val="80000"/>
            </a:schemeClr>
          </a:solidFill>
          <a:ln w="57150">
            <a:solidFill>
              <a:srgbClr val="002060"/>
            </a:solidFill>
          </a:ln>
        </p:spPr>
        <p:txBody>
          <a:bodyPr wrap="square">
            <a:spAutoFit/>
          </a:bodyPr>
          <a:lstStyle/>
          <a:p>
            <a:r>
              <a:rPr lang="en-AU" sz="2000" b="1" dirty="0">
                <a:latin typeface="Open Sans" panose="020B0606030504020204" pitchFamily="34" charset="0"/>
                <a:ea typeface="Open Sans" panose="020B0606030504020204" pitchFamily="34" charset="0"/>
                <a:cs typeface="Open Sans" panose="020B0606030504020204" pitchFamily="34" charset="0"/>
              </a:rPr>
              <a:t>These inequalities also enable perpetrators to target individuals from diverse communities, through knowing  they can use violence with impunity if other discriminatory attitudes are held widely within the community and by service providers.</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0822" y="981084"/>
            <a:ext cx="2162477" cy="1771897"/>
          </a:xfrm>
          <a:prstGeom prst="rect">
            <a:avLst/>
          </a:prstGeom>
        </p:spPr>
      </p:pic>
    </p:spTree>
    <p:extLst>
      <p:ext uri="{BB962C8B-B14F-4D97-AF65-F5344CB8AC3E}">
        <p14:creationId xmlns:p14="http://schemas.microsoft.com/office/powerpoint/2010/main" val="302315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1"/>
          <p:cNvSpPr txBox="1">
            <a:spLocks/>
          </p:cNvSpPr>
          <p:nvPr/>
        </p:nvSpPr>
        <p:spPr>
          <a:xfrm>
            <a:off x="152400" y="195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Introductions</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673" y="1521056"/>
            <a:ext cx="5682653" cy="4258032"/>
          </a:xfrm>
          <a:prstGeom prst="rect">
            <a:avLst/>
          </a:prstGeom>
        </p:spPr>
      </p:pic>
    </p:spTree>
    <p:extLst>
      <p:ext uri="{BB962C8B-B14F-4D97-AF65-F5344CB8AC3E}">
        <p14:creationId xmlns:p14="http://schemas.microsoft.com/office/powerpoint/2010/main" val="24231112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sp>
        <p:nvSpPr>
          <p:cNvPr id="3"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Intersectionality</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p:cNvSpPr/>
          <p:nvPr/>
        </p:nvSpPr>
        <p:spPr>
          <a:xfrm>
            <a:off x="2196550" y="1007146"/>
            <a:ext cx="7157000" cy="2368597"/>
          </a:xfrm>
          <a:prstGeom prst="rect">
            <a:avLst/>
          </a:prstGeom>
          <a:solidFill>
            <a:srgbClr val="DBEEF4"/>
          </a:solidFill>
          <a:ln w="57150">
            <a:solidFill>
              <a:srgbClr val="002060"/>
            </a:solidFill>
          </a:ln>
        </p:spPr>
        <p:txBody>
          <a:bodyPr wrap="square">
            <a:spAutoFit/>
          </a:bodyPr>
          <a:lstStyle/>
          <a:p>
            <a:pPr algn="ctr">
              <a:lnSpc>
                <a:spcPct val="107000"/>
              </a:lnSpc>
              <a:spcAft>
                <a:spcPts val="800"/>
              </a:spcAft>
            </a:pPr>
            <a:endParaRPr lang="en-AU" sz="2200" b="1" dirty="0" smtClean="0">
              <a:solidFill>
                <a:srgbClr val="74350A"/>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pPr>
            <a:r>
              <a:rPr lang="en-AU" sz="2200" b="1" dirty="0" smtClean="0">
                <a:solidFill>
                  <a:srgbClr val="74350A"/>
                </a:solidFill>
                <a:latin typeface="Open Sans" panose="020B0606030504020204" pitchFamily="34" charset="0"/>
                <a:ea typeface="Open Sans" panose="020B0606030504020204" pitchFamily="34" charset="0"/>
                <a:cs typeface="Open Sans" panose="020B0606030504020204" pitchFamily="34" charset="0"/>
              </a:rPr>
              <a:t>Certain </a:t>
            </a:r>
            <a:r>
              <a:rPr lang="en-AU" sz="2200" b="1" dirty="0">
                <a:solidFill>
                  <a:srgbClr val="74350A"/>
                </a:solidFill>
                <a:latin typeface="Open Sans" panose="020B0606030504020204" pitchFamily="34" charset="0"/>
                <a:ea typeface="Open Sans" panose="020B0606030504020204" pitchFamily="34" charset="0"/>
                <a:cs typeface="Open Sans" panose="020B0606030504020204" pitchFamily="34" charset="0"/>
              </a:rPr>
              <a:t>groups are therefore not </a:t>
            </a:r>
            <a:r>
              <a:rPr lang="en-AU" sz="2200" b="1" dirty="0" smtClean="0">
                <a:solidFill>
                  <a:srgbClr val="74350A"/>
                </a:solidFill>
                <a:latin typeface="Open Sans" panose="020B0606030504020204" pitchFamily="34" charset="0"/>
                <a:ea typeface="Open Sans" panose="020B0606030504020204" pitchFamily="34" charset="0"/>
                <a:cs typeface="Open Sans" panose="020B0606030504020204" pitchFamily="34" charset="0"/>
              </a:rPr>
              <a:t>more </a:t>
            </a:r>
          </a:p>
          <a:p>
            <a:pPr algn="ctr">
              <a:lnSpc>
                <a:spcPct val="107000"/>
              </a:lnSpc>
            </a:pPr>
            <a:r>
              <a:rPr lang="en-AU" sz="2200" b="1" dirty="0" smtClean="0">
                <a:solidFill>
                  <a:srgbClr val="74350A"/>
                </a:solidFill>
                <a:latin typeface="Open Sans" panose="020B0606030504020204" pitchFamily="34" charset="0"/>
                <a:ea typeface="Open Sans" panose="020B0606030504020204" pitchFamily="34" charset="0"/>
                <a:cs typeface="Open Sans" panose="020B0606030504020204" pitchFamily="34" charset="0"/>
              </a:rPr>
              <a:t>‘</a:t>
            </a:r>
            <a:r>
              <a:rPr lang="en-AU" sz="2200" b="1" dirty="0">
                <a:solidFill>
                  <a:srgbClr val="74350A"/>
                </a:solidFill>
                <a:latin typeface="Open Sans" panose="020B0606030504020204" pitchFamily="34" charset="0"/>
                <a:ea typeface="Open Sans" panose="020B0606030504020204" pitchFamily="34" charset="0"/>
                <a:cs typeface="Open Sans" panose="020B0606030504020204" pitchFamily="34" charset="0"/>
              </a:rPr>
              <a:t>vulnerable’ but are targeted for violence </a:t>
            </a:r>
            <a:endParaRPr lang="en-AU" sz="2200" b="1" dirty="0" smtClean="0">
              <a:solidFill>
                <a:srgbClr val="74350A"/>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pPr>
            <a:r>
              <a:rPr lang="en-AU" sz="2200" b="1" dirty="0" smtClean="0">
                <a:solidFill>
                  <a:srgbClr val="74350A"/>
                </a:solidFill>
                <a:latin typeface="Open Sans" panose="020B0606030504020204" pitchFamily="34" charset="0"/>
                <a:ea typeface="Open Sans" panose="020B0606030504020204" pitchFamily="34" charset="0"/>
                <a:cs typeface="Open Sans" panose="020B0606030504020204" pitchFamily="34" charset="0"/>
              </a:rPr>
              <a:t>more </a:t>
            </a:r>
            <a:r>
              <a:rPr lang="en-AU" sz="2200" b="1" dirty="0">
                <a:solidFill>
                  <a:srgbClr val="74350A"/>
                </a:solidFill>
                <a:latin typeface="Open Sans" panose="020B0606030504020204" pitchFamily="34" charset="0"/>
                <a:ea typeface="Open Sans" panose="020B0606030504020204" pitchFamily="34" charset="0"/>
                <a:cs typeface="Open Sans" panose="020B0606030504020204" pitchFamily="34" charset="0"/>
              </a:rPr>
              <a:t>often than other women due to these discriminatory attitudes</a:t>
            </a:r>
            <a:r>
              <a:rPr lang="en-AU" sz="2200" b="1" dirty="0" smtClean="0">
                <a:solidFill>
                  <a:srgbClr val="74350A"/>
                </a:solidFill>
                <a:latin typeface="Open Sans" panose="020B0606030504020204" pitchFamily="34" charset="0"/>
                <a:ea typeface="Open Sans" panose="020B0606030504020204" pitchFamily="34" charset="0"/>
                <a:cs typeface="Open Sans" panose="020B0606030504020204" pitchFamily="34" charset="0"/>
              </a:rPr>
              <a:t>.</a:t>
            </a:r>
          </a:p>
          <a:p>
            <a:pPr algn="ctr">
              <a:lnSpc>
                <a:spcPct val="107000"/>
              </a:lnSpc>
            </a:pPr>
            <a:endParaRPr lang="en-AU" sz="2200" b="1" dirty="0">
              <a:solidFill>
                <a:srgbClr val="74350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2196550" y="3543645"/>
            <a:ext cx="7157000" cy="3093154"/>
          </a:xfrm>
          <a:prstGeom prst="rect">
            <a:avLst/>
          </a:prstGeom>
          <a:solidFill>
            <a:srgbClr val="00ACA8"/>
          </a:solidFill>
          <a:ln w="57150">
            <a:solidFill>
              <a:srgbClr val="002060"/>
            </a:solidFill>
          </a:ln>
        </p:spPr>
        <p:txBody>
          <a:bodyPr wrap="square">
            <a:spAutoFit/>
          </a:bodyPr>
          <a:lstStyle/>
          <a:p>
            <a:pPr algn="ctr">
              <a:lnSpc>
                <a:spcPct val="107000"/>
              </a:lnSpc>
              <a:spcAft>
                <a:spcPts val="800"/>
              </a:spcAft>
            </a:pPr>
            <a:endParaRPr lang="en-AU" sz="2200" b="1" dirty="0" smtClean="0">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pPr>
            <a:r>
              <a:rPr lang="en-AU" sz="2200" b="1" dirty="0" smtClean="0">
                <a:latin typeface="Open Sans" panose="020B0606030504020204" pitchFamily="34" charset="0"/>
                <a:ea typeface="Open Sans" panose="020B0606030504020204" pitchFamily="34" charset="0"/>
                <a:cs typeface="Open Sans" panose="020B0606030504020204" pitchFamily="34" charset="0"/>
              </a:rPr>
              <a:t>Whilst </a:t>
            </a:r>
            <a:r>
              <a:rPr lang="en-AU" sz="2200" b="1" dirty="0">
                <a:latin typeface="Open Sans" panose="020B0606030504020204" pitchFamily="34" charset="0"/>
                <a:ea typeface="Open Sans" panose="020B0606030504020204" pitchFamily="34" charset="0"/>
                <a:cs typeface="Open Sans" panose="020B0606030504020204" pitchFamily="34" charset="0"/>
              </a:rPr>
              <a:t>the use of family violence is a </a:t>
            </a:r>
            <a:endParaRPr lang="en-AU" sz="2200" b="1" dirty="0" smtClean="0">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pPr>
            <a:r>
              <a:rPr lang="en-AU" sz="2200" b="1" dirty="0" smtClean="0">
                <a:latin typeface="Open Sans" panose="020B0606030504020204" pitchFamily="34" charset="0"/>
                <a:ea typeface="Open Sans" panose="020B0606030504020204" pitchFamily="34" charset="0"/>
                <a:cs typeface="Open Sans" panose="020B0606030504020204" pitchFamily="34" charset="0"/>
              </a:rPr>
              <a:t>choice </a:t>
            </a:r>
            <a:r>
              <a:rPr lang="en-AU" sz="2200" b="1" dirty="0">
                <a:latin typeface="Open Sans" panose="020B0606030504020204" pitchFamily="34" charset="0"/>
                <a:ea typeface="Open Sans" panose="020B0606030504020204" pitchFamily="34" charset="0"/>
                <a:cs typeface="Open Sans" panose="020B0606030504020204" pitchFamily="34" charset="0"/>
              </a:rPr>
              <a:t>by a perpetrator and the responsibility for the </a:t>
            </a:r>
            <a:r>
              <a:rPr lang="en-AU" sz="2200" b="1" dirty="0" smtClean="0">
                <a:latin typeface="Open Sans" panose="020B0606030504020204" pitchFamily="34" charset="0"/>
                <a:ea typeface="Open Sans" panose="020B0606030504020204" pitchFamily="34" charset="0"/>
                <a:cs typeface="Open Sans" panose="020B0606030504020204" pitchFamily="34" charset="0"/>
              </a:rPr>
              <a:t>use </a:t>
            </a:r>
            <a:r>
              <a:rPr lang="en-AU" sz="2200" b="1" dirty="0">
                <a:latin typeface="Open Sans" panose="020B0606030504020204" pitchFamily="34" charset="0"/>
                <a:ea typeface="Open Sans" panose="020B0606030504020204" pitchFamily="34" charset="0"/>
                <a:cs typeface="Open Sans" panose="020B0606030504020204" pitchFamily="34" charset="0"/>
              </a:rPr>
              <a:t>of violence rests solely with the perpetrator</a:t>
            </a:r>
            <a:r>
              <a:rPr lang="en-AU" sz="2200" b="1" dirty="0" smtClean="0">
                <a:latin typeface="Open Sans" panose="020B0606030504020204" pitchFamily="34" charset="0"/>
                <a:ea typeface="Open Sans" panose="020B0606030504020204" pitchFamily="34" charset="0"/>
                <a:cs typeface="Open Sans" panose="020B0606030504020204" pitchFamily="34" charset="0"/>
              </a:rPr>
              <a:t>, as </a:t>
            </a:r>
            <a:r>
              <a:rPr lang="en-AU" sz="2200" b="1" dirty="0">
                <a:latin typeface="Open Sans" panose="020B0606030504020204" pitchFamily="34" charset="0"/>
                <a:ea typeface="Open Sans" panose="020B0606030504020204" pitchFamily="34" charset="0"/>
                <a:cs typeface="Open Sans" panose="020B0606030504020204" pitchFamily="34" charset="0"/>
              </a:rPr>
              <a:t>a society we all have a role in </a:t>
            </a:r>
            <a:r>
              <a:rPr lang="en-AU" sz="2200" b="1" dirty="0" smtClean="0">
                <a:latin typeface="Open Sans" panose="020B0606030504020204" pitchFamily="34" charset="0"/>
                <a:ea typeface="Open Sans" panose="020B0606030504020204" pitchFamily="34" charset="0"/>
                <a:cs typeface="Open Sans" panose="020B0606030504020204" pitchFamily="34" charset="0"/>
              </a:rPr>
              <a:t>challenging equality </a:t>
            </a:r>
            <a:r>
              <a:rPr lang="en-AU" sz="2200" b="1" dirty="0">
                <a:latin typeface="Open Sans" panose="020B0606030504020204" pitchFamily="34" charset="0"/>
                <a:ea typeface="Open Sans" panose="020B0606030504020204" pitchFamily="34" charset="0"/>
                <a:cs typeface="Open Sans" panose="020B0606030504020204" pitchFamily="34" charset="0"/>
              </a:rPr>
              <a:t>and attitudes and systems that </a:t>
            </a:r>
            <a:r>
              <a:rPr lang="en-AU" sz="2200" b="1" dirty="0" smtClean="0">
                <a:latin typeface="Open Sans" panose="020B0606030504020204" pitchFamily="34" charset="0"/>
                <a:ea typeface="Open Sans" panose="020B0606030504020204" pitchFamily="34" charset="0"/>
                <a:cs typeface="Open Sans" panose="020B0606030504020204" pitchFamily="34" charset="0"/>
              </a:rPr>
              <a:t>allow </a:t>
            </a:r>
            <a:r>
              <a:rPr lang="en-AU" sz="2200" b="1" dirty="0">
                <a:latin typeface="Open Sans" panose="020B0606030504020204" pitchFamily="34" charset="0"/>
                <a:ea typeface="Open Sans" panose="020B0606030504020204" pitchFamily="34" charset="0"/>
                <a:cs typeface="Open Sans" panose="020B0606030504020204" pitchFamily="34" charset="0"/>
              </a:rPr>
              <a:t>this violence to occur</a:t>
            </a:r>
            <a:r>
              <a:rPr lang="en-AU" sz="2200" b="1" dirty="0" smtClean="0">
                <a:latin typeface="Open Sans" panose="020B0606030504020204" pitchFamily="34" charset="0"/>
                <a:ea typeface="Open Sans" panose="020B0606030504020204" pitchFamily="34" charset="0"/>
                <a:cs typeface="Open Sans" panose="020B0606030504020204" pitchFamily="34" charset="0"/>
              </a:rPr>
              <a:t>.</a:t>
            </a:r>
          </a:p>
          <a:p>
            <a:pPr algn="ctr">
              <a:lnSpc>
                <a:spcPct val="107000"/>
              </a:lnSpc>
            </a:pPr>
            <a:endParaRPr lang="en-AU" sz="2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stretch>
            <a:fillRect/>
          </a:stretch>
        </p:blipFill>
        <p:spPr>
          <a:xfrm>
            <a:off x="9559636" y="4696872"/>
            <a:ext cx="2498702" cy="2064145"/>
          </a:xfrm>
          <a:prstGeom prst="rect">
            <a:avLst/>
          </a:prstGeom>
        </p:spPr>
      </p:pic>
    </p:spTree>
    <p:extLst>
      <p:ext uri="{BB962C8B-B14F-4D97-AF65-F5344CB8AC3E}">
        <p14:creationId xmlns:p14="http://schemas.microsoft.com/office/powerpoint/2010/main" val="169833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sp>
        <p:nvSpPr>
          <p:cNvPr id="3"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Intersectionality</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8410" y="1489613"/>
            <a:ext cx="3786389" cy="4748606"/>
          </a:xfrm>
          <a:prstGeom prst="rect">
            <a:avLst/>
          </a:prstGeom>
        </p:spPr>
      </p:pic>
      <p:sp>
        <p:nvSpPr>
          <p:cNvPr id="5" name="Rectangle 4"/>
          <p:cNvSpPr/>
          <p:nvPr/>
        </p:nvSpPr>
        <p:spPr>
          <a:xfrm>
            <a:off x="762000" y="1555592"/>
            <a:ext cx="6096000" cy="2308324"/>
          </a:xfrm>
          <a:prstGeom prst="rect">
            <a:avLst/>
          </a:prstGeom>
          <a:solidFill>
            <a:schemeClr val="accent1">
              <a:lumMod val="20000"/>
              <a:lumOff val="80000"/>
            </a:schemeClr>
          </a:solidFill>
          <a:ln w="57150">
            <a:solidFill>
              <a:srgbClr val="0099FF"/>
            </a:solidFill>
          </a:ln>
        </p:spPr>
        <p:txBody>
          <a:bodyPr>
            <a:spAutoFit/>
          </a:bodyPr>
          <a:lstStyle/>
          <a:p>
            <a:r>
              <a:rPr lang="en-AU" sz="2400" b="1" dirty="0">
                <a:latin typeface="Open Sans" panose="020B0606030504020204" pitchFamily="34" charset="0"/>
                <a:ea typeface="Open Sans" panose="020B0606030504020204" pitchFamily="34" charset="0"/>
                <a:cs typeface="Open Sans" panose="020B0606030504020204" pitchFamily="34" charset="0"/>
              </a:rPr>
              <a:t>Responding to family violence must therefore not only address the gendered drivers of family violence but also address other forms of structural inequality and discrimination. </a:t>
            </a:r>
          </a:p>
        </p:txBody>
      </p:sp>
      <p:sp>
        <p:nvSpPr>
          <p:cNvPr id="6" name="Rectangle 5"/>
          <p:cNvSpPr/>
          <p:nvPr/>
        </p:nvSpPr>
        <p:spPr>
          <a:xfrm>
            <a:off x="762000" y="4382185"/>
            <a:ext cx="6096000" cy="1200329"/>
          </a:xfrm>
          <a:prstGeom prst="rect">
            <a:avLst/>
          </a:prstGeom>
          <a:solidFill>
            <a:schemeClr val="accent2">
              <a:lumMod val="20000"/>
              <a:lumOff val="80000"/>
            </a:schemeClr>
          </a:solidFill>
          <a:ln w="57150">
            <a:solidFill>
              <a:schemeClr val="accent2">
                <a:lumMod val="75000"/>
              </a:schemeClr>
            </a:solidFill>
          </a:ln>
        </p:spPr>
        <p:txBody>
          <a:bodyPr>
            <a:spAutoFit/>
          </a:bodyPr>
          <a:lstStyle/>
          <a:p>
            <a:r>
              <a:rPr lang="en-AU" sz="2400" b="1" dirty="0">
                <a:latin typeface="Open Sans" panose="020B0606030504020204" pitchFamily="34" charset="0"/>
                <a:ea typeface="Open Sans" panose="020B0606030504020204" pitchFamily="34" charset="0"/>
                <a:cs typeface="Open Sans" panose="020B0606030504020204" pitchFamily="34" charset="0"/>
              </a:rPr>
              <a:t>MARAM recognises this and has aimed to embed an intersectional approach to responses to family violence. </a:t>
            </a:r>
          </a:p>
        </p:txBody>
      </p:sp>
    </p:spTree>
    <p:extLst>
      <p:ext uri="{BB962C8B-B14F-4D97-AF65-F5344CB8AC3E}">
        <p14:creationId xmlns:p14="http://schemas.microsoft.com/office/powerpoint/2010/main" val="1473122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 y="1531695"/>
            <a:ext cx="12192000" cy="4526205"/>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smtClean="0">
                <a:latin typeface="Open Sans" panose="020B0606030504020204" pitchFamily="34" charset="0"/>
                <a:ea typeface="Open Sans" panose="020B0606030504020204" pitchFamily="34" charset="0"/>
                <a:cs typeface="Open Sans" panose="020B0606030504020204" pitchFamily="34" charset="0"/>
              </a:rPr>
              <a:t>Barriers to disclosure</a:t>
            </a:r>
            <a:endParaRPr lang="en-AU" sz="3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350" y="178167"/>
            <a:ext cx="5087981" cy="1353528"/>
          </a:xfrm>
          <a:prstGeom prst="rect">
            <a:avLst/>
          </a:prstGeom>
        </p:spPr>
      </p:pic>
    </p:spTree>
    <p:extLst>
      <p:ext uri="{BB962C8B-B14F-4D97-AF65-F5344CB8AC3E}">
        <p14:creationId xmlns:p14="http://schemas.microsoft.com/office/powerpoint/2010/main" val="2433276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sp>
        <p:nvSpPr>
          <p:cNvPr id="5"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Barriers to disclosure</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p:cNvSpPr txBox="1"/>
          <p:nvPr/>
        </p:nvSpPr>
        <p:spPr>
          <a:xfrm>
            <a:off x="123389" y="989348"/>
            <a:ext cx="2585491" cy="1785147"/>
          </a:xfrm>
          <a:prstGeom prst="rect">
            <a:avLst/>
          </a:prstGeom>
          <a:solidFill>
            <a:srgbClr val="DBEEF4"/>
          </a:solidFill>
          <a:ln w="12700">
            <a:noFill/>
          </a:ln>
        </p:spPr>
        <p:txBody>
          <a:bodyPr wrap="square" rtlCol="0">
            <a:spAutoFit/>
          </a:bodyPr>
          <a:lstStyle/>
          <a:p>
            <a:r>
              <a:rPr lang="en-AU" b="1" dirty="0">
                <a:latin typeface="Open Sans" panose="020B0606030504020204" pitchFamily="34" charset="0"/>
                <a:ea typeface="Open Sans" panose="020B0606030504020204" pitchFamily="34" charset="0"/>
                <a:cs typeface="Open Sans" panose="020B0606030504020204" pitchFamily="34" charset="0"/>
              </a:rPr>
              <a:t>They have never been asked, or the way they were asked was insensitive, traumatic or victim blaming </a:t>
            </a:r>
          </a:p>
        </p:txBody>
      </p:sp>
      <p:sp>
        <p:nvSpPr>
          <p:cNvPr id="6" name="TextBox 5"/>
          <p:cNvSpPr txBox="1"/>
          <p:nvPr/>
        </p:nvSpPr>
        <p:spPr>
          <a:xfrm>
            <a:off x="123389" y="5328677"/>
            <a:ext cx="1513501" cy="923330"/>
          </a:xfrm>
          <a:prstGeom prst="rect">
            <a:avLst/>
          </a:prstGeom>
          <a:solidFill>
            <a:srgbClr val="FCEEE4"/>
          </a:solidFill>
          <a:ln w="12700">
            <a:noFill/>
          </a:ln>
        </p:spPr>
        <p:txBody>
          <a:bodyPr wrap="square" rtlCol="0">
            <a:spAutoFit/>
          </a:bodyPr>
          <a:lstStyle/>
          <a:p>
            <a:r>
              <a:rPr lang="en-AU" b="1" dirty="0">
                <a:latin typeface="Open Sans" panose="020B0606030504020204" pitchFamily="34" charset="0"/>
                <a:ea typeface="Open Sans" panose="020B0606030504020204" pitchFamily="34" charset="0"/>
                <a:cs typeface="Open Sans" panose="020B0606030504020204" pitchFamily="34" charset="0"/>
              </a:rPr>
              <a:t>Feelings of shame and judgement</a:t>
            </a:r>
          </a:p>
        </p:txBody>
      </p:sp>
      <p:sp>
        <p:nvSpPr>
          <p:cNvPr id="7" name="TextBox 6"/>
          <p:cNvSpPr txBox="1"/>
          <p:nvPr/>
        </p:nvSpPr>
        <p:spPr>
          <a:xfrm>
            <a:off x="5588981" y="1089803"/>
            <a:ext cx="1911625" cy="646331"/>
          </a:xfrm>
          <a:prstGeom prst="rect">
            <a:avLst/>
          </a:prstGeom>
          <a:solidFill>
            <a:srgbClr val="DBEEF4"/>
          </a:solidFill>
          <a:ln w="12700">
            <a:noFill/>
          </a:ln>
        </p:spPr>
        <p:txBody>
          <a:bodyPr wrap="square" rtlCol="0">
            <a:spAutoFit/>
          </a:bodyPr>
          <a:lstStyle/>
          <a:p>
            <a:r>
              <a:rPr lang="en-AU" b="1" dirty="0" smtClean="0">
                <a:latin typeface="Open Sans" panose="020B0606030504020204" pitchFamily="34" charset="0"/>
                <a:ea typeface="Open Sans" panose="020B0606030504020204" pitchFamily="34" charset="0"/>
                <a:cs typeface="Open Sans" panose="020B0606030504020204" pitchFamily="34" charset="0"/>
              </a:rPr>
              <a:t>Fear of </a:t>
            </a:r>
            <a:r>
              <a:rPr lang="en-AU" b="1" dirty="0">
                <a:latin typeface="Open Sans" panose="020B0606030504020204" pitchFamily="34" charset="0"/>
                <a:ea typeface="Open Sans" panose="020B0606030504020204" pitchFamily="34" charset="0"/>
                <a:cs typeface="Open Sans" panose="020B0606030504020204" pitchFamily="34" charset="0"/>
              </a:rPr>
              <a:t>the risk </a:t>
            </a:r>
            <a:r>
              <a:rPr lang="en-AU" b="1" dirty="0" smtClean="0">
                <a:latin typeface="Open Sans" panose="020B0606030504020204" pitchFamily="34" charset="0"/>
                <a:ea typeface="Open Sans" panose="020B0606030504020204" pitchFamily="34" charset="0"/>
                <a:cs typeface="Open Sans" panose="020B0606030504020204" pitchFamily="34" charset="0"/>
              </a:rPr>
              <a:t>escalating</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p:cNvSpPr txBox="1"/>
          <p:nvPr/>
        </p:nvSpPr>
        <p:spPr>
          <a:xfrm>
            <a:off x="2929485" y="1380035"/>
            <a:ext cx="2438891" cy="1200329"/>
          </a:xfrm>
          <a:prstGeom prst="rect">
            <a:avLst/>
          </a:prstGeom>
          <a:solidFill>
            <a:srgbClr val="FCEEE4"/>
          </a:solidFill>
          <a:ln w="12700">
            <a:noFill/>
          </a:ln>
        </p:spPr>
        <p:txBody>
          <a:bodyPr wrap="square" rtlCol="0">
            <a:spAutoFit/>
          </a:bodyPr>
          <a:lstStyle/>
          <a:p>
            <a:pPr lvl="0"/>
            <a:r>
              <a:rPr lang="en-AU" b="1" dirty="0">
                <a:latin typeface="Open Sans" panose="020B0606030504020204" pitchFamily="34" charset="0"/>
                <a:ea typeface="Open Sans" panose="020B0606030504020204" pitchFamily="34" charset="0"/>
                <a:cs typeface="Open Sans" panose="020B0606030504020204" pitchFamily="34" charset="0"/>
              </a:rPr>
              <a:t>They have had a bad experience in the past and lack trust in the system</a:t>
            </a:r>
          </a:p>
        </p:txBody>
      </p:sp>
      <p:sp>
        <p:nvSpPr>
          <p:cNvPr id="9" name="TextBox 8"/>
          <p:cNvSpPr txBox="1"/>
          <p:nvPr/>
        </p:nvSpPr>
        <p:spPr>
          <a:xfrm>
            <a:off x="1896651" y="4919392"/>
            <a:ext cx="2152650" cy="1477328"/>
          </a:xfrm>
          <a:prstGeom prst="rect">
            <a:avLst/>
          </a:prstGeom>
          <a:solidFill>
            <a:srgbClr val="DBEEF4"/>
          </a:solidFill>
          <a:ln w="12700">
            <a:noFill/>
          </a:ln>
        </p:spPr>
        <p:txBody>
          <a:bodyPr wrap="square" rtlCol="0">
            <a:spAutoFit/>
          </a:bodyPr>
          <a:lstStyle/>
          <a:p>
            <a:pPr lvl="0"/>
            <a:r>
              <a:rPr lang="en-AU" b="1" dirty="0">
                <a:latin typeface="Open Sans" panose="020B0606030504020204" pitchFamily="34" charset="0"/>
                <a:ea typeface="Open Sans" panose="020B0606030504020204" pitchFamily="34" charset="0"/>
                <a:cs typeface="Open Sans" panose="020B0606030504020204" pitchFamily="34" charset="0"/>
              </a:rPr>
              <a:t>Are not aware of their rights or understand their experiences as family violence </a:t>
            </a:r>
          </a:p>
        </p:txBody>
      </p:sp>
      <p:sp>
        <p:nvSpPr>
          <p:cNvPr id="10" name="TextBox 9"/>
          <p:cNvSpPr txBox="1"/>
          <p:nvPr/>
        </p:nvSpPr>
        <p:spPr>
          <a:xfrm>
            <a:off x="7721211" y="1218249"/>
            <a:ext cx="2003563" cy="923330"/>
          </a:xfrm>
          <a:prstGeom prst="rect">
            <a:avLst/>
          </a:prstGeom>
          <a:solidFill>
            <a:srgbClr val="FCEEE4"/>
          </a:solidFill>
          <a:ln w="12700">
            <a:noFill/>
          </a:ln>
        </p:spPr>
        <p:txBody>
          <a:bodyPr wrap="square" rtlCol="0">
            <a:spAutoFit/>
          </a:bodyPr>
          <a:lstStyle/>
          <a:p>
            <a:pPr lvl="0"/>
            <a:r>
              <a:rPr lang="en-AU" b="1" dirty="0">
                <a:latin typeface="Open Sans" panose="020B0606030504020204" pitchFamily="34" charset="0"/>
                <a:ea typeface="Open Sans" panose="020B0606030504020204" pitchFamily="34" charset="0"/>
                <a:cs typeface="Open Sans" panose="020B0606030504020204" pitchFamily="34" charset="0"/>
              </a:rPr>
              <a:t>Concerns about privacy and confidentiality </a:t>
            </a:r>
          </a:p>
        </p:txBody>
      </p:sp>
      <p:sp>
        <p:nvSpPr>
          <p:cNvPr id="11" name="TextBox 10"/>
          <p:cNvSpPr txBox="1"/>
          <p:nvPr/>
        </p:nvSpPr>
        <p:spPr>
          <a:xfrm>
            <a:off x="10067421" y="1432810"/>
            <a:ext cx="2010188" cy="923330"/>
          </a:xfrm>
          <a:prstGeom prst="rect">
            <a:avLst/>
          </a:prstGeom>
          <a:solidFill>
            <a:srgbClr val="DBEEF4"/>
          </a:solidFill>
          <a:ln w="12700">
            <a:noFill/>
          </a:ln>
        </p:spPr>
        <p:txBody>
          <a:bodyPr wrap="square" rtlCol="0">
            <a:spAutoFit/>
          </a:bodyPr>
          <a:lstStyle/>
          <a:p>
            <a:pPr lvl="0"/>
            <a:r>
              <a:rPr lang="en-AU" b="1" dirty="0">
                <a:latin typeface="Open Sans" panose="020B0606030504020204" pitchFamily="34" charset="0"/>
                <a:ea typeface="Open Sans" panose="020B0606030504020204" pitchFamily="34" charset="0"/>
                <a:cs typeface="Open Sans" panose="020B0606030504020204" pitchFamily="34" charset="0"/>
              </a:rPr>
              <a:t>Language or communication barriers</a:t>
            </a:r>
          </a:p>
        </p:txBody>
      </p:sp>
      <p:sp>
        <p:nvSpPr>
          <p:cNvPr id="12" name="TextBox 11"/>
          <p:cNvSpPr txBox="1"/>
          <p:nvPr/>
        </p:nvSpPr>
        <p:spPr>
          <a:xfrm>
            <a:off x="4249378" y="5093725"/>
            <a:ext cx="1909174" cy="923330"/>
          </a:xfrm>
          <a:prstGeom prst="rect">
            <a:avLst/>
          </a:prstGeom>
          <a:solidFill>
            <a:srgbClr val="FCEEE4"/>
          </a:solidFill>
          <a:ln w="12700">
            <a:noFill/>
          </a:ln>
        </p:spPr>
        <p:txBody>
          <a:bodyPr wrap="square" rtlCol="0">
            <a:spAutoFit/>
          </a:bodyPr>
          <a:lstStyle/>
          <a:p>
            <a:pPr lvl="0"/>
            <a:r>
              <a:rPr lang="en-AU" b="1" dirty="0">
                <a:latin typeface="Open Sans" panose="020B0606030504020204" pitchFamily="34" charset="0"/>
                <a:ea typeface="Open Sans" panose="020B0606030504020204" pitchFamily="34" charset="0"/>
                <a:cs typeface="Open Sans" panose="020B0606030504020204" pitchFamily="34" charset="0"/>
              </a:rPr>
              <a:t>Fear of having children removed </a:t>
            </a:r>
          </a:p>
        </p:txBody>
      </p:sp>
      <p:sp>
        <p:nvSpPr>
          <p:cNvPr id="13" name="TextBox 12"/>
          <p:cNvSpPr txBox="1"/>
          <p:nvPr/>
        </p:nvSpPr>
        <p:spPr>
          <a:xfrm>
            <a:off x="9283870" y="5006045"/>
            <a:ext cx="2551259" cy="1754326"/>
          </a:xfrm>
          <a:prstGeom prst="rect">
            <a:avLst/>
          </a:prstGeom>
          <a:solidFill>
            <a:srgbClr val="FCEEE4"/>
          </a:solidFill>
          <a:ln w="12700">
            <a:noFill/>
          </a:ln>
        </p:spPr>
        <p:txBody>
          <a:bodyPr wrap="square" rtlCol="0">
            <a:spAutoFit/>
          </a:bodyPr>
          <a:lstStyle/>
          <a:p>
            <a:pPr lvl="0"/>
            <a:r>
              <a:rPr lang="en-AU" b="1" dirty="0">
                <a:latin typeface="Open Sans" panose="020B0606030504020204" pitchFamily="34" charset="0"/>
                <a:ea typeface="Open Sans" panose="020B0606030504020204" pitchFamily="34" charset="0"/>
                <a:cs typeface="Open Sans" panose="020B0606030504020204" pitchFamily="34" charset="0"/>
              </a:rPr>
              <a:t>Fear of losing connection with family or community, causing family conflict or </a:t>
            </a:r>
            <a:r>
              <a:rPr lang="en-AU" b="1" dirty="0" err="1">
                <a:latin typeface="Open Sans" panose="020B0606030504020204" pitchFamily="34" charset="0"/>
                <a:ea typeface="Open Sans" panose="020B0606030504020204" pitchFamily="34" charset="0"/>
                <a:cs typeface="Open Sans" panose="020B0606030504020204" pitchFamily="34" charset="0"/>
              </a:rPr>
              <a:t>ostracision</a:t>
            </a:r>
            <a:r>
              <a:rPr lang="en-AU" b="1" dirty="0">
                <a:latin typeface="Open Sans" panose="020B0606030504020204" pitchFamily="34" charset="0"/>
                <a:ea typeface="Open Sans" panose="020B0606030504020204" pitchFamily="34" charset="0"/>
                <a:cs typeface="Open Sans" panose="020B0606030504020204" pitchFamily="34" charset="0"/>
              </a:rPr>
              <a:t>. </a:t>
            </a:r>
          </a:p>
        </p:txBody>
      </p:sp>
      <p:sp>
        <p:nvSpPr>
          <p:cNvPr id="14" name="TextBox 13"/>
          <p:cNvSpPr txBox="1"/>
          <p:nvPr/>
        </p:nvSpPr>
        <p:spPr>
          <a:xfrm>
            <a:off x="6405992" y="5105400"/>
            <a:ext cx="2630438" cy="1477328"/>
          </a:xfrm>
          <a:prstGeom prst="rect">
            <a:avLst/>
          </a:prstGeom>
          <a:solidFill>
            <a:srgbClr val="DBEEF4"/>
          </a:solidFill>
          <a:ln w="12700">
            <a:noFill/>
          </a:ln>
        </p:spPr>
        <p:txBody>
          <a:bodyPr wrap="square" rtlCol="0">
            <a:spAutoFit/>
          </a:bodyPr>
          <a:lstStyle/>
          <a:p>
            <a:pPr lvl="0"/>
            <a:r>
              <a:rPr lang="en-AU" b="1" dirty="0">
                <a:latin typeface="Open Sans" panose="020B0606030504020204" pitchFamily="34" charset="0"/>
                <a:ea typeface="Open Sans" panose="020B0606030504020204" pitchFamily="34" charset="0"/>
                <a:cs typeface="Open Sans" panose="020B0606030504020204" pitchFamily="34" charset="0"/>
              </a:rPr>
              <a:t>Fear about decisions being made for them such as being moved to residential aged care</a:t>
            </a:r>
          </a:p>
        </p:txBody>
      </p:sp>
      <p:pic>
        <p:nvPicPr>
          <p:cNvPr id="15" name="Picture 14"/>
          <p:cNvPicPr>
            <a:picLocks noChangeAspect="1"/>
          </p:cNvPicPr>
          <p:nvPr/>
        </p:nvPicPr>
        <p:blipFill>
          <a:blip r:embed="rId3"/>
          <a:stretch>
            <a:fillRect/>
          </a:stretch>
        </p:blipFill>
        <p:spPr>
          <a:xfrm>
            <a:off x="284544" y="2070035"/>
            <a:ext cx="11748015" cy="2877065"/>
          </a:xfrm>
          <a:prstGeom prst="rect">
            <a:avLst/>
          </a:prstGeom>
        </p:spPr>
      </p:pic>
    </p:spTree>
    <p:extLst>
      <p:ext uri="{BB962C8B-B14F-4D97-AF65-F5344CB8AC3E}">
        <p14:creationId xmlns:p14="http://schemas.microsoft.com/office/powerpoint/2010/main" val="152158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sp>
        <p:nvSpPr>
          <p:cNvPr id="3"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Accessible and inclusive services</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a:blip r:embed="rId3"/>
          <a:stretch>
            <a:fillRect/>
          </a:stretch>
        </p:blipFill>
        <p:spPr>
          <a:xfrm>
            <a:off x="922892" y="2663043"/>
            <a:ext cx="2914650" cy="20478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5929" y="1839078"/>
            <a:ext cx="2475704" cy="2078370"/>
          </a:xfrm>
          <a:prstGeom prst="rect">
            <a:avLst/>
          </a:prstGeom>
        </p:spPr>
      </p:pic>
      <p:pic>
        <p:nvPicPr>
          <p:cNvPr id="2" name="Picture 1"/>
          <p:cNvPicPr>
            <a:picLocks noChangeAspect="1"/>
          </p:cNvPicPr>
          <p:nvPr/>
        </p:nvPicPr>
        <p:blipFill rotWithShape="1">
          <a:blip r:embed="rId5"/>
          <a:srcRect l="11600"/>
          <a:stretch/>
        </p:blipFill>
        <p:spPr>
          <a:xfrm>
            <a:off x="3837542" y="1004766"/>
            <a:ext cx="3932165" cy="479107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1286" y="3924528"/>
            <a:ext cx="2411925" cy="2847627"/>
          </a:xfrm>
          <a:prstGeom prst="rect">
            <a:avLst/>
          </a:prstGeom>
        </p:spPr>
      </p:pic>
      <p:pic>
        <p:nvPicPr>
          <p:cNvPr id="5" name="Picture 4">
            <a:hlinkClick r:id="rId7"/>
          </p:cNvPr>
          <p:cNvPicPr>
            <a:picLocks noChangeAspect="1"/>
          </p:cNvPicPr>
          <p:nvPr/>
        </p:nvPicPr>
        <p:blipFill>
          <a:blip r:embed="rId8"/>
          <a:stretch>
            <a:fillRect/>
          </a:stretch>
        </p:blipFill>
        <p:spPr>
          <a:xfrm>
            <a:off x="3395007" y="4350894"/>
            <a:ext cx="4374700" cy="2100920"/>
          </a:xfrm>
          <a:prstGeom prst="rect">
            <a:avLst/>
          </a:prstGeom>
        </p:spPr>
      </p:pic>
    </p:spTree>
    <p:extLst>
      <p:ext uri="{BB962C8B-B14F-4D97-AF65-F5344CB8AC3E}">
        <p14:creationId xmlns:p14="http://schemas.microsoft.com/office/powerpoint/2010/main" val="7092279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sp>
        <p:nvSpPr>
          <p:cNvPr id="2" name="Rectangle 1"/>
          <p:cNvSpPr/>
          <p:nvPr/>
        </p:nvSpPr>
        <p:spPr>
          <a:xfrm>
            <a:off x="0" y="164050"/>
            <a:ext cx="4608954" cy="646331"/>
          </a:xfrm>
          <a:prstGeom prst="rect">
            <a:avLst/>
          </a:prstGeom>
        </p:spPr>
        <p:txBody>
          <a:bodyPr wrap="none">
            <a:sp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Module 1 summary</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Diagram 2"/>
          <p:cNvGraphicFramePr/>
          <p:nvPr>
            <p:extLst>
              <p:ext uri="{D42A27DB-BD31-4B8C-83A1-F6EECF244321}">
                <p14:modId xmlns:p14="http://schemas.microsoft.com/office/powerpoint/2010/main" val="3059254287"/>
              </p:ext>
            </p:extLst>
          </p:nvPr>
        </p:nvGraphicFramePr>
        <p:xfrm>
          <a:off x="1193800" y="100192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12886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4200" y="0"/>
            <a:ext cx="4895849" cy="6925236"/>
          </a:xfrm>
        </p:spPr>
      </p:pic>
      <p:sp>
        <p:nvSpPr>
          <p:cNvPr id="6" name="Rectangle 5"/>
          <p:cNvSpPr/>
          <p:nvPr/>
        </p:nvSpPr>
        <p:spPr>
          <a:xfrm>
            <a:off x="381001" y="393765"/>
            <a:ext cx="6096000" cy="5664564"/>
          </a:xfrm>
          <a:prstGeom prst="rect">
            <a:avLst/>
          </a:prstGeom>
          <a:solidFill>
            <a:srgbClr val="254061"/>
          </a:solidFill>
        </p:spPr>
        <p:txBody>
          <a:bodyPr>
            <a:spAutoFit/>
          </a:bodyPr>
          <a:lstStyle/>
          <a:p>
            <a:pPr algn="ctr">
              <a:lnSpc>
                <a:spcPct val="107000"/>
              </a:lnSpc>
              <a:spcAft>
                <a:spcPts val="800"/>
              </a:spcAft>
              <a:tabLst>
                <a:tab pos="617220" algn="l"/>
              </a:tabLst>
            </a:pPr>
            <a:r>
              <a:rPr lang="en-AU" sz="28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Reflection</a:t>
            </a:r>
          </a:p>
          <a:p>
            <a:pPr algn="ctr">
              <a:lnSpc>
                <a:spcPct val="107000"/>
              </a:lnSpc>
              <a:spcAft>
                <a:spcPts val="800"/>
              </a:spcAft>
              <a:tabLst>
                <a:tab pos="617220" algn="l"/>
              </a:tabLst>
            </a:pPr>
            <a:endParaRPr lang="en-AU" sz="28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tabLst>
                <a:tab pos="617220" algn="l"/>
              </a:tabLst>
            </a:pPr>
            <a:r>
              <a:rPr lang="en-AU"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After </a:t>
            </a:r>
            <a:r>
              <a:rPr lang="en-AU"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undertaking any form of training, it is always important to reflect on these questions:</a:t>
            </a:r>
          </a:p>
          <a:p>
            <a:pPr marL="800100" lvl="1" indent="-342900">
              <a:lnSpc>
                <a:spcPct val="107000"/>
              </a:lnSpc>
              <a:spcAft>
                <a:spcPts val="800"/>
              </a:spcAft>
              <a:buFont typeface="Calibri" panose="020F0502020204030204" pitchFamily="34" charset="0"/>
              <a:buChar char="•"/>
            </a:pPr>
            <a:r>
              <a:rPr lang="en-AU"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How might I apply new knowledge and skills? </a:t>
            </a:r>
            <a:endPar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07000"/>
              </a:lnSpc>
              <a:buFont typeface="Calibri" panose="020F0502020204030204" pitchFamily="34" charset="0"/>
              <a:buChar char="•"/>
            </a:pPr>
            <a:r>
              <a:rPr lang="en-AU"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does this content reveal about my work responsibilities or role that I didn’t know before?</a:t>
            </a:r>
            <a:endPar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07000"/>
              </a:lnSpc>
              <a:spcAft>
                <a:spcPts val="800"/>
              </a:spcAft>
              <a:buFont typeface="Calibri" panose="020F0502020204030204" pitchFamily="34" charset="0"/>
              <a:buChar char="•"/>
            </a:pPr>
            <a:r>
              <a:rPr lang="en-AU"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can I do better as a result?</a:t>
            </a:r>
            <a:endPar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07000"/>
              </a:lnSpc>
              <a:spcAft>
                <a:spcPts val="800"/>
              </a:spcAft>
              <a:buFont typeface="Calibri" panose="020F0502020204030204" pitchFamily="34" charset="0"/>
              <a:buChar char="•"/>
            </a:pPr>
            <a:r>
              <a:rPr lang="en-AU"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other knowledge or experience does this enhance?</a:t>
            </a:r>
            <a:endPar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07000"/>
              </a:lnSpc>
              <a:spcAft>
                <a:spcPts val="800"/>
              </a:spcAft>
              <a:buFont typeface="Calibri" panose="020F0502020204030204" pitchFamily="34" charset="0"/>
              <a:buChar char="•"/>
            </a:pPr>
            <a:r>
              <a:rPr lang="en-AU"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further training do I think I need?</a:t>
            </a:r>
            <a:endPar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514327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81" y="2086571"/>
            <a:ext cx="3963281" cy="3276149"/>
          </a:xfrm>
        </p:spPr>
      </p:pic>
      <p:pic>
        <p:nvPicPr>
          <p:cNvPr id="6" name="Picture 5"/>
          <p:cNvPicPr>
            <a:picLocks noChangeAspect="1"/>
          </p:cNvPicPr>
          <p:nvPr/>
        </p:nvPicPr>
        <p:blipFill>
          <a:blip r:embed="rId3"/>
          <a:stretch>
            <a:fillRect/>
          </a:stretch>
        </p:blipFill>
        <p:spPr>
          <a:xfrm>
            <a:off x="-13250" y="164050"/>
            <a:ext cx="12205250" cy="713294"/>
          </a:xfrm>
          <a:prstGeom prst="rect">
            <a:avLst/>
          </a:prstGeom>
        </p:spPr>
      </p:pic>
      <p:sp>
        <p:nvSpPr>
          <p:cNvPr id="7" name="Rectangle 6"/>
          <p:cNvSpPr/>
          <p:nvPr/>
        </p:nvSpPr>
        <p:spPr>
          <a:xfrm>
            <a:off x="0" y="164050"/>
            <a:ext cx="2171172" cy="646331"/>
          </a:xfrm>
          <a:prstGeom prst="rect">
            <a:avLst/>
          </a:prstGeom>
        </p:spPr>
        <p:txBody>
          <a:bodyPr wrap="none">
            <a:sp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Self-care</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1" name="Diagram 10"/>
          <p:cNvGraphicFramePr/>
          <p:nvPr>
            <p:extLst>
              <p:ext uri="{D42A27DB-BD31-4B8C-83A1-F6EECF244321}">
                <p14:modId xmlns:p14="http://schemas.microsoft.com/office/powerpoint/2010/main" val="3500367107"/>
              </p:ext>
            </p:extLst>
          </p:nvPr>
        </p:nvGraphicFramePr>
        <p:xfrm>
          <a:off x="3937000" y="877344"/>
          <a:ext cx="8255000" cy="56946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55576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AU"/>
          </a:p>
        </p:txBody>
      </p:sp>
      <p:sp>
        <p:nvSpPr>
          <p:cNvPr id="6" name="Rectangle 5"/>
          <p:cNvSpPr/>
          <p:nvPr/>
        </p:nvSpPr>
        <p:spPr>
          <a:xfrm>
            <a:off x="-1" y="2358053"/>
            <a:ext cx="12192000" cy="3405011"/>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1278465" y="2684154"/>
            <a:ext cx="9635067" cy="1477328"/>
          </a:xfrm>
          <a:prstGeom prst="rect">
            <a:avLst/>
          </a:prstGeom>
          <a:noFill/>
        </p:spPr>
        <p:txBody>
          <a:bodyPr wrap="square" rtlCol="0">
            <a:spAutoFit/>
          </a:bodyPr>
          <a:lstStyle/>
          <a:p>
            <a:pPr algn="ctr"/>
            <a:endParaRPr lang="en-AU" sz="3600" b="1" dirty="0">
              <a:solidFill>
                <a:srgbClr val="9BB0CA"/>
              </a:solidFill>
              <a:latin typeface="Open Sans" panose="020B0606030504020204" pitchFamily="34" charset="0"/>
              <a:ea typeface="Open Sans" panose="020B0606030504020204" pitchFamily="34" charset="0"/>
              <a:cs typeface="Open Sans" panose="020B0606030504020204" pitchFamily="34" charset="0"/>
            </a:endParaRPr>
          </a:p>
          <a:p>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Thank </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you</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AU"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p:cNvPicPr>
            <a:picLocks noChangeAspect="1"/>
          </p:cNvPicPr>
          <p:nvPr/>
        </p:nvPicPr>
        <p:blipFill>
          <a:blip r:embed="rId2"/>
          <a:srcRect t="4409" b="3480"/>
          <a:stretch>
            <a:fillRect/>
          </a:stretch>
        </p:blipFill>
        <p:spPr>
          <a:xfrm>
            <a:off x="9702984" y="6102727"/>
            <a:ext cx="1210549" cy="629275"/>
          </a:xfrm>
          <a:prstGeom prst="rect">
            <a:avLst/>
          </a:prstGeom>
        </p:spPr>
      </p:pic>
      <p:pic>
        <p:nvPicPr>
          <p:cNvPr id="11" name="Picture 10"/>
          <p:cNvPicPr>
            <a:picLocks noChangeAspect="1"/>
          </p:cNvPicPr>
          <p:nvPr/>
        </p:nvPicPr>
        <p:blipFill>
          <a:blip r:embed="rId3"/>
          <a:srcRect l="677" r="5442"/>
          <a:stretch>
            <a:fillRect/>
          </a:stretch>
        </p:blipFill>
        <p:spPr>
          <a:xfrm>
            <a:off x="11146499" y="5775470"/>
            <a:ext cx="1045501" cy="104466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378" y="63867"/>
            <a:ext cx="7265653" cy="1932842"/>
          </a:xfrm>
          <a:prstGeom prst="rect">
            <a:avLst/>
          </a:prstGeom>
        </p:spPr>
      </p:pic>
    </p:spTree>
    <p:extLst>
      <p:ext uri="{BB962C8B-B14F-4D97-AF65-F5344CB8AC3E}">
        <p14:creationId xmlns:p14="http://schemas.microsoft.com/office/powerpoint/2010/main" val="4278703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ounded Rectangle 10"/>
          <p:cNvSpPr/>
          <p:nvPr/>
        </p:nvSpPr>
        <p:spPr>
          <a:xfrm>
            <a:off x="285749" y="2617956"/>
            <a:ext cx="11697203" cy="1110138"/>
          </a:xfrm>
          <a:prstGeom prst="roundRect">
            <a:avLst/>
          </a:prstGeom>
          <a:solidFill>
            <a:srgbClr val="DEE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ounded Rectangle 12"/>
          <p:cNvSpPr/>
          <p:nvPr/>
        </p:nvSpPr>
        <p:spPr>
          <a:xfrm>
            <a:off x="247398" y="5358189"/>
            <a:ext cx="11697203" cy="1110138"/>
          </a:xfrm>
          <a:prstGeom prst="roundRect">
            <a:avLst/>
          </a:prstGeom>
          <a:solidFill>
            <a:srgbClr val="DEE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a:t>
            </a:r>
            <a:endParaRPr lang="en-AU" sz="2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ounded Rectangle 9"/>
          <p:cNvSpPr/>
          <p:nvPr/>
        </p:nvSpPr>
        <p:spPr>
          <a:xfrm>
            <a:off x="285750" y="1221954"/>
            <a:ext cx="11697202" cy="1110138"/>
          </a:xfrm>
          <a:prstGeom prst="roundRect">
            <a:avLst/>
          </a:prstGeom>
          <a:solidFill>
            <a:srgbClr val="DEE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a:xfrm>
            <a:off x="1343942" y="1390162"/>
            <a:ext cx="10391775" cy="816579"/>
          </a:xfrm>
        </p:spPr>
        <p:txBody>
          <a:bodyPr>
            <a:normAutofit/>
          </a:bodyPr>
          <a:lstStyle/>
          <a:p>
            <a:pPr marL="0" lvl="0" indent="0">
              <a:buNone/>
            </a:pPr>
            <a:r>
              <a:rPr lang="en-AU" sz="24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Capability to engage effectively with those accessing your service and respond as a MARAM Intermediate-aligned practitioner. </a:t>
            </a:r>
            <a:endParaRPr lang="en-AU" sz="2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1"/>
          <p:cNvSpPr txBox="1">
            <a:spLocks/>
          </p:cNvSpPr>
          <p:nvPr/>
        </p:nvSpPr>
        <p:spPr>
          <a:xfrm>
            <a:off x="152400" y="195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Learning objectives</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611" y="1328405"/>
            <a:ext cx="750998" cy="81255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66" y="2903501"/>
            <a:ext cx="792480" cy="4953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11" y="5549702"/>
            <a:ext cx="619523" cy="619523"/>
          </a:xfrm>
          <a:prstGeom prst="rect">
            <a:avLst/>
          </a:prstGeom>
        </p:spPr>
      </p:pic>
      <p:sp>
        <p:nvSpPr>
          <p:cNvPr id="12" name="Rounded Rectangle 11"/>
          <p:cNvSpPr/>
          <p:nvPr/>
        </p:nvSpPr>
        <p:spPr>
          <a:xfrm>
            <a:off x="285749" y="4010929"/>
            <a:ext cx="11697203" cy="1110138"/>
          </a:xfrm>
          <a:prstGeom prst="roundRect">
            <a:avLst/>
          </a:prstGeom>
          <a:solidFill>
            <a:srgbClr val="DEE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1343942" y="4150499"/>
            <a:ext cx="11490990" cy="830997"/>
          </a:xfrm>
          <a:prstGeom prst="rect">
            <a:avLst/>
          </a:prstGeom>
        </p:spPr>
        <p:txBody>
          <a:bodyPr wrap="square">
            <a:spAutoFit/>
          </a:bodyPr>
          <a:lstStyle/>
          <a:p>
            <a:pPr lvl="0"/>
            <a:r>
              <a:rPr lang="en-AU" sz="24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Capability </a:t>
            </a:r>
            <a:r>
              <a:rPr lang="en-AU" sz="2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to manage risk and prioritise the safety of child and adult victim survivors of </a:t>
            </a:r>
            <a:r>
              <a:rPr lang="en-AU" sz="240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family </a:t>
            </a:r>
            <a:r>
              <a:rPr lang="en-AU" sz="240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violence as </a:t>
            </a:r>
            <a:r>
              <a:rPr lang="en-AU" sz="2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a MARAM Intermediate-aligned practitioner. </a:t>
            </a:r>
          </a:p>
        </p:txBody>
      </p:sp>
      <p:sp>
        <p:nvSpPr>
          <p:cNvPr id="15" name="Rectangle 14"/>
          <p:cNvSpPr/>
          <p:nvPr/>
        </p:nvSpPr>
        <p:spPr>
          <a:xfrm>
            <a:off x="1343942" y="2768728"/>
            <a:ext cx="10562308" cy="830997"/>
          </a:xfrm>
          <a:prstGeom prst="rect">
            <a:avLst/>
          </a:prstGeom>
        </p:spPr>
        <p:txBody>
          <a:bodyPr wrap="square">
            <a:spAutoFit/>
          </a:bodyPr>
          <a:lstStyle/>
          <a:p>
            <a:pPr lvl="0"/>
            <a:r>
              <a:rPr lang="en-AU" sz="24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Capability to identify and assess family violence risk at an intermediate level utilising the MARAM tools. </a:t>
            </a:r>
            <a:endParaRPr lang="en-AU" sz="2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p:cNvSpPr/>
          <p:nvPr/>
        </p:nvSpPr>
        <p:spPr>
          <a:xfrm>
            <a:off x="1343942" y="5682425"/>
            <a:ext cx="10500854" cy="461665"/>
          </a:xfrm>
          <a:prstGeom prst="rect">
            <a:avLst/>
          </a:prstGeom>
        </p:spPr>
        <p:txBody>
          <a:bodyPr wrap="square">
            <a:spAutoFit/>
          </a:bodyPr>
          <a:lstStyle/>
          <a:p>
            <a:r>
              <a:rPr lang="en-AU" sz="2400" dirty="0" smtClean="0">
                <a:latin typeface="Open Sans" panose="020B0606030504020204" pitchFamily="34" charset="0"/>
                <a:ea typeface="Open Sans" panose="020B0606030504020204" pitchFamily="34" charset="0"/>
                <a:cs typeface="Open Sans" panose="020B0606030504020204" pitchFamily="34" charset="0"/>
              </a:rPr>
              <a:t>Ability to provide effective services informed by the MARAM Framework.</a:t>
            </a:r>
            <a:endParaRPr lang="en-AU"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866" y="4188052"/>
            <a:ext cx="792480" cy="708428"/>
          </a:xfrm>
          <a:prstGeom prst="rect">
            <a:avLst/>
          </a:prstGeom>
        </p:spPr>
      </p:pic>
    </p:spTree>
    <p:extLst>
      <p:ext uri="{BB962C8B-B14F-4D97-AF65-F5344CB8AC3E}">
        <p14:creationId xmlns:p14="http://schemas.microsoft.com/office/powerpoint/2010/main" val="820955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14300" y="1447801"/>
            <a:ext cx="2819400" cy="48768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5" name="Diagram 4"/>
          <p:cNvGraphicFramePr/>
          <p:nvPr>
            <p:extLst>
              <p:ext uri="{D42A27DB-BD31-4B8C-83A1-F6EECF244321}">
                <p14:modId xmlns:p14="http://schemas.microsoft.com/office/powerpoint/2010/main" val="4014286778"/>
              </p:ext>
            </p:extLst>
          </p:nvPr>
        </p:nvGraphicFramePr>
        <p:xfrm>
          <a:off x="209550" y="895350"/>
          <a:ext cx="11620500" cy="596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52400" y="195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Training overview</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9846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 y="1531695"/>
            <a:ext cx="12192000" cy="4526205"/>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smtClean="0">
                <a:latin typeface="Open Sans" panose="020B0606030504020204" pitchFamily="34" charset="0"/>
                <a:ea typeface="Open Sans" panose="020B0606030504020204" pitchFamily="34" charset="0"/>
                <a:cs typeface="Open Sans" panose="020B0606030504020204" pitchFamily="34" charset="0"/>
              </a:rPr>
              <a:t>Overview of the Victorian Family Violence </a:t>
            </a:r>
          </a:p>
          <a:p>
            <a:pPr algn="ctr"/>
            <a:r>
              <a:rPr lang="en-AU" sz="3600" b="1" dirty="0" smtClean="0">
                <a:latin typeface="Open Sans" panose="020B0606030504020204" pitchFamily="34" charset="0"/>
                <a:ea typeface="Open Sans" panose="020B0606030504020204" pitchFamily="34" charset="0"/>
                <a:cs typeface="Open Sans" panose="020B0606030504020204" pitchFamily="34" charset="0"/>
              </a:rPr>
              <a:t>reform context</a:t>
            </a:r>
            <a:endParaRPr lang="en-AU" sz="3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350" y="178167"/>
            <a:ext cx="5087981" cy="1353528"/>
          </a:xfrm>
          <a:prstGeom prst="rect">
            <a:avLst/>
          </a:prstGeom>
        </p:spPr>
      </p:pic>
    </p:spTree>
    <p:extLst>
      <p:ext uri="{BB962C8B-B14F-4D97-AF65-F5344CB8AC3E}">
        <p14:creationId xmlns:p14="http://schemas.microsoft.com/office/powerpoint/2010/main" val="825833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3826" y="1667286"/>
            <a:ext cx="6249272" cy="3524742"/>
          </a:xfrm>
        </p:spPr>
      </p:pic>
      <p:sp>
        <p:nvSpPr>
          <p:cNvPr id="5" name="Rectangle 4"/>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Overview of the Family Violence reform context</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hlinkClick r:id="rId3"/>
          </p:cNvPr>
          <p:cNvPicPr>
            <a:picLocks noChangeAspect="1"/>
          </p:cNvPicPr>
          <p:nvPr/>
        </p:nvPicPr>
        <p:blipFill>
          <a:blip r:embed="rId4"/>
          <a:stretch>
            <a:fillRect/>
          </a:stretch>
        </p:blipFill>
        <p:spPr>
          <a:xfrm>
            <a:off x="152401" y="5779814"/>
            <a:ext cx="1581150" cy="893211"/>
          </a:xfrm>
          <a:prstGeom prst="rect">
            <a:avLst/>
          </a:prstGeom>
        </p:spPr>
      </p:pic>
      <p:pic>
        <p:nvPicPr>
          <p:cNvPr id="3" name="Picture 2"/>
          <p:cNvPicPr>
            <a:picLocks noChangeAspect="1"/>
          </p:cNvPicPr>
          <p:nvPr/>
        </p:nvPicPr>
        <p:blipFill>
          <a:blip r:embed="rId5"/>
          <a:stretch>
            <a:fillRect/>
          </a:stretch>
        </p:blipFill>
        <p:spPr>
          <a:xfrm>
            <a:off x="7555295" y="1106807"/>
            <a:ext cx="4427329" cy="5344544"/>
          </a:xfrm>
          <a:prstGeom prst="rect">
            <a:avLst/>
          </a:prstGeom>
        </p:spPr>
      </p:pic>
    </p:spTree>
    <p:extLst>
      <p:ext uri="{BB962C8B-B14F-4D97-AF65-F5344CB8AC3E}">
        <p14:creationId xmlns:p14="http://schemas.microsoft.com/office/powerpoint/2010/main" val="1806238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MARAM</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6048375" y="1085305"/>
            <a:ext cx="6019800" cy="1258550"/>
          </a:xfrm>
          <a:prstGeom prst="rect">
            <a:avLst/>
          </a:prstGeom>
        </p:spPr>
        <p:txBody>
          <a:bodyPr wrap="square">
            <a:spAutoFit/>
          </a:bodyPr>
          <a:lstStyle/>
          <a:p>
            <a:pPr>
              <a:lnSpc>
                <a:spcPct val="107000"/>
              </a:lnSpc>
              <a:spcAft>
                <a:spcPts val="800"/>
              </a:spcAft>
            </a:pPr>
            <a:r>
              <a:rPr lang="en-AU" sz="2400" b="1" dirty="0">
                <a:solidFill>
                  <a:srgbClr val="006666"/>
                </a:solidFill>
                <a:latin typeface="Open Sans" panose="020B0606030504020204" pitchFamily="34" charset="0"/>
                <a:ea typeface="Open Sans" panose="020B0606030504020204" pitchFamily="34" charset="0"/>
                <a:cs typeface="Open Sans" panose="020B0606030504020204" pitchFamily="34" charset="0"/>
              </a:rPr>
              <a:t>The aim of MARAM </a:t>
            </a:r>
            <a:r>
              <a:rPr lang="en-AU" sz="2400" b="1" dirty="0" smtClean="0">
                <a:solidFill>
                  <a:srgbClr val="006666"/>
                </a:solidFill>
                <a:latin typeface="Open Sans" panose="020B0606030504020204" pitchFamily="34" charset="0"/>
                <a:ea typeface="Open Sans" panose="020B0606030504020204" pitchFamily="34" charset="0"/>
                <a:cs typeface="Open Sans" panose="020B0606030504020204" pitchFamily="34" charset="0"/>
              </a:rPr>
              <a:t>is </a:t>
            </a:r>
            <a:r>
              <a:rPr lang="en-AU" sz="2400" b="1" dirty="0">
                <a:solidFill>
                  <a:srgbClr val="006666"/>
                </a:solidFill>
                <a:latin typeface="Open Sans" panose="020B0606030504020204" pitchFamily="34" charset="0"/>
                <a:ea typeface="Open Sans" panose="020B0606030504020204" pitchFamily="34" charset="0"/>
                <a:cs typeface="Open Sans" panose="020B0606030504020204" pitchFamily="34" charset="0"/>
              </a:rPr>
              <a:t>to increase the safety and wellbeing of Victorians by </a:t>
            </a:r>
            <a:r>
              <a:rPr lang="en-AU" sz="2400" b="1" dirty="0" smtClean="0">
                <a:solidFill>
                  <a:srgbClr val="006666"/>
                </a:solidFill>
                <a:latin typeface="Open Sans" panose="020B0606030504020204" pitchFamily="34" charset="0"/>
                <a:ea typeface="Open Sans" panose="020B0606030504020204" pitchFamily="34" charset="0"/>
                <a:cs typeface="Open Sans" panose="020B0606030504020204" pitchFamily="34" charset="0"/>
              </a:rPr>
              <a:t>ensuring:</a:t>
            </a:r>
            <a:endParaRPr lang="en-AU" sz="2400" b="1" dirty="0">
              <a:solidFill>
                <a:srgbClr val="006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6394502" y="2323301"/>
            <a:ext cx="6096000" cy="405560"/>
          </a:xfrm>
          <a:prstGeom prst="rect">
            <a:avLst/>
          </a:prstGeom>
        </p:spPr>
        <p:txBody>
          <a:bodyPr>
            <a:spAutoFit/>
          </a:bodyPr>
          <a:lstStyle/>
          <a:p>
            <a:pPr marL="342900" lvl="0" indent="-342900">
              <a:lnSpc>
                <a:spcPct val="107000"/>
              </a:lnSpc>
              <a:spcAft>
                <a:spcPts val="0"/>
              </a:spcAft>
              <a:buFont typeface="Calibri" panose="020F0502020204030204" pitchFamily="34" charset="0"/>
              <a:buChar char="•"/>
            </a:pPr>
            <a:r>
              <a:rPr lang="en-AU" sz="2000" b="1" dirty="0">
                <a:latin typeface="Open Sans" panose="020B0606030504020204" pitchFamily="34" charset="0"/>
                <a:ea typeface="Open Sans" panose="020B0606030504020204" pitchFamily="34" charset="0"/>
                <a:cs typeface="Open Sans" panose="020B0606030504020204" pitchFamily="34" charset="0"/>
              </a:rPr>
              <a:t>Shared understanding of family violence </a:t>
            </a:r>
          </a:p>
        </p:txBody>
      </p:sp>
      <p:sp>
        <p:nvSpPr>
          <p:cNvPr id="9" name="Rectangle 8"/>
          <p:cNvSpPr/>
          <p:nvPr/>
        </p:nvSpPr>
        <p:spPr>
          <a:xfrm>
            <a:off x="6394502" y="2834344"/>
            <a:ext cx="5263799" cy="1393523"/>
          </a:xfrm>
          <a:prstGeom prst="rect">
            <a:avLst/>
          </a:prstGeom>
        </p:spPr>
        <p:txBody>
          <a:bodyPr wrap="square">
            <a:spAutoFit/>
          </a:bodyPr>
          <a:lstStyle/>
          <a:p>
            <a:pPr marL="342900" lvl="0" indent="-342900">
              <a:lnSpc>
                <a:spcPct val="107000"/>
              </a:lnSpc>
              <a:spcAft>
                <a:spcPts val="0"/>
              </a:spcAft>
              <a:buFont typeface="Calibri" panose="020F0502020204030204" pitchFamily="34" charset="0"/>
              <a:buChar char="•"/>
            </a:pPr>
            <a:r>
              <a:rPr lang="en-AU" sz="2000" b="1" dirty="0" smtClean="0">
                <a:latin typeface="Open Sans" panose="020B0606030504020204" pitchFamily="34" charset="0"/>
                <a:ea typeface="Open Sans" panose="020B0606030504020204" pitchFamily="34" charset="0"/>
                <a:cs typeface="Open Sans" panose="020B0606030504020204" pitchFamily="34" charset="0"/>
              </a:rPr>
              <a:t>Are effectively identifying, assessing and managing family violence risk, consistent with their roles within the service system </a:t>
            </a:r>
          </a:p>
        </p:txBody>
      </p:sp>
      <p:sp>
        <p:nvSpPr>
          <p:cNvPr id="10" name="Rectangle 9"/>
          <p:cNvSpPr/>
          <p:nvPr/>
        </p:nvSpPr>
        <p:spPr>
          <a:xfrm>
            <a:off x="6394502" y="4333350"/>
            <a:ext cx="6096000" cy="405560"/>
          </a:xfrm>
          <a:prstGeom prst="rect">
            <a:avLst/>
          </a:prstGeom>
        </p:spPr>
        <p:txBody>
          <a:bodyPr>
            <a:spAutoFit/>
          </a:bodyPr>
          <a:lstStyle/>
          <a:p>
            <a:pPr marL="342900" lvl="0" indent="-342900">
              <a:lnSpc>
                <a:spcPct val="107000"/>
              </a:lnSpc>
              <a:spcAft>
                <a:spcPts val="800"/>
              </a:spcAft>
              <a:buFont typeface="Calibri" panose="020F0502020204030204" pitchFamily="34" charset="0"/>
              <a:buChar char="•"/>
            </a:pPr>
            <a:r>
              <a:rPr lang="en-AU" sz="2000" b="1" dirty="0" smtClean="0">
                <a:latin typeface="Open Sans" panose="020B0606030504020204" pitchFamily="34" charset="0"/>
                <a:ea typeface="Open Sans" panose="020B0606030504020204" pitchFamily="34" charset="0"/>
                <a:cs typeface="Open Sans" panose="020B0606030504020204" pitchFamily="34" charset="0"/>
              </a:rPr>
              <a:t>Establish a system-wide approach</a:t>
            </a:r>
          </a:p>
        </p:txBody>
      </p:sp>
      <p:sp>
        <p:nvSpPr>
          <p:cNvPr id="11" name="Rectangle 10"/>
          <p:cNvSpPr/>
          <p:nvPr/>
        </p:nvSpPr>
        <p:spPr>
          <a:xfrm>
            <a:off x="6394501" y="4844393"/>
            <a:ext cx="5263799" cy="1722844"/>
          </a:xfrm>
          <a:prstGeom prst="rect">
            <a:avLst/>
          </a:prstGeom>
        </p:spPr>
        <p:txBody>
          <a:bodyPr wrap="square">
            <a:spAutoFit/>
          </a:bodyPr>
          <a:lstStyle/>
          <a:p>
            <a:pPr marL="342900" lvl="0" indent="-342900">
              <a:lnSpc>
                <a:spcPct val="107000"/>
              </a:lnSpc>
              <a:spcAft>
                <a:spcPts val="800"/>
              </a:spcAft>
              <a:buFont typeface="Calibri" panose="020F0502020204030204" pitchFamily="34" charset="0"/>
              <a:buChar char="•"/>
            </a:pPr>
            <a:r>
              <a:rPr lang="en-AU" sz="2000" b="1" dirty="0" smtClean="0">
                <a:latin typeface="Open Sans" panose="020B0606030504020204" pitchFamily="34" charset="0"/>
                <a:ea typeface="Open Sans" panose="020B0606030504020204" pitchFamily="34" charset="0"/>
                <a:cs typeface="Open Sans" panose="020B0606030504020204" pitchFamily="34" charset="0"/>
              </a:rPr>
              <a:t>Have a collective responsibility to keep victim survivors safe, and to keep perpetrators in view and hold them accountable for their behaviours and actions</a:t>
            </a:r>
            <a:endParaRPr lang="en-AU"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2"/>
          <a:stretch>
            <a:fillRect/>
          </a:stretch>
        </p:blipFill>
        <p:spPr>
          <a:xfrm>
            <a:off x="785813" y="1293596"/>
            <a:ext cx="4629150" cy="5029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1070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2892</TotalTime>
  <Words>2492</Words>
  <Application>Microsoft Office PowerPoint</Application>
  <PresentationFormat>Widescreen</PresentationFormat>
  <Paragraphs>296</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Microsoft Sans Serif</vt:lpstr>
      <vt:lpstr>Open Sans</vt:lpstr>
      <vt:lpstr>Times New Roman</vt:lpstr>
      <vt:lpstr>Office Theme</vt:lpstr>
      <vt:lpstr>PowerPoint Presentation</vt:lpstr>
      <vt:lpstr>A safe learning environment </vt:lpstr>
      <vt:lpstr>Self-care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my role under MARAM?</vt:lpstr>
      <vt:lpstr>What is my role under MARAM?</vt:lpstr>
      <vt:lpstr>What is my role under MARAM?</vt:lpstr>
      <vt:lpstr>PowerPoint Presentation</vt:lpstr>
      <vt:lpstr>PowerPoint Presentation</vt:lpstr>
      <vt:lpstr>Definition of family violence</vt:lpstr>
      <vt:lpstr>Definition of family violence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RWH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Wilson</dc:creator>
  <cp:lastModifiedBy>Jessica Wilson</cp:lastModifiedBy>
  <cp:revision>89</cp:revision>
  <dcterms:created xsi:type="dcterms:W3CDTF">2021-06-23T07:37:34Z</dcterms:created>
  <dcterms:modified xsi:type="dcterms:W3CDTF">2021-08-25T01:03:03Z</dcterms:modified>
</cp:coreProperties>
</file>