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99" r:id="rId4"/>
    <p:sldId id="262" r:id="rId5"/>
    <p:sldId id="298" r:id="rId6"/>
    <p:sldId id="263" r:id="rId7"/>
    <p:sldId id="264" r:id="rId8"/>
    <p:sldId id="266" r:id="rId9"/>
    <p:sldId id="267" r:id="rId10"/>
    <p:sldId id="268" r:id="rId11"/>
    <p:sldId id="269" r:id="rId12"/>
    <p:sldId id="273" r:id="rId13"/>
    <p:sldId id="270" r:id="rId14"/>
    <p:sldId id="274" r:id="rId15"/>
    <p:sldId id="271" r:id="rId16"/>
    <p:sldId id="272" r:id="rId17"/>
    <p:sldId id="276" r:id="rId18"/>
    <p:sldId id="275" r:id="rId19"/>
    <p:sldId id="277" r:id="rId20"/>
    <p:sldId id="278" r:id="rId21"/>
    <p:sldId id="281" r:id="rId22"/>
    <p:sldId id="300" r:id="rId23"/>
    <p:sldId id="280" r:id="rId24"/>
    <p:sldId id="284" r:id="rId25"/>
    <p:sldId id="283" r:id="rId26"/>
    <p:sldId id="285" r:id="rId27"/>
    <p:sldId id="287" r:id="rId28"/>
    <p:sldId id="288" r:id="rId29"/>
    <p:sldId id="289" r:id="rId30"/>
    <p:sldId id="290" r:id="rId31"/>
    <p:sldId id="294" r:id="rId32"/>
    <p:sldId id="297"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82C"/>
    <a:srgbClr val="7D9FBB"/>
    <a:srgbClr val="DBEEF4"/>
    <a:srgbClr val="18919B"/>
    <a:srgbClr val="215968"/>
    <a:srgbClr val="80A1BC"/>
    <a:srgbClr val="008A95"/>
    <a:srgbClr val="00ACBB"/>
    <a:srgbClr val="254061"/>
    <a:srgbClr val="F77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130" autoAdjust="0"/>
    <p:restoredTop sz="94660"/>
  </p:normalViewPr>
  <p:slideViewPr>
    <p:cSldViewPr snapToGrid="0">
      <p:cViewPr varScale="1">
        <p:scale>
          <a:sx n="69" d="100"/>
          <a:sy n="69" d="100"/>
        </p:scale>
        <p:origin x="48" y="108"/>
      </p:cViewPr>
      <p:guideLst/>
    </p:cSldViewPr>
  </p:slideViewPr>
  <p:notesTextViewPr>
    <p:cViewPr>
      <p:scale>
        <a:sx n="1" d="1"/>
        <a:sy n="1" d="1"/>
      </p:scale>
      <p:origin x="0" y="0"/>
    </p:cViewPr>
  </p:notesTextViewPr>
  <p:sorterViewPr>
    <p:cViewPr>
      <p:scale>
        <a:sx n="100" d="100"/>
        <a:sy n="100" d="100"/>
      </p:scale>
      <p:origin x="0" y="-12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DFCD1-E88F-471D-BD9B-557B7EE471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83FB3DA9-9FD6-4519-9BC6-C47EB043F3F9}">
      <dgm:prSet>
        <dgm:style>
          <a:lnRef idx="2">
            <a:schemeClr val="accent2">
              <a:shade val="50000"/>
            </a:schemeClr>
          </a:lnRef>
          <a:fillRef idx="1">
            <a:schemeClr val="accent2"/>
          </a:fillRef>
          <a:effectRef idx="0">
            <a:schemeClr val="accent2"/>
          </a:effectRef>
          <a:fontRef idx="minor">
            <a:schemeClr val="lt1"/>
          </a:fontRef>
        </dgm:style>
      </dgm:prSet>
      <dgm:spPr>
        <a:solidFill>
          <a:srgbClr val="F47822"/>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Uphold the dignity and privacy of the people we work with</a:t>
          </a:r>
        </a:p>
      </dgm:t>
    </dgm:pt>
    <dgm:pt modelId="{CE34B3DF-AEC7-4FA1-A4A5-17C9778038F1}" type="parTrans" cxnId="{5A3B47FD-8E2C-4D5A-94F7-3C74B327B36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B19479A7-E604-4402-95DE-6E594C82737A}" type="sibTrans" cxnId="{5A3B47FD-8E2C-4D5A-94F7-3C74B327B36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7C7185CA-8330-40BC-BEC3-7A639634D707}">
      <dgm:prSet>
        <dgm:style>
          <a:lnRef idx="2">
            <a:schemeClr val="accent3">
              <a:shade val="50000"/>
            </a:schemeClr>
          </a:lnRef>
          <a:fillRef idx="1">
            <a:schemeClr val="accent3"/>
          </a:fillRef>
          <a:effectRef idx="0">
            <a:schemeClr val="accent3"/>
          </a:effectRef>
          <a:fontRef idx="minor">
            <a:schemeClr val="lt1"/>
          </a:fontRef>
        </dgm:style>
      </dgm:prSet>
      <dgm:spPr>
        <a:solidFill>
          <a:srgbClr val="006666"/>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Commitment to participation, but with the right to pass</a:t>
          </a:r>
        </a:p>
      </dgm:t>
    </dgm:pt>
    <dgm:pt modelId="{07956524-F42A-4430-903E-73E634F2475B}" type="parTrans" cxnId="{C972D7C6-276E-44E5-9024-8550BFEE9561}">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6F3D531D-60EE-4B1F-BCC6-E7F5B0AB6064}" type="sibTrans" cxnId="{C972D7C6-276E-44E5-9024-8550BFEE9561}">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DD7DF167-D89B-43CF-9B15-56A8DCD3C829}">
      <dgm:prSet>
        <dgm:style>
          <a:lnRef idx="2">
            <a:schemeClr val="accent5">
              <a:shade val="50000"/>
            </a:schemeClr>
          </a:lnRef>
          <a:fillRef idx="1">
            <a:schemeClr val="accent5"/>
          </a:fillRef>
          <a:effectRef idx="0">
            <a:schemeClr val="accent5"/>
          </a:effectRef>
          <a:fontRef idx="minor">
            <a:schemeClr val="lt1"/>
          </a:fontRef>
        </dgm:style>
      </dgm:prSet>
      <dgm:spPr>
        <a:solidFill>
          <a:srgbClr val="00AAB9"/>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Attitude of curiosity </a:t>
          </a:r>
        </a:p>
      </dgm:t>
    </dgm:pt>
    <dgm:pt modelId="{2E448F08-E59E-41B6-B07C-1B00E637C0B4}" type="parTrans" cxnId="{06F64F37-3892-4CCC-8F04-F3929566CD4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CF2D64B6-C909-4CF9-8EE4-97D076F603E9}" type="sibTrans" cxnId="{06F64F37-3892-4CCC-8F04-F3929566CD4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359BCC62-3D1D-4CC8-A0FD-7D0F1BEF648E}">
      <dgm:prSet/>
      <dgm:spPr>
        <a:solidFill>
          <a:srgbClr val="254061"/>
        </a:solidFill>
        <a:ln>
          <a:solidFill>
            <a:schemeClr val="tx1"/>
          </a:solidFill>
        </a:ln>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Practice self-care</a:t>
          </a:r>
        </a:p>
      </dgm:t>
    </dgm:pt>
    <dgm:pt modelId="{E23B2F8B-FE8A-41C7-A9C7-C6963525BA35}" type="parTrans" cxnId="{0011C4F5-7E96-4A20-A324-5BB14CDC959B}">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F261884C-468D-494F-B9AC-903F062E4DDB}" type="sibTrans" cxnId="{0011C4F5-7E96-4A20-A324-5BB14CDC959B}">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8A32063E-36E6-4B4F-AFDE-5DA50B954A03}">
      <dgm:prSet>
        <dgm:style>
          <a:lnRef idx="2">
            <a:schemeClr val="accent2">
              <a:shade val="50000"/>
            </a:schemeClr>
          </a:lnRef>
          <a:fillRef idx="1">
            <a:schemeClr val="accent2"/>
          </a:fillRef>
          <a:effectRef idx="0">
            <a:schemeClr val="accent2"/>
          </a:effectRef>
          <a:fontRef idx="minor">
            <a:schemeClr val="lt1"/>
          </a:fontRef>
        </dgm:style>
      </dgm:prSet>
      <dgm:spPr>
        <a:solidFill>
          <a:srgbClr val="F47822"/>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Permission for facilitators to move the group along</a:t>
          </a:r>
        </a:p>
      </dgm:t>
    </dgm:pt>
    <dgm:pt modelId="{EBDC000C-F929-401D-950E-8B3E6C5BCD98}" type="parTrans" cxnId="{5EFEEF09-A645-47D4-8BC7-C4AA807D16B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A345F5D9-AD3D-4C61-9E18-31A5D45EB72E}" type="sibTrans" cxnId="{5EFEEF09-A645-47D4-8BC7-C4AA807D16B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DA2AD366-6860-47F6-8594-E42B48EE8FA9}">
      <dgm:prSet>
        <dgm:style>
          <a:lnRef idx="2">
            <a:schemeClr val="accent3">
              <a:shade val="50000"/>
            </a:schemeClr>
          </a:lnRef>
          <a:fillRef idx="1">
            <a:schemeClr val="accent3"/>
          </a:fillRef>
          <a:effectRef idx="0">
            <a:schemeClr val="accent3"/>
          </a:effectRef>
          <a:fontRef idx="minor">
            <a:schemeClr val="lt1"/>
          </a:fontRef>
        </dgm:style>
      </dgm:prSet>
      <dgm:spPr>
        <a:solidFill>
          <a:srgbClr val="006666"/>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Phones on silent and out of </a:t>
          </a:r>
          <a:r>
            <a:rPr lang="en-AU" dirty="0" smtClean="0">
              <a:latin typeface="Open Sans" panose="020B0606030504020204" pitchFamily="34" charset="0"/>
              <a:ea typeface="Open Sans" panose="020B0606030504020204" pitchFamily="34" charset="0"/>
              <a:cs typeface="Open Sans" panose="020B0606030504020204" pitchFamily="34" charset="0"/>
            </a:rPr>
            <a:t>sight, </a:t>
          </a:r>
          <a:r>
            <a:rPr lang="en-AU" dirty="0">
              <a:latin typeface="Open Sans" panose="020B0606030504020204" pitchFamily="34" charset="0"/>
              <a:ea typeface="Open Sans" panose="020B0606030504020204" pitchFamily="34" charset="0"/>
              <a:cs typeface="Open Sans" panose="020B0606030504020204" pitchFamily="34" charset="0"/>
            </a:rPr>
            <a:t>unless essential</a:t>
          </a:r>
        </a:p>
      </dgm:t>
    </dgm:pt>
    <dgm:pt modelId="{B9300E96-B2C1-408D-90BD-7DDBE67262F3}" type="parTrans" cxnId="{92E72E8B-E2ED-45B9-B40A-D18D7661BBFF}">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B117296A-CDBD-4337-9C3A-6C26DFBD9FC6}" type="sibTrans" cxnId="{92E72E8B-E2ED-45B9-B40A-D18D7661BBFF}">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20AB1919-68ED-4393-AA52-74975684AF71}">
      <dgm:prSet/>
      <dgm:spPr>
        <a:solidFill>
          <a:srgbClr val="00AAB9"/>
        </a:solidFill>
        <a:ln>
          <a:solidFill>
            <a:schemeClr val="tx1">
              <a:lumMod val="50000"/>
              <a:lumOff val="50000"/>
            </a:schemeClr>
          </a:solidFill>
        </a:ln>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We can’t be articulate all the time! </a:t>
          </a:r>
        </a:p>
      </dgm:t>
    </dgm:pt>
    <dgm:pt modelId="{1D8EC8D5-D3C6-46A5-978C-BF024E264ABB}" type="parTrans" cxnId="{E51A3B9B-DD24-4359-94AA-D64577699425}">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EE651B27-5EC5-4AB4-AA0F-9D825BFEB227}" type="sibTrans" cxnId="{E51A3B9B-DD24-4359-94AA-D64577699425}">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9DEEC0B9-4DDD-4627-A554-7AD15BC09436}">
      <dgm:prSet>
        <dgm:style>
          <a:lnRef idx="2">
            <a:schemeClr val="accent1">
              <a:shade val="50000"/>
            </a:schemeClr>
          </a:lnRef>
          <a:fillRef idx="1">
            <a:schemeClr val="accent1"/>
          </a:fillRef>
          <a:effectRef idx="0">
            <a:schemeClr val="accent1"/>
          </a:effectRef>
          <a:fontRef idx="minor">
            <a:schemeClr val="lt1"/>
          </a:fontRef>
        </dgm:style>
      </dgm:prSet>
      <dgm:spPr>
        <a:solidFill>
          <a:srgbClr val="254061"/>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Respectful conversations</a:t>
          </a:r>
        </a:p>
      </dgm:t>
    </dgm:pt>
    <dgm:pt modelId="{2AD3FC48-7AC5-438F-B9E3-3DCB189AA462}" type="parTrans" cxnId="{BD53A078-15F9-462B-AE6A-22E45052985D}">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4007EEF6-9FD5-408A-B3FD-68889D9A34F3}" type="sibTrans" cxnId="{BD53A078-15F9-462B-AE6A-22E45052985D}">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A5F3A956-E185-436F-AF15-71FFF5A2DA92}" type="pres">
      <dgm:prSet presAssocID="{37EDFCD1-E88F-471D-BD9B-557B7EE47108}" presName="diagram" presStyleCnt="0">
        <dgm:presLayoutVars>
          <dgm:dir/>
          <dgm:resizeHandles val="exact"/>
        </dgm:presLayoutVars>
      </dgm:prSet>
      <dgm:spPr/>
      <dgm:t>
        <a:bodyPr/>
        <a:lstStyle/>
        <a:p>
          <a:endParaRPr lang="en-US"/>
        </a:p>
      </dgm:t>
    </dgm:pt>
    <dgm:pt modelId="{0917D1C2-040C-43D6-B2D5-F04841105426}" type="pres">
      <dgm:prSet presAssocID="{83FB3DA9-9FD6-4519-9BC6-C47EB043F3F9}" presName="node" presStyleLbl="node1" presStyleIdx="0" presStyleCnt="8">
        <dgm:presLayoutVars>
          <dgm:bulletEnabled val="1"/>
        </dgm:presLayoutVars>
      </dgm:prSet>
      <dgm:spPr/>
      <dgm:t>
        <a:bodyPr/>
        <a:lstStyle/>
        <a:p>
          <a:endParaRPr lang="en-US"/>
        </a:p>
      </dgm:t>
    </dgm:pt>
    <dgm:pt modelId="{B068D527-E403-4340-8B55-61911DA7FA0F}" type="pres">
      <dgm:prSet presAssocID="{B19479A7-E604-4402-95DE-6E594C82737A}" presName="sibTrans" presStyleCnt="0"/>
      <dgm:spPr/>
    </dgm:pt>
    <dgm:pt modelId="{E5EB0139-DDDF-459F-8542-D3FCA22E7BFE}" type="pres">
      <dgm:prSet presAssocID="{7C7185CA-8330-40BC-BEC3-7A639634D707}" presName="node" presStyleLbl="node1" presStyleIdx="1" presStyleCnt="8">
        <dgm:presLayoutVars>
          <dgm:bulletEnabled val="1"/>
        </dgm:presLayoutVars>
      </dgm:prSet>
      <dgm:spPr/>
      <dgm:t>
        <a:bodyPr/>
        <a:lstStyle/>
        <a:p>
          <a:endParaRPr lang="en-US"/>
        </a:p>
      </dgm:t>
    </dgm:pt>
    <dgm:pt modelId="{4EDD9054-15A3-4E63-B5F9-4B9CF6ED1642}" type="pres">
      <dgm:prSet presAssocID="{6F3D531D-60EE-4B1F-BCC6-E7F5B0AB6064}" presName="sibTrans" presStyleCnt="0"/>
      <dgm:spPr/>
    </dgm:pt>
    <dgm:pt modelId="{1668A3B8-57A6-48F1-8195-1C88E7D280E6}" type="pres">
      <dgm:prSet presAssocID="{9DEEC0B9-4DDD-4627-A554-7AD15BC09436}" presName="node" presStyleLbl="node1" presStyleIdx="2" presStyleCnt="8">
        <dgm:presLayoutVars>
          <dgm:bulletEnabled val="1"/>
        </dgm:presLayoutVars>
      </dgm:prSet>
      <dgm:spPr/>
      <dgm:t>
        <a:bodyPr/>
        <a:lstStyle/>
        <a:p>
          <a:endParaRPr lang="en-US"/>
        </a:p>
      </dgm:t>
    </dgm:pt>
    <dgm:pt modelId="{3E81DA64-E2CF-4FB9-9550-BF921EC19643}" type="pres">
      <dgm:prSet presAssocID="{4007EEF6-9FD5-408A-B3FD-68889D9A34F3}" presName="sibTrans" presStyleCnt="0"/>
      <dgm:spPr/>
    </dgm:pt>
    <dgm:pt modelId="{A8EB8EFF-4324-4664-B7EE-984ACF87B840}" type="pres">
      <dgm:prSet presAssocID="{DD7DF167-D89B-43CF-9B15-56A8DCD3C829}" presName="node" presStyleLbl="node1" presStyleIdx="3" presStyleCnt="8" custLinFactNeighborX="-1484" custLinFactNeighborY="-1710">
        <dgm:presLayoutVars>
          <dgm:bulletEnabled val="1"/>
        </dgm:presLayoutVars>
      </dgm:prSet>
      <dgm:spPr/>
      <dgm:t>
        <a:bodyPr/>
        <a:lstStyle/>
        <a:p>
          <a:endParaRPr lang="en-US"/>
        </a:p>
      </dgm:t>
    </dgm:pt>
    <dgm:pt modelId="{136A7C3B-2DD3-40C4-925E-B0A582DAD4A1}" type="pres">
      <dgm:prSet presAssocID="{CF2D64B6-C909-4CF9-8EE4-97D076F603E9}" presName="sibTrans" presStyleCnt="0"/>
      <dgm:spPr/>
    </dgm:pt>
    <dgm:pt modelId="{34950E44-20D4-40AE-8001-5237DDD600D4}" type="pres">
      <dgm:prSet presAssocID="{359BCC62-3D1D-4CC8-A0FD-7D0F1BEF648E}" presName="node" presStyleLbl="node1" presStyleIdx="4" presStyleCnt="8">
        <dgm:presLayoutVars>
          <dgm:bulletEnabled val="1"/>
        </dgm:presLayoutVars>
      </dgm:prSet>
      <dgm:spPr/>
      <dgm:t>
        <a:bodyPr/>
        <a:lstStyle/>
        <a:p>
          <a:endParaRPr lang="en-US"/>
        </a:p>
      </dgm:t>
    </dgm:pt>
    <dgm:pt modelId="{5214BD66-0E72-4D57-BD7F-43B7FA232054}" type="pres">
      <dgm:prSet presAssocID="{F261884C-468D-494F-B9AC-903F062E4DDB}" presName="sibTrans" presStyleCnt="0"/>
      <dgm:spPr/>
    </dgm:pt>
    <dgm:pt modelId="{A8A01A14-0926-457F-B17F-AE97C99BCEBE}" type="pres">
      <dgm:prSet presAssocID="{8A32063E-36E6-4B4F-AFDE-5DA50B954A03}" presName="node" presStyleLbl="node1" presStyleIdx="5" presStyleCnt="8">
        <dgm:presLayoutVars>
          <dgm:bulletEnabled val="1"/>
        </dgm:presLayoutVars>
      </dgm:prSet>
      <dgm:spPr/>
      <dgm:t>
        <a:bodyPr/>
        <a:lstStyle/>
        <a:p>
          <a:endParaRPr lang="en-US"/>
        </a:p>
      </dgm:t>
    </dgm:pt>
    <dgm:pt modelId="{ABCAF446-45F2-48DA-8B05-FD4F34AC29A4}" type="pres">
      <dgm:prSet presAssocID="{A345F5D9-AD3D-4C61-9E18-31A5D45EB72E}" presName="sibTrans" presStyleCnt="0"/>
      <dgm:spPr/>
    </dgm:pt>
    <dgm:pt modelId="{F8CB157A-E320-447D-B8FB-7A58AA596746}" type="pres">
      <dgm:prSet presAssocID="{DA2AD366-6860-47F6-8594-E42B48EE8FA9}" presName="node" presStyleLbl="node1" presStyleIdx="6" presStyleCnt="8">
        <dgm:presLayoutVars>
          <dgm:bulletEnabled val="1"/>
        </dgm:presLayoutVars>
      </dgm:prSet>
      <dgm:spPr/>
      <dgm:t>
        <a:bodyPr/>
        <a:lstStyle/>
        <a:p>
          <a:endParaRPr lang="en-US"/>
        </a:p>
      </dgm:t>
    </dgm:pt>
    <dgm:pt modelId="{EE18C597-95ED-4857-9F81-107E0C73C59D}" type="pres">
      <dgm:prSet presAssocID="{B117296A-CDBD-4337-9C3A-6C26DFBD9FC6}" presName="sibTrans" presStyleCnt="0"/>
      <dgm:spPr/>
    </dgm:pt>
    <dgm:pt modelId="{04442F19-7289-4496-8D8A-0BFFE789E4AC}" type="pres">
      <dgm:prSet presAssocID="{20AB1919-68ED-4393-AA52-74975684AF71}" presName="node" presStyleLbl="node1" presStyleIdx="7" presStyleCnt="8">
        <dgm:presLayoutVars>
          <dgm:bulletEnabled val="1"/>
        </dgm:presLayoutVars>
      </dgm:prSet>
      <dgm:spPr/>
      <dgm:t>
        <a:bodyPr/>
        <a:lstStyle/>
        <a:p>
          <a:endParaRPr lang="en-US"/>
        </a:p>
      </dgm:t>
    </dgm:pt>
  </dgm:ptLst>
  <dgm:cxnLst>
    <dgm:cxn modelId="{CCF79807-9BD9-4147-B2AB-5EB4ACCF1CAD}" type="presOf" srcId="{DA2AD366-6860-47F6-8594-E42B48EE8FA9}" destId="{F8CB157A-E320-447D-B8FB-7A58AA596746}" srcOrd="0" destOrd="0" presId="urn:microsoft.com/office/officeart/2005/8/layout/default"/>
    <dgm:cxn modelId="{0011C4F5-7E96-4A20-A324-5BB14CDC959B}" srcId="{37EDFCD1-E88F-471D-BD9B-557B7EE47108}" destId="{359BCC62-3D1D-4CC8-A0FD-7D0F1BEF648E}" srcOrd="4" destOrd="0" parTransId="{E23B2F8B-FE8A-41C7-A9C7-C6963525BA35}" sibTransId="{F261884C-468D-494F-B9AC-903F062E4DDB}"/>
    <dgm:cxn modelId="{84BBC1BC-BEA5-42F2-B055-350EACCF7E13}" type="presOf" srcId="{8A32063E-36E6-4B4F-AFDE-5DA50B954A03}" destId="{A8A01A14-0926-457F-B17F-AE97C99BCEBE}" srcOrd="0" destOrd="0" presId="urn:microsoft.com/office/officeart/2005/8/layout/default"/>
    <dgm:cxn modelId="{5EFEEF09-A645-47D4-8BC7-C4AA807D16B2}" srcId="{37EDFCD1-E88F-471D-BD9B-557B7EE47108}" destId="{8A32063E-36E6-4B4F-AFDE-5DA50B954A03}" srcOrd="5" destOrd="0" parTransId="{EBDC000C-F929-401D-950E-8B3E6C5BCD98}" sibTransId="{A345F5D9-AD3D-4C61-9E18-31A5D45EB72E}"/>
    <dgm:cxn modelId="{5A3B47FD-8E2C-4D5A-94F7-3C74B327B362}" srcId="{37EDFCD1-E88F-471D-BD9B-557B7EE47108}" destId="{83FB3DA9-9FD6-4519-9BC6-C47EB043F3F9}" srcOrd="0" destOrd="0" parTransId="{CE34B3DF-AEC7-4FA1-A4A5-17C9778038F1}" sibTransId="{B19479A7-E604-4402-95DE-6E594C82737A}"/>
    <dgm:cxn modelId="{41CA2FA5-02B1-43E8-B19F-929544F8AAE7}" type="presOf" srcId="{20AB1919-68ED-4393-AA52-74975684AF71}" destId="{04442F19-7289-4496-8D8A-0BFFE789E4AC}" srcOrd="0" destOrd="0" presId="urn:microsoft.com/office/officeart/2005/8/layout/default"/>
    <dgm:cxn modelId="{06F64F37-3892-4CCC-8F04-F3929566CD42}" srcId="{37EDFCD1-E88F-471D-BD9B-557B7EE47108}" destId="{DD7DF167-D89B-43CF-9B15-56A8DCD3C829}" srcOrd="3" destOrd="0" parTransId="{2E448F08-E59E-41B6-B07C-1B00E637C0B4}" sibTransId="{CF2D64B6-C909-4CF9-8EE4-97D076F603E9}"/>
    <dgm:cxn modelId="{92E72E8B-E2ED-45B9-B40A-D18D7661BBFF}" srcId="{37EDFCD1-E88F-471D-BD9B-557B7EE47108}" destId="{DA2AD366-6860-47F6-8594-E42B48EE8FA9}" srcOrd="6" destOrd="0" parTransId="{B9300E96-B2C1-408D-90BD-7DDBE67262F3}" sibTransId="{B117296A-CDBD-4337-9C3A-6C26DFBD9FC6}"/>
    <dgm:cxn modelId="{C51B9417-397E-467B-892E-A59F63BA52B0}" type="presOf" srcId="{37EDFCD1-E88F-471D-BD9B-557B7EE47108}" destId="{A5F3A956-E185-436F-AF15-71FFF5A2DA92}" srcOrd="0" destOrd="0" presId="urn:microsoft.com/office/officeart/2005/8/layout/default"/>
    <dgm:cxn modelId="{E51A3B9B-DD24-4359-94AA-D64577699425}" srcId="{37EDFCD1-E88F-471D-BD9B-557B7EE47108}" destId="{20AB1919-68ED-4393-AA52-74975684AF71}" srcOrd="7" destOrd="0" parTransId="{1D8EC8D5-D3C6-46A5-978C-BF024E264ABB}" sibTransId="{EE651B27-5EC5-4AB4-AA0F-9D825BFEB227}"/>
    <dgm:cxn modelId="{98E360E6-C374-45EF-9D1A-405B95CEBB9D}" type="presOf" srcId="{9DEEC0B9-4DDD-4627-A554-7AD15BC09436}" destId="{1668A3B8-57A6-48F1-8195-1C88E7D280E6}" srcOrd="0" destOrd="0" presId="urn:microsoft.com/office/officeart/2005/8/layout/default"/>
    <dgm:cxn modelId="{C972D7C6-276E-44E5-9024-8550BFEE9561}" srcId="{37EDFCD1-E88F-471D-BD9B-557B7EE47108}" destId="{7C7185CA-8330-40BC-BEC3-7A639634D707}" srcOrd="1" destOrd="0" parTransId="{07956524-F42A-4430-903E-73E634F2475B}" sibTransId="{6F3D531D-60EE-4B1F-BCC6-E7F5B0AB6064}"/>
    <dgm:cxn modelId="{5EAA2C9A-191D-4203-A31A-1DD570E4E462}" type="presOf" srcId="{83FB3DA9-9FD6-4519-9BC6-C47EB043F3F9}" destId="{0917D1C2-040C-43D6-B2D5-F04841105426}" srcOrd="0" destOrd="0" presId="urn:microsoft.com/office/officeart/2005/8/layout/default"/>
    <dgm:cxn modelId="{3DC89267-B736-4EB8-A4BC-04C77F77661F}" type="presOf" srcId="{359BCC62-3D1D-4CC8-A0FD-7D0F1BEF648E}" destId="{34950E44-20D4-40AE-8001-5237DDD600D4}" srcOrd="0" destOrd="0" presId="urn:microsoft.com/office/officeart/2005/8/layout/default"/>
    <dgm:cxn modelId="{96FEAF38-B49E-43BB-BC0D-9325CFB483B9}" type="presOf" srcId="{DD7DF167-D89B-43CF-9B15-56A8DCD3C829}" destId="{A8EB8EFF-4324-4664-B7EE-984ACF87B840}" srcOrd="0" destOrd="0" presId="urn:microsoft.com/office/officeart/2005/8/layout/default"/>
    <dgm:cxn modelId="{BD53A078-15F9-462B-AE6A-22E45052985D}" srcId="{37EDFCD1-E88F-471D-BD9B-557B7EE47108}" destId="{9DEEC0B9-4DDD-4627-A554-7AD15BC09436}" srcOrd="2" destOrd="0" parTransId="{2AD3FC48-7AC5-438F-B9E3-3DCB189AA462}" sibTransId="{4007EEF6-9FD5-408A-B3FD-68889D9A34F3}"/>
    <dgm:cxn modelId="{A18D3182-2219-4466-B4F9-7792FB28DC86}" type="presOf" srcId="{7C7185CA-8330-40BC-BEC3-7A639634D707}" destId="{E5EB0139-DDDF-459F-8542-D3FCA22E7BFE}" srcOrd="0" destOrd="0" presId="urn:microsoft.com/office/officeart/2005/8/layout/default"/>
    <dgm:cxn modelId="{B545B88F-B887-4955-B5B4-9280C2B14430}" type="presParOf" srcId="{A5F3A956-E185-436F-AF15-71FFF5A2DA92}" destId="{0917D1C2-040C-43D6-B2D5-F04841105426}" srcOrd="0" destOrd="0" presId="urn:microsoft.com/office/officeart/2005/8/layout/default"/>
    <dgm:cxn modelId="{D46804F0-F5F1-43A1-A236-393A5C0A5DFC}" type="presParOf" srcId="{A5F3A956-E185-436F-AF15-71FFF5A2DA92}" destId="{B068D527-E403-4340-8B55-61911DA7FA0F}" srcOrd="1" destOrd="0" presId="urn:microsoft.com/office/officeart/2005/8/layout/default"/>
    <dgm:cxn modelId="{B34AC836-8F6C-42B0-98DC-F77D5A67109C}" type="presParOf" srcId="{A5F3A956-E185-436F-AF15-71FFF5A2DA92}" destId="{E5EB0139-DDDF-459F-8542-D3FCA22E7BFE}" srcOrd="2" destOrd="0" presId="urn:microsoft.com/office/officeart/2005/8/layout/default"/>
    <dgm:cxn modelId="{AC8754F1-CB40-4010-A988-B9A9C073EA43}" type="presParOf" srcId="{A5F3A956-E185-436F-AF15-71FFF5A2DA92}" destId="{4EDD9054-15A3-4E63-B5F9-4B9CF6ED1642}" srcOrd="3" destOrd="0" presId="urn:microsoft.com/office/officeart/2005/8/layout/default"/>
    <dgm:cxn modelId="{C77D7E05-8187-4056-9AD9-9069AD99EC08}" type="presParOf" srcId="{A5F3A956-E185-436F-AF15-71FFF5A2DA92}" destId="{1668A3B8-57A6-48F1-8195-1C88E7D280E6}" srcOrd="4" destOrd="0" presId="urn:microsoft.com/office/officeart/2005/8/layout/default"/>
    <dgm:cxn modelId="{310CE2B3-3163-4A0B-BA50-86C905BE5D73}" type="presParOf" srcId="{A5F3A956-E185-436F-AF15-71FFF5A2DA92}" destId="{3E81DA64-E2CF-4FB9-9550-BF921EC19643}" srcOrd="5" destOrd="0" presId="urn:microsoft.com/office/officeart/2005/8/layout/default"/>
    <dgm:cxn modelId="{30913046-A8E6-4BF4-B401-8D5F204F58EB}" type="presParOf" srcId="{A5F3A956-E185-436F-AF15-71FFF5A2DA92}" destId="{A8EB8EFF-4324-4664-B7EE-984ACF87B840}" srcOrd="6" destOrd="0" presId="urn:microsoft.com/office/officeart/2005/8/layout/default"/>
    <dgm:cxn modelId="{70255E10-188A-4CA4-AAB8-7B1810439383}" type="presParOf" srcId="{A5F3A956-E185-436F-AF15-71FFF5A2DA92}" destId="{136A7C3B-2DD3-40C4-925E-B0A582DAD4A1}" srcOrd="7" destOrd="0" presId="urn:microsoft.com/office/officeart/2005/8/layout/default"/>
    <dgm:cxn modelId="{D6E115DC-8286-4774-BB69-9FBA4C7E4996}" type="presParOf" srcId="{A5F3A956-E185-436F-AF15-71FFF5A2DA92}" destId="{34950E44-20D4-40AE-8001-5237DDD600D4}" srcOrd="8" destOrd="0" presId="urn:microsoft.com/office/officeart/2005/8/layout/default"/>
    <dgm:cxn modelId="{8109ACC6-9159-41C0-A735-0A1B670DF1DC}" type="presParOf" srcId="{A5F3A956-E185-436F-AF15-71FFF5A2DA92}" destId="{5214BD66-0E72-4D57-BD7F-43B7FA232054}" srcOrd="9" destOrd="0" presId="urn:microsoft.com/office/officeart/2005/8/layout/default"/>
    <dgm:cxn modelId="{42CA2ADB-EF87-4DCC-BA23-1EE50A0DB95E}" type="presParOf" srcId="{A5F3A956-E185-436F-AF15-71FFF5A2DA92}" destId="{A8A01A14-0926-457F-B17F-AE97C99BCEBE}" srcOrd="10" destOrd="0" presId="urn:microsoft.com/office/officeart/2005/8/layout/default"/>
    <dgm:cxn modelId="{EDD2FB6D-94B8-4141-A836-04F7806D7B2D}" type="presParOf" srcId="{A5F3A956-E185-436F-AF15-71FFF5A2DA92}" destId="{ABCAF446-45F2-48DA-8B05-FD4F34AC29A4}" srcOrd="11" destOrd="0" presId="urn:microsoft.com/office/officeart/2005/8/layout/default"/>
    <dgm:cxn modelId="{DC85D781-2D9F-42BD-B6CB-FAB6DD05C721}" type="presParOf" srcId="{A5F3A956-E185-436F-AF15-71FFF5A2DA92}" destId="{F8CB157A-E320-447D-B8FB-7A58AA596746}" srcOrd="12" destOrd="0" presId="urn:microsoft.com/office/officeart/2005/8/layout/default"/>
    <dgm:cxn modelId="{4D1B8D17-19E5-404C-96D8-FFDC721CD416}" type="presParOf" srcId="{A5F3A956-E185-436F-AF15-71FFF5A2DA92}" destId="{EE18C597-95ED-4857-9F81-107E0C73C59D}" srcOrd="13" destOrd="0" presId="urn:microsoft.com/office/officeart/2005/8/layout/default"/>
    <dgm:cxn modelId="{A1735FF5-F826-4995-99BD-536EA56E98C2}" type="presParOf" srcId="{A5F3A956-E185-436F-AF15-71FFF5A2DA92}" destId="{04442F19-7289-4496-8D8A-0BFFE789E4A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C6DEC-3D65-4F03-8307-DD462EC780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253FBF-5EA5-4FD8-B7F5-E5FCA66134C7}">
      <dgm:prSet phldrT="[Text]" custT="1"/>
      <dgm:spPr>
        <a:solidFill>
          <a:srgbClr val="00817E"/>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2</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3BE39C1-DC10-4E4D-8146-B3968672BA6F}" type="parTrans" cxnId="{31C9D367-B490-442F-BA4E-3FB788A83A3D}">
      <dgm:prSet/>
      <dgm:spPr/>
      <dgm:t>
        <a:bodyPr/>
        <a:lstStyle/>
        <a:p>
          <a:endParaRPr lang="en-US"/>
        </a:p>
      </dgm:t>
    </dgm:pt>
    <dgm:pt modelId="{F84BE422-E76A-4DBA-AA03-23396A9FE501}" type="sibTrans" cxnId="{31C9D367-B490-442F-BA4E-3FB788A83A3D}">
      <dgm:prSet/>
      <dgm:spPr/>
      <dgm:t>
        <a:bodyPr/>
        <a:lstStyle/>
        <a:p>
          <a:endParaRPr lang="en-US"/>
        </a:p>
      </dgm:t>
    </dgm:pt>
    <dgm:pt modelId="{EAC96A86-3E39-4756-B56D-68D6A6CF1E87}">
      <dgm:prSet phldrT="[Tex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Observable signs of trauma
Effective engagement 
Child-focused practice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98C3AD4-0137-41DF-A27A-DCAA8F2B4F72}" type="parTrans" cxnId="{9409A952-9050-4542-BEE0-193B3D9A4B53}">
      <dgm:prSet/>
      <dgm:spPr/>
      <dgm:t>
        <a:bodyPr/>
        <a:lstStyle/>
        <a:p>
          <a:endParaRPr lang="en-US"/>
        </a:p>
      </dgm:t>
    </dgm:pt>
    <dgm:pt modelId="{AAED2603-7393-402C-BFC0-2CA8EA8BECE1}" type="sibTrans" cxnId="{9409A952-9050-4542-BEE0-193B3D9A4B53}">
      <dgm:prSet/>
      <dgm:spPr/>
      <dgm:t>
        <a:bodyPr/>
        <a:lstStyle/>
        <a:p>
          <a:endParaRPr lang="en-US"/>
        </a:p>
      </dgm:t>
    </dgm:pt>
    <dgm:pt modelId="{AF404DD6-680D-4E6E-AF57-C7F886D75F69}">
      <dgm:prSet phldrT="[Text]" custT="1"/>
      <dgm:spPr>
        <a:solidFill>
          <a:srgbClr val="00A29E"/>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3</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8A2BF51-D070-4FFF-BAD1-4768B2B20D30}" type="parTrans" cxnId="{E8F86D7C-07EA-4646-A4A8-9CDE44DBCC61}">
      <dgm:prSet/>
      <dgm:spPr/>
      <dgm:t>
        <a:bodyPr/>
        <a:lstStyle/>
        <a:p>
          <a:endParaRPr lang="en-US"/>
        </a:p>
      </dgm:t>
    </dgm:pt>
    <dgm:pt modelId="{C2A62B8A-8560-4D29-B3EC-DD96BC88D84A}" type="sibTrans" cxnId="{E8F86D7C-07EA-4646-A4A8-9CDE44DBCC61}">
      <dgm:prSet/>
      <dgm:spPr/>
      <dgm:t>
        <a:bodyPr/>
        <a:lstStyle/>
        <a:p>
          <a:endParaRPr lang="en-US"/>
        </a:p>
      </dgm:t>
    </dgm:pt>
    <dgm:pt modelId="{2D61D19D-4ADC-43F7-A038-C01A04F478A7}">
      <dgm:prSet phldrT="[Tex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Evidence-based risk factors
Risk assessment tools
Structured Professional Judgement model
Seriousness of risk
Misidentification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8792203E-F906-4FD8-A2D5-4A5E3A540CBB}" type="parTrans" cxnId="{F9FCC71F-F1C2-4F58-91D4-E683E866EE7F}">
      <dgm:prSet/>
      <dgm:spPr/>
      <dgm:t>
        <a:bodyPr/>
        <a:lstStyle/>
        <a:p>
          <a:endParaRPr lang="en-US"/>
        </a:p>
      </dgm:t>
    </dgm:pt>
    <dgm:pt modelId="{0733B0FA-26CB-4AB9-9BDD-D2A68FDF02ED}" type="sibTrans" cxnId="{F9FCC71F-F1C2-4F58-91D4-E683E866EE7F}">
      <dgm:prSet/>
      <dgm:spPr/>
      <dgm:t>
        <a:bodyPr/>
        <a:lstStyle/>
        <a:p>
          <a:endParaRPr lang="en-US"/>
        </a:p>
      </dgm:t>
    </dgm:pt>
    <dgm:pt modelId="{E8BE88D1-B76D-4981-BE11-D3FF8C77E8D2}">
      <dgm:prSet custT="1"/>
      <dgm:spPr>
        <a:solidFill>
          <a:srgbClr val="00C0BB"/>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4</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A2B3BE51-474C-4307-A18D-9E9F4B859709}" type="parTrans" cxnId="{7D2E9FEE-46BA-44E4-977B-24E123669200}">
      <dgm:prSet/>
      <dgm:spPr/>
      <dgm:t>
        <a:bodyPr/>
        <a:lstStyle/>
        <a:p>
          <a:endParaRPr lang="en-US"/>
        </a:p>
      </dgm:t>
    </dgm:pt>
    <dgm:pt modelId="{66A7244C-E273-4888-BEBA-EFC3EAE62955}" type="sibTrans" cxnId="{7D2E9FEE-46BA-44E4-977B-24E123669200}">
      <dgm:prSet/>
      <dgm:spPr/>
      <dgm:t>
        <a:bodyPr/>
        <a:lstStyle/>
        <a:p>
          <a:endParaRPr lang="en-US"/>
        </a:p>
      </dgm:t>
    </dgm:pt>
    <dgm:pt modelId="{D1A68CDD-D908-4E65-8537-17454F8BD39C}">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Intermediate risk management</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90392AF9-C113-412D-B1CA-DCC180F723F7}" type="parTrans" cxnId="{00FEDA01-408B-4D10-86AD-E410DE6687E9}">
      <dgm:prSet/>
      <dgm:spPr/>
      <dgm:t>
        <a:bodyPr/>
        <a:lstStyle/>
        <a:p>
          <a:endParaRPr lang="en-US"/>
        </a:p>
      </dgm:t>
    </dgm:pt>
    <dgm:pt modelId="{0F44234B-7144-4394-B836-EE03B9AF5A28}" type="sibTrans" cxnId="{00FEDA01-408B-4D10-86AD-E410DE6687E9}">
      <dgm:prSet/>
      <dgm:spPr/>
      <dgm:t>
        <a:bodyPr/>
        <a:lstStyle/>
        <a:p>
          <a:endParaRPr lang="en-US"/>
        </a:p>
      </dgm:t>
    </dgm:pt>
    <dgm:pt modelId="{40F998CD-F023-4069-A955-E6C2698E011E}">
      <dgm:prSet custT="1"/>
      <dgm:spPr>
        <a:solidFill>
          <a:srgbClr val="006666"/>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1</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6DBA01E-B66E-4F54-A73D-0895B48AD7BE}" type="parTrans" cxnId="{67676F5B-5EF8-4555-949B-7B8642F6919B}">
      <dgm:prSet/>
      <dgm:spPr/>
      <dgm:t>
        <a:bodyPr/>
        <a:lstStyle/>
        <a:p>
          <a:endParaRPr lang="en-US"/>
        </a:p>
      </dgm:t>
    </dgm:pt>
    <dgm:pt modelId="{4D602691-04A4-4A22-83FD-A70F7DF1929B}" type="sibTrans" cxnId="{67676F5B-5EF8-4555-949B-7B8642F6919B}">
      <dgm:prSet/>
      <dgm:spPr/>
      <dgm:t>
        <a:bodyPr/>
        <a:lstStyle/>
        <a:p>
          <a:endParaRPr lang="en-US"/>
        </a:p>
      </dgm:t>
    </dgm:pt>
    <dgm:pt modelId="{6A2735BF-95E5-41C7-A795-8D2685909B8E}">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Reform context 
MARAM
Foundational knowledge
Attitudes, structural inequality &amp; discrimination
Barriers to disclosure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3CABBAD2-AA81-4332-8F4F-A96B85FAE594}" type="parTrans" cxnId="{08A51607-E7E9-493E-A4F0-B1C19058E5B3}">
      <dgm:prSet/>
      <dgm:spPr/>
      <dgm:t>
        <a:bodyPr/>
        <a:lstStyle/>
        <a:p>
          <a:endParaRPr lang="en-US"/>
        </a:p>
      </dgm:t>
    </dgm:pt>
    <dgm:pt modelId="{A1ECF597-5915-4132-B613-0C0DF1F7795A}" type="sibTrans" cxnId="{08A51607-E7E9-493E-A4F0-B1C19058E5B3}">
      <dgm:prSet/>
      <dgm:spPr/>
      <dgm:t>
        <a:bodyPr/>
        <a:lstStyle/>
        <a:p>
          <a:endParaRPr lang="en-US"/>
        </a:p>
      </dgm:t>
    </dgm:pt>
    <dgm:pt modelId="{7944113F-D122-4BEB-95B6-CBF9E0697B54}">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Safety planning
Keeping perpetrators in view and accountable
Workplace supports</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E57D5758-0AE2-4DC1-9BD2-431C0962FEF9}" type="parTrans" cxnId="{1A463EBB-E3B0-41C2-9B78-737E63AF7A1B}">
      <dgm:prSet/>
      <dgm:spPr/>
    </dgm:pt>
    <dgm:pt modelId="{45815EA5-9B9B-4C28-9CDB-9D69494EB699}" type="sibTrans" cxnId="{1A463EBB-E3B0-41C2-9B78-737E63AF7A1B}">
      <dgm:prSet/>
      <dgm:spPr/>
    </dgm:pt>
    <dgm:pt modelId="{F3286193-B3B0-478C-80F3-E4529086D5BA}" type="pres">
      <dgm:prSet presAssocID="{7DDC6DEC-3D65-4F03-8307-DD462EC7808E}" presName="Name0" presStyleCnt="0">
        <dgm:presLayoutVars>
          <dgm:dir/>
          <dgm:animLvl val="lvl"/>
          <dgm:resizeHandles val="exact"/>
        </dgm:presLayoutVars>
      </dgm:prSet>
      <dgm:spPr/>
      <dgm:t>
        <a:bodyPr/>
        <a:lstStyle/>
        <a:p>
          <a:endParaRPr lang="en-US"/>
        </a:p>
      </dgm:t>
    </dgm:pt>
    <dgm:pt modelId="{42AFF937-BAC2-4C27-89CF-A3A73506D1BD}" type="pres">
      <dgm:prSet presAssocID="{40F998CD-F023-4069-A955-E6C2698E011E}" presName="composite" presStyleCnt="0"/>
      <dgm:spPr/>
    </dgm:pt>
    <dgm:pt modelId="{399DCFE9-3E7C-4500-A401-0723ECEF9764}" type="pres">
      <dgm:prSet presAssocID="{40F998CD-F023-4069-A955-E6C2698E011E}" presName="parTx" presStyleLbl="alignNode1" presStyleIdx="0" presStyleCnt="4">
        <dgm:presLayoutVars>
          <dgm:chMax val="0"/>
          <dgm:chPref val="0"/>
          <dgm:bulletEnabled val="1"/>
        </dgm:presLayoutVars>
      </dgm:prSet>
      <dgm:spPr/>
      <dgm:t>
        <a:bodyPr/>
        <a:lstStyle/>
        <a:p>
          <a:endParaRPr lang="en-US"/>
        </a:p>
      </dgm:t>
    </dgm:pt>
    <dgm:pt modelId="{A744298A-618C-48A4-B586-1AA99FBD0876}" type="pres">
      <dgm:prSet presAssocID="{40F998CD-F023-4069-A955-E6C2698E011E}" presName="desTx" presStyleLbl="alignAccFollowNode1" presStyleIdx="0" presStyleCnt="4">
        <dgm:presLayoutVars>
          <dgm:bulletEnabled val="1"/>
        </dgm:presLayoutVars>
      </dgm:prSet>
      <dgm:spPr/>
      <dgm:t>
        <a:bodyPr/>
        <a:lstStyle/>
        <a:p>
          <a:endParaRPr lang="en-US"/>
        </a:p>
      </dgm:t>
    </dgm:pt>
    <dgm:pt modelId="{B2CA148F-DDAF-492B-A5E8-0CA43865C117}" type="pres">
      <dgm:prSet presAssocID="{4D602691-04A4-4A22-83FD-A70F7DF1929B}" presName="space" presStyleCnt="0"/>
      <dgm:spPr/>
    </dgm:pt>
    <dgm:pt modelId="{9388D156-EDE9-4284-A51B-3FCFC477BF4E}" type="pres">
      <dgm:prSet presAssocID="{AE253FBF-5EA5-4FD8-B7F5-E5FCA66134C7}" presName="composite" presStyleCnt="0"/>
      <dgm:spPr/>
    </dgm:pt>
    <dgm:pt modelId="{37718DCE-6CEB-46C8-888B-BF08DD1FFDD7}" type="pres">
      <dgm:prSet presAssocID="{AE253FBF-5EA5-4FD8-B7F5-E5FCA66134C7}" presName="parTx" presStyleLbl="alignNode1" presStyleIdx="1" presStyleCnt="4">
        <dgm:presLayoutVars>
          <dgm:chMax val="0"/>
          <dgm:chPref val="0"/>
          <dgm:bulletEnabled val="1"/>
        </dgm:presLayoutVars>
      </dgm:prSet>
      <dgm:spPr/>
      <dgm:t>
        <a:bodyPr/>
        <a:lstStyle/>
        <a:p>
          <a:endParaRPr lang="en-US"/>
        </a:p>
      </dgm:t>
    </dgm:pt>
    <dgm:pt modelId="{8C8F3B5F-82C5-4354-B93C-A346BDA71D6A}" type="pres">
      <dgm:prSet presAssocID="{AE253FBF-5EA5-4FD8-B7F5-E5FCA66134C7}" presName="desTx" presStyleLbl="alignAccFollowNode1" presStyleIdx="1" presStyleCnt="4">
        <dgm:presLayoutVars>
          <dgm:bulletEnabled val="1"/>
        </dgm:presLayoutVars>
      </dgm:prSet>
      <dgm:spPr/>
      <dgm:t>
        <a:bodyPr/>
        <a:lstStyle/>
        <a:p>
          <a:endParaRPr lang="en-US"/>
        </a:p>
      </dgm:t>
    </dgm:pt>
    <dgm:pt modelId="{2AF97664-556A-4524-A840-73E6EDCE1F3E}" type="pres">
      <dgm:prSet presAssocID="{F84BE422-E76A-4DBA-AA03-23396A9FE501}" presName="space" presStyleCnt="0"/>
      <dgm:spPr/>
    </dgm:pt>
    <dgm:pt modelId="{DCA3AC37-8FA3-4A91-9B95-7190EB1EBB89}" type="pres">
      <dgm:prSet presAssocID="{AF404DD6-680D-4E6E-AF57-C7F886D75F69}" presName="composite" presStyleCnt="0"/>
      <dgm:spPr/>
    </dgm:pt>
    <dgm:pt modelId="{6D60497B-B098-4897-8F36-0677CF273E73}" type="pres">
      <dgm:prSet presAssocID="{AF404DD6-680D-4E6E-AF57-C7F886D75F69}" presName="parTx" presStyleLbl="alignNode1" presStyleIdx="2" presStyleCnt="4">
        <dgm:presLayoutVars>
          <dgm:chMax val="0"/>
          <dgm:chPref val="0"/>
          <dgm:bulletEnabled val="1"/>
        </dgm:presLayoutVars>
      </dgm:prSet>
      <dgm:spPr/>
      <dgm:t>
        <a:bodyPr/>
        <a:lstStyle/>
        <a:p>
          <a:endParaRPr lang="en-US"/>
        </a:p>
      </dgm:t>
    </dgm:pt>
    <dgm:pt modelId="{42ACE46D-DC88-4630-89EC-760538504A66}" type="pres">
      <dgm:prSet presAssocID="{AF404DD6-680D-4E6E-AF57-C7F886D75F69}" presName="desTx" presStyleLbl="alignAccFollowNode1" presStyleIdx="2" presStyleCnt="4">
        <dgm:presLayoutVars>
          <dgm:bulletEnabled val="1"/>
        </dgm:presLayoutVars>
      </dgm:prSet>
      <dgm:spPr/>
      <dgm:t>
        <a:bodyPr/>
        <a:lstStyle/>
        <a:p>
          <a:endParaRPr lang="en-US"/>
        </a:p>
      </dgm:t>
    </dgm:pt>
    <dgm:pt modelId="{087F3E6E-F2BC-4B77-A0F8-96679B5B4EB3}" type="pres">
      <dgm:prSet presAssocID="{C2A62B8A-8560-4D29-B3EC-DD96BC88D84A}" presName="space" presStyleCnt="0"/>
      <dgm:spPr/>
    </dgm:pt>
    <dgm:pt modelId="{4C1FA062-7B47-4773-832C-2AB4A99429B6}" type="pres">
      <dgm:prSet presAssocID="{E8BE88D1-B76D-4981-BE11-D3FF8C77E8D2}" presName="composite" presStyleCnt="0"/>
      <dgm:spPr/>
    </dgm:pt>
    <dgm:pt modelId="{30272C9D-9B39-4635-9D37-285A6A60CE05}" type="pres">
      <dgm:prSet presAssocID="{E8BE88D1-B76D-4981-BE11-D3FF8C77E8D2}" presName="parTx" presStyleLbl="alignNode1" presStyleIdx="3" presStyleCnt="4">
        <dgm:presLayoutVars>
          <dgm:chMax val="0"/>
          <dgm:chPref val="0"/>
          <dgm:bulletEnabled val="1"/>
        </dgm:presLayoutVars>
      </dgm:prSet>
      <dgm:spPr/>
      <dgm:t>
        <a:bodyPr/>
        <a:lstStyle/>
        <a:p>
          <a:endParaRPr lang="en-US"/>
        </a:p>
      </dgm:t>
    </dgm:pt>
    <dgm:pt modelId="{AD968FD0-F5C0-4DA3-9331-9DF3DAA60CDE}" type="pres">
      <dgm:prSet presAssocID="{E8BE88D1-B76D-4981-BE11-D3FF8C77E8D2}" presName="desTx" presStyleLbl="alignAccFollowNode1" presStyleIdx="3" presStyleCnt="4">
        <dgm:presLayoutVars>
          <dgm:bulletEnabled val="1"/>
        </dgm:presLayoutVars>
      </dgm:prSet>
      <dgm:spPr/>
      <dgm:t>
        <a:bodyPr/>
        <a:lstStyle/>
        <a:p>
          <a:endParaRPr lang="en-US"/>
        </a:p>
      </dgm:t>
    </dgm:pt>
  </dgm:ptLst>
  <dgm:cxnLst>
    <dgm:cxn modelId="{F9FCC71F-F1C2-4F58-91D4-E683E866EE7F}" srcId="{AF404DD6-680D-4E6E-AF57-C7F886D75F69}" destId="{2D61D19D-4ADC-43F7-A038-C01A04F478A7}" srcOrd="0" destOrd="0" parTransId="{8792203E-F906-4FD8-A2D5-4A5E3A540CBB}" sibTransId="{0733B0FA-26CB-4AB9-9BDD-D2A68FDF02ED}"/>
    <dgm:cxn modelId="{E302DA15-3347-4617-AFCC-557143A0FF88}" type="presOf" srcId="{EAC96A86-3E39-4756-B56D-68D6A6CF1E87}" destId="{8C8F3B5F-82C5-4354-B93C-A346BDA71D6A}" srcOrd="0" destOrd="0" presId="urn:microsoft.com/office/officeart/2005/8/layout/hList1"/>
    <dgm:cxn modelId="{67AA9F38-0020-4B4B-AA6C-B65DEB96AF45}" type="presOf" srcId="{2D61D19D-4ADC-43F7-A038-C01A04F478A7}" destId="{42ACE46D-DC88-4630-89EC-760538504A66}" srcOrd="0" destOrd="0" presId="urn:microsoft.com/office/officeart/2005/8/layout/hList1"/>
    <dgm:cxn modelId="{E219F256-D94D-477D-B79E-B9B7D76DD7A4}" type="presOf" srcId="{40F998CD-F023-4069-A955-E6C2698E011E}" destId="{399DCFE9-3E7C-4500-A401-0723ECEF9764}" srcOrd="0" destOrd="0" presId="urn:microsoft.com/office/officeart/2005/8/layout/hList1"/>
    <dgm:cxn modelId="{00FEDA01-408B-4D10-86AD-E410DE6687E9}" srcId="{E8BE88D1-B76D-4981-BE11-D3FF8C77E8D2}" destId="{D1A68CDD-D908-4E65-8537-17454F8BD39C}" srcOrd="0" destOrd="0" parTransId="{90392AF9-C113-412D-B1CA-DCC180F723F7}" sibTransId="{0F44234B-7144-4394-B836-EE03B9AF5A28}"/>
    <dgm:cxn modelId="{31C9D367-B490-442F-BA4E-3FB788A83A3D}" srcId="{7DDC6DEC-3D65-4F03-8307-DD462EC7808E}" destId="{AE253FBF-5EA5-4FD8-B7F5-E5FCA66134C7}" srcOrd="1" destOrd="0" parTransId="{53BE39C1-DC10-4E4D-8146-B3968672BA6F}" sibTransId="{F84BE422-E76A-4DBA-AA03-23396A9FE501}"/>
    <dgm:cxn modelId="{1A463EBB-E3B0-41C2-9B78-737E63AF7A1B}" srcId="{E8BE88D1-B76D-4981-BE11-D3FF8C77E8D2}" destId="{7944113F-D122-4BEB-95B6-CBF9E0697B54}" srcOrd="1" destOrd="0" parTransId="{E57D5758-0AE2-4DC1-9BD2-431C0962FEF9}" sibTransId="{45815EA5-9B9B-4C28-9CDB-9D69494EB699}"/>
    <dgm:cxn modelId="{7D2E9FEE-46BA-44E4-977B-24E123669200}" srcId="{7DDC6DEC-3D65-4F03-8307-DD462EC7808E}" destId="{E8BE88D1-B76D-4981-BE11-D3FF8C77E8D2}" srcOrd="3" destOrd="0" parTransId="{A2B3BE51-474C-4307-A18D-9E9F4B859709}" sibTransId="{66A7244C-E273-4888-BEBA-EFC3EAE62955}"/>
    <dgm:cxn modelId="{FD070FAD-31A3-463E-8378-866A821A48F5}" type="presOf" srcId="{AE253FBF-5EA5-4FD8-B7F5-E5FCA66134C7}" destId="{37718DCE-6CEB-46C8-888B-BF08DD1FFDD7}" srcOrd="0" destOrd="0" presId="urn:microsoft.com/office/officeart/2005/8/layout/hList1"/>
    <dgm:cxn modelId="{EA977403-2179-4A27-BDB3-323E65734408}" type="presOf" srcId="{6A2735BF-95E5-41C7-A795-8D2685909B8E}" destId="{A744298A-618C-48A4-B586-1AA99FBD0876}" srcOrd="0" destOrd="0" presId="urn:microsoft.com/office/officeart/2005/8/layout/hList1"/>
    <dgm:cxn modelId="{08A51607-E7E9-493E-A4F0-B1C19058E5B3}" srcId="{40F998CD-F023-4069-A955-E6C2698E011E}" destId="{6A2735BF-95E5-41C7-A795-8D2685909B8E}" srcOrd="0" destOrd="0" parTransId="{3CABBAD2-AA81-4332-8F4F-A96B85FAE594}" sibTransId="{A1ECF597-5915-4132-B613-0C0DF1F7795A}"/>
    <dgm:cxn modelId="{67676F5B-5EF8-4555-949B-7B8642F6919B}" srcId="{7DDC6DEC-3D65-4F03-8307-DD462EC7808E}" destId="{40F998CD-F023-4069-A955-E6C2698E011E}" srcOrd="0" destOrd="0" parTransId="{66DBA01E-B66E-4F54-A73D-0895B48AD7BE}" sibTransId="{4D602691-04A4-4A22-83FD-A70F7DF1929B}"/>
    <dgm:cxn modelId="{6B1A1756-1330-4BBD-946F-ABEE6C02DA87}" type="presOf" srcId="{E8BE88D1-B76D-4981-BE11-D3FF8C77E8D2}" destId="{30272C9D-9B39-4635-9D37-285A6A60CE05}" srcOrd="0" destOrd="0" presId="urn:microsoft.com/office/officeart/2005/8/layout/hList1"/>
    <dgm:cxn modelId="{E8F86D7C-07EA-4646-A4A8-9CDE44DBCC61}" srcId="{7DDC6DEC-3D65-4F03-8307-DD462EC7808E}" destId="{AF404DD6-680D-4E6E-AF57-C7F886D75F69}" srcOrd="2" destOrd="0" parTransId="{F8A2BF51-D070-4FFF-BAD1-4768B2B20D30}" sibTransId="{C2A62B8A-8560-4D29-B3EC-DD96BC88D84A}"/>
    <dgm:cxn modelId="{B9CAD13F-5282-4656-B2A8-650BBB9579D8}" type="presOf" srcId="{7DDC6DEC-3D65-4F03-8307-DD462EC7808E}" destId="{F3286193-B3B0-478C-80F3-E4529086D5BA}" srcOrd="0" destOrd="0" presId="urn:microsoft.com/office/officeart/2005/8/layout/hList1"/>
    <dgm:cxn modelId="{33B5BCC1-4594-45BC-AF84-C6F836638885}" type="presOf" srcId="{AF404DD6-680D-4E6E-AF57-C7F886D75F69}" destId="{6D60497B-B098-4897-8F36-0677CF273E73}" srcOrd="0" destOrd="0" presId="urn:microsoft.com/office/officeart/2005/8/layout/hList1"/>
    <dgm:cxn modelId="{9409A952-9050-4542-BEE0-193B3D9A4B53}" srcId="{AE253FBF-5EA5-4FD8-B7F5-E5FCA66134C7}" destId="{EAC96A86-3E39-4756-B56D-68D6A6CF1E87}" srcOrd="0" destOrd="0" parTransId="{F98C3AD4-0137-41DF-A27A-DCAA8F2B4F72}" sibTransId="{AAED2603-7393-402C-BFC0-2CA8EA8BECE1}"/>
    <dgm:cxn modelId="{D6B88350-D15B-4362-8ED9-CD53ED442CE0}" type="presOf" srcId="{D1A68CDD-D908-4E65-8537-17454F8BD39C}" destId="{AD968FD0-F5C0-4DA3-9331-9DF3DAA60CDE}" srcOrd="0" destOrd="0" presId="urn:microsoft.com/office/officeart/2005/8/layout/hList1"/>
    <dgm:cxn modelId="{9003C5F0-6A04-4599-BA64-22F48D7056DD}" type="presOf" srcId="{7944113F-D122-4BEB-95B6-CBF9E0697B54}" destId="{AD968FD0-F5C0-4DA3-9331-9DF3DAA60CDE}" srcOrd="0" destOrd="1" presId="urn:microsoft.com/office/officeart/2005/8/layout/hList1"/>
    <dgm:cxn modelId="{79732261-7209-4878-B56A-32C7AF4A77DF}" type="presParOf" srcId="{F3286193-B3B0-478C-80F3-E4529086D5BA}" destId="{42AFF937-BAC2-4C27-89CF-A3A73506D1BD}" srcOrd="0" destOrd="0" presId="urn:microsoft.com/office/officeart/2005/8/layout/hList1"/>
    <dgm:cxn modelId="{653961F8-4DF7-47AC-81B4-1936056AEFC9}" type="presParOf" srcId="{42AFF937-BAC2-4C27-89CF-A3A73506D1BD}" destId="{399DCFE9-3E7C-4500-A401-0723ECEF9764}" srcOrd="0" destOrd="0" presId="urn:microsoft.com/office/officeart/2005/8/layout/hList1"/>
    <dgm:cxn modelId="{00A55D09-12B2-448E-9262-696EEB0679A0}" type="presParOf" srcId="{42AFF937-BAC2-4C27-89CF-A3A73506D1BD}" destId="{A744298A-618C-48A4-B586-1AA99FBD0876}" srcOrd="1" destOrd="0" presId="urn:microsoft.com/office/officeart/2005/8/layout/hList1"/>
    <dgm:cxn modelId="{C0BC6A74-C2BD-48AD-B46E-73E8DAD86A2A}" type="presParOf" srcId="{F3286193-B3B0-478C-80F3-E4529086D5BA}" destId="{B2CA148F-DDAF-492B-A5E8-0CA43865C117}" srcOrd="1" destOrd="0" presId="urn:microsoft.com/office/officeart/2005/8/layout/hList1"/>
    <dgm:cxn modelId="{27FBBF17-98D7-41C4-BBAA-8A76E837A3F5}" type="presParOf" srcId="{F3286193-B3B0-478C-80F3-E4529086D5BA}" destId="{9388D156-EDE9-4284-A51B-3FCFC477BF4E}" srcOrd="2" destOrd="0" presId="urn:microsoft.com/office/officeart/2005/8/layout/hList1"/>
    <dgm:cxn modelId="{29FC10D7-5B3F-4F62-B0FF-4AF1307CCF11}" type="presParOf" srcId="{9388D156-EDE9-4284-A51B-3FCFC477BF4E}" destId="{37718DCE-6CEB-46C8-888B-BF08DD1FFDD7}" srcOrd="0" destOrd="0" presId="urn:microsoft.com/office/officeart/2005/8/layout/hList1"/>
    <dgm:cxn modelId="{F71F5344-5909-4208-AAF2-C03B2E24CCA4}" type="presParOf" srcId="{9388D156-EDE9-4284-A51B-3FCFC477BF4E}" destId="{8C8F3B5F-82C5-4354-B93C-A346BDA71D6A}" srcOrd="1" destOrd="0" presId="urn:microsoft.com/office/officeart/2005/8/layout/hList1"/>
    <dgm:cxn modelId="{3CEC9E1B-6AED-40C0-B0F1-F42FC8CBE8E1}" type="presParOf" srcId="{F3286193-B3B0-478C-80F3-E4529086D5BA}" destId="{2AF97664-556A-4524-A840-73E6EDCE1F3E}" srcOrd="3" destOrd="0" presId="urn:microsoft.com/office/officeart/2005/8/layout/hList1"/>
    <dgm:cxn modelId="{A10307C5-344A-4C64-894E-E5A1B8CAF231}" type="presParOf" srcId="{F3286193-B3B0-478C-80F3-E4529086D5BA}" destId="{DCA3AC37-8FA3-4A91-9B95-7190EB1EBB89}" srcOrd="4" destOrd="0" presId="urn:microsoft.com/office/officeart/2005/8/layout/hList1"/>
    <dgm:cxn modelId="{5E886AFA-5827-43C1-9CEE-FA32683E3C85}" type="presParOf" srcId="{DCA3AC37-8FA3-4A91-9B95-7190EB1EBB89}" destId="{6D60497B-B098-4897-8F36-0677CF273E73}" srcOrd="0" destOrd="0" presId="urn:microsoft.com/office/officeart/2005/8/layout/hList1"/>
    <dgm:cxn modelId="{ABC0F146-E259-4932-AB23-5A8B75C91865}" type="presParOf" srcId="{DCA3AC37-8FA3-4A91-9B95-7190EB1EBB89}" destId="{42ACE46D-DC88-4630-89EC-760538504A66}" srcOrd="1" destOrd="0" presId="urn:microsoft.com/office/officeart/2005/8/layout/hList1"/>
    <dgm:cxn modelId="{2BA3ED3F-8616-43F0-86FF-6966FB4F75CB}" type="presParOf" srcId="{F3286193-B3B0-478C-80F3-E4529086D5BA}" destId="{087F3E6E-F2BC-4B77-A0F8-96679B5B4EB3}" srcOrd="5" destOrd="0" presId="urn:microsoft.com/office/officeart/2005/8/layout/hList1"/>
    <dgm:cxn modelId="{E9396BA5-2A49-4D00-9B92-0BEDE85CE8FF}" type="presParOf" srcId="{F3286193-B3B0-478C-80F3-E4529086D5BA}" destId="{4C1FA062-7B47-4773-832C-2AB4A99429B6}" srcOrd="6" destOrd="0" presId="urn:microsoft.com/office/officeart/2005/8/layout/hList1"/>
    <dgm:cxn modelId="{7DEFB0CA-4A5B-4126-829F-1871E2D6D158}" type="presParOf" srcId="{4C1FA062-7B47-4773-832C-2AB4A99429B6}" destId="{30272C9D-9B39-4635-9D37-285A6A60CE05}" srcOrd="0" destOrd="0" presId="urn:microsoft.com/office/officeart/2005/8/layout/hList1"/>
    <dgm:cxn modelId="{126770BD-4949-4BDE-ABD4-50E2206C67BC}" type="presParOf" srcId="{4C1FA062-7B47-4773-832C-2AB4A99429B6}" destId="{AD968FD0-F5C0-4DA3-9331-9DF3DAA60CDE}"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A8B8E-96BC-4DC4-BB78-28A6B0C962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2BBD844-084E-47A7-8819-33C0E1C031E3}">
      <dgm:prSet phldrT="[Text]" custT="1"/>
      <dgm:spPr>
        <a:solidFill>
          <a:srgbClr val="006666"/>
        </a:solidFill>
      </dgm:spPr>
      <dgm:t>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Physical</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BF974C68-BA7E-44B5-B7E9-7A1D728E74BD}" type="parTrans" cxnId="{0E975812-B9BF-4072-9386-43813BC33FE7}">
      <dgm:prSet/>
      <dgm:spPr/>
      <dgm:t>
        <a:bodyPr/>
        <a:lstStyle/>
        <a:p>
          <a:endParaRPr lang="en-US"/>
        </a:p>
      </dgm:t>
    </dgm:pt>
    <dgm:pt modelId="{24930C94-053C-4D38-892D-DD582E1DD452}" type="sibTrans" cxnId="{0E975812-B9BF-4072-9386-43813BC33FE7}">
      <dgm:prSet/>
      <dgm:spPr/>
      <dgm:t>
        <a:bodyPr/>
        <a:lstStyle/>
        <a:p>
          <a:endParaRPr lang="en-US"/>
        </a:p>
      </dgm:t>
    </dgm:pt>
    <dgm:pt modelId="{9956EE3F-32EA-40EB-8AC6-5C20D149AA17}">
      <dgm:prSet phldrT="[Tex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Bruising, chronic pain, strangulation or complications during pregnancy</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F89BB5A9-C1BE-4668-B49D-AF19A9A35D80}" type="parTrans" cxnId="{1BECCD2C-3F0E-4513-9787-2436664D057F}">
      <dgm:prSet/>
      <dgm:spPr/>
      <dgm:t>
        <a:bodyPr/>
        <a:lstStyle/>
        <a:p>
          <a:endParaRPr lang="en-US"/>
        </a:p>
      </dgm:t>
    </dgm:pt>
    <dgm:pt modelId="{C00848C5-4934-4039-9B53-15D77CBCF0B3}" type="sibTrans" cxnId="{1BECCD2C-3F0E-4513-9787-2436664D057F}">
      <dgm:prSet/>
      <dgm:spPr/>
      <dgm:t>
        <a:bodyPr/>
        <a:lstStyle/>
        <a:p>
          <a:endParaRPr lang="en-US"/>
        </a:p>
      </dgm:t>
    </dgm:pt>
    <dgm:pt modelId="{CF50A25D-630E-4C76-BB20-87C5B32F2A4C}">
      <dgm:prSet phldrT="[Text]" custT="1"/>
      <dgm:spPr>
        <a:solidFill>
          <a:srgbClr val="007D7A"/>
        </a:solidFill>
      </dgm:spPr>
      <dgm:t>
        <a:bodyPr/>
        <a:lstStyle/>
        <a:p>
          <a:r>
            <a:rPr lang="en-AU" sz="2800" dirty="0" smtClean="0">
              <a:latin typeface="Open Sans" panose="020B0606030504020204" pitchFamily="34" charset="0"/>
              <a:ea typeface="Open Sans" panose="020B0606030504020204" pitchFamily="34" charset="0"/>
              <a:cs typeface="Open Sans" panose="020B0606030504020204" pitchFamily="34" charset="0"/>
            </a:rPr>
            <a:t>Physiological</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972A7E92-15D9-4954-8497-5E300AF172B1}" type="parTrans" cxnId="{72B80FB2-528E-46AD-A90E-0E3CF24D71F7}">
      <dgm:prSet/>
      <dgm:spPr/>
      <dgm:t>
        <a:bodyPr/>
        <a:lstStyle/>
        <a:p>
          <a:endParaRPr lang="en-US"/>
        </a:p>
      </dgm:t>
    </dgm:pt>
    <dgm:pt modelId="{E70F217C-40E6-44CA-AC7C-E381E53FDA02}" type="sibTrans" cxnId="{72B80FB2-528E-46AD-A90E-0E3CF24D71F7}">
      <dgm:prSet/>
      <dgm:spPr/>
      <dgm:t>
        <a:bodyPr/>
        <a:lstStyle/>
        <a:p>
          <a:endParaRPr lang="en-US"/>
        </a:p>
      </dgm:t>
    </dgm:pt>
    <dgm:pt modelId="{8B5B3BA4-3580-48D0-B1D2-E3A067120C2A}">
      <dgm:prSet phldrT="[Text]" custT="1"/>
      <dgm:spPr>
        <a:solidFill>
          <a:srgbClr val="009692"/>
        </a:solidFill>
      </dgm:spPr>
      <dgm:t>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Emotional</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0E16F8A6-947B-4EA4-A285-C0FDEB9EA407}" type="parTrans" cxnId="{9CF72498-68AF-465F-B845-1B2D20A7068E}">
      <dgm:prSet/>
      <dgm:spPr/>
      <dgm:t>
        <a:bodyPr/>
        <a:lstStyle/>
        <a:p>
          <a:endParaRPr lang="en-US"/>
        </a:p>
      </dgm:t>
    </dgm:pt>
    <dgm:pt modelId="{28DB58E1-95BD-445E-A342-7E39AD3E9F17}" type="sibTrans" cxnId="{9CF72498-68AF-465F-B845-1B2D20A7068E}">
      <dgm:prSet/>
      <dgm:spPr/>
      <dgm:t>
        <a:bodyPr/>
        <a:lstStyle/>
        <a:p>
          <a:endParaRPr lang="en-US"/>
        </a:p>
      </dgm:t>
    </dgm:pt>
    <dgm:pt modelId="{DE7B5B99-B284-450F-908E-665CA4DB5FF2}">
      <dgm:prSet phldrT="[Tex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Fear, shame, feeling hopeless or feeling emotionally numb</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9587A464-5A0B-480E-8832-4955275B0768}" type="parTrans" cxnId="{3875D73E-101D-4103-94B0-972D51ED2B06}">
      <dgm:prSet/>
      <dgm:spPr/>
      <dgm:t>
        <a:bodyPr/>
        <a:lstStyle/>
        <a:p>
          <a:endParaRPr lang="en-US"/>
        </a:p>
      </dgm:t>
    </dgm:pt>
    <dgm:pt modelId="{72B41738-1655-4078-8FFF-6B16346BF7A8}" type="sibTrans" cxnId="{3875D73E-101D-4103-94B0-972D51ED2B06}">
      <dgm:prSet/>
      <dgm:spPr/>
      <dgm:t>
        <a:bodyPr/>
        <a:lstStyle/>
        <a:p>
          <a:endParaRPr lang="en-US"/>
        </a:p>
      </dgm:t>
    </dgm:pt>
    <dgm:pt modelId="{5322B9D5-DD09-4DCF-A4CC-FB7601C8A4A3}">
      <dgm:prSet phldrT="[Text]" custT="1"/>
      <dgm:spPr>
        <a:solidFill>
          <a:srgbClr val="00A4A0"/>
        </a:solidFill>
      </dgm:spPr>
      <dgm:t>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Social or Financial</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8BC843D6-3735-460C-9EA1-CD0B94681221}" type="parTrans" cxnId="{9A5DFCE6-A5DF-4A9A-AE9D-5380CEE3BEA7}">
      <dgm:prSet/>
      <dgm:spPr/>
      <dgm:t>
        <a:bodyPr/>
        <a:lstStyle/>
        <a:p>
          <a:endParaRPr lang="en-US"/>
        </a:p>
      </dgm:t>
    </dgm:pt>
    <dgm:pt modelId="{3D20E1B1-A9ED-49EC-BCD7-3C86BC0F5C79}" type="sibTrans" cxnId="{9A5DFCE6-A5DF-4A9A-AE9D-5380CEE3BEA7}">
      <dgm:prSet/>
      <dgm:spPr/>
      <dgm:t>
        <a:bodyPr/>
        <a:lstStyle/>
        <a:p>
          <a:endParaRPr lang="en-US"/>
        </a:p>
      </dgm:t>
    </dgm:pt>
    <dgm:pt modelId="{F03350EB-1BFF-42E8-99B0-5FA432B3413D}">
      <dgm:prSet phldrT="[Tex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Depression, anxiety, impaired concentration or harmful alcohol use</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06D54F92-F949-4C59-8080-601A67096F78}" type="sibTrans" cxnId="{BC51E033-6BAC-4612-A840-57683771A2D7}">
      <dgm:prSet/>
      <dgm:spPr/>
      <dgm:t>
        <a:bodyPr/>
        <a:lstStyle/>
        <a:p>
          <a:endParaRPr lang="en-US"/>
        </a:p>
      </dgm:t>
    </dgm:pt>
    <dgm:pt modelId="{FFFFD6A9-02BA-44B4-8641-47AEB7EABC2E}" type="parTrans" cxnId="{BC51E033-6BAC-4612-A840-57683771A2D7}">
      <dgm:prSet/>
      <dgm:spPr/>
      <dgm:t>
        <a:bodyPr/>
        <a:lstStyle/>
        <a:p>
          <a:endParaRPr lang="en-US"/>
        </a:p>
      </dgm:t>
    </dgm:pt>
    <dgm:pt modelId="{86802D00-00DE-4AEC-A7C6-D6CECBB14D73}">
      <dgm:prSe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No family or friend support, isolation, homelessness or financial debt</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DC29513B-6676-492F-A847-C9017400187D}" type="parTrans" cxnId="{64B7DDF7-8079-48D5-B57D-7D5E408E5231}">
      <dgm:prSet/>
      <dgm:spPr/>
      <dgm:t>
        <a:bodyPr/>
        <a:lstStyle/>
        <a:p>
          <a:endParaRPr lang="en-US"/>
        </a:p>
      </dgm:t>
    </dgm:pt>
    <dgm:pt modelId="{8B828C09-1F1F-465B-ACA8-99AE8DD9754D}" type="sibTrans" cxnId="{64B7DDF7-8079-48D5-B57D-7D5E408E5231}">
      <dgm:prSet/>
      <dgm:spPr/>
      <dgm:t>
        <a:bodyPr/>
        <a:lstStyle/>
        <a:p>
          <a:endParaRPr lang="en-US"/>
        </a:p>
      </dgm:t>
    </dgm:pt>
    <dgm:pt modelId="{75E83262-B914-42B2-BA2A-3B931D85C8DA}">
      <dgm:prSet custT="1"/>
      <dgm:spPr>
        <a:solidFill>
          <a:srgbClr val="00B4B0"/>
        </a:solidFill>
      </dgm:spPr>
      <dgm:t>
        <a:bodyPr/>
        <a:lstStyle/>
        <a:p>
          <a:r>
            <a:rPr lang="en-US" sz="2800" dirty="0" err="1" smtClean="0">
              <a:latin typeface="Open Sans" panose="020B0606030504020204" pitchFamily="34" charset="0"/>
              <a:ea typeface="Open Sans" panose="020B0606030504020204" pitchFamily="34" charset="0"/>
              <a:cs typeface="Open Sans" panose="020B0606030504020204" pitchFamily="34" charset="0"/>
            </a:rPr>
            <a:t>Demeanour</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7F9985E4-59AC-473C-B714-4EB8375CD15B}" type="parTrans" cxnId="{44502132-6C6E-4C03-9C7F-E99E0CA87340}">
      <dgm:prSet/>
      <dgm:spPr/>
      <dgm:t>
        <a:bodyPr/>
        <a:lstStyle/>
        <a:p>
          <a:endParaRPr lang="en-US"/>
        </a:p>
      </dgm:t>
    </dgm:pt>
    <dgm:pt modelId="{3A3B0576-5BDF-496B-A33E-B70FB4C4FE2A}" type="sibTrans" cxnId="{44502132-6C6E-4C03-9C7F-E99E0CA87340}">
      <dgm:prSet/>
      <dgm:spPr/>
      <dgm:t>
        <a:bodyPr/>
        <a:lstStyle/>
        <a:p>
          <a:endParaRPr lang="en-US"/>
        </a:p>
      </dgm:t>
    </dgm:pt>
    <dgm:pt modelId="{524B65BB-2B07-4F96-A3B0-A1DBFFE83931}">
      <dgm:prSet custT="1"/>
      <dgm:spPr/>
      <dgm:t>
        <a:bodyPr/>
        <a:lstStyle/>
        <a:p>
          <a:r>
            <a:rPr lang="en-AU" sz="1500" b="1" dirty="0" smtClean="0">
              <a:latin typeface="Open Sans" panose="020B0606030504020204" pitchFamily="34" charset="0"/>
              <a:ea typeface="Open Sans" panose="020B0606030504020204" pitchFamily="34" charset="0"/>
              <a:cs typeface="Open Sans" panose="020B0606030504020204" pitchFamily="34" charset="0"/>
            </a:rPr>
            <a:t>Unconvincing injury explanations, anxiety in the presence of a partner, describing a partner, as controlling or reluctance to follow advice</a:t>
          </a:r>
          <a:endParaRPr lang="en-US" sz="1500" b="1" dirty="0">
            <a:latin typeface="Open Sans" panose="020B0606030504020204" pitchFamily="34" charset="0"/>
            <a:ea typeface="Open Sans" panose="020B0606030504020204" pitchFamily="34" charset="0"/>
            <a:cs typeface="Open Sans" panose="020B0606030504020204" pitchFamily="34" charset="0"/>
          </a:endParaRPr>
        </a:p>
      </dgm:t>
    </dgm:pt>
    <dgm:pt modelId="{92EBF5D9-C004-45DA-AC67-D30BEA02EF58}" type="parTrans" cxnId="{7E192867-115E-4976-9B9D-479DD62965D6}">
      <dgm:prSet/>
      <dgm:spPr/>
      <dgm:t>
        <a:bodyPr/>
        <a:lstStyle/>
        <a:p>
          <a:endParaRPr lang="en-US"/>
        </a:p>
      </dgm:t>
    </dgm:pt>
    <dgm:pt modelId="{1D2AA9C6-5181-48EE-94A3-2C7CC3AEDAAE}" type="sibTrans" cxnId="{7E192867-115E-4976-9B9D-479DD62965D6}">
      <dgm:prSet/>
      <dgm:spPr/>
      <dgm:t>
        <a:bodyPr/>
        <a:lstStyle/>
        <a:p>
          <a:endParaRPr lang="en-US"/>
        </a:p>
      </dgm:t>
    </dgm:pt>
    <dgm:pt modelId="{1315B421-EA26-4B1A-9A8B-F37CB63AA7FD}" type="pres">
      <dgm:prSet presAssocID="{E1DA8B8E-96BC-4DC4-BB78-28A6B0C96265}" presName="Name0" presStyleCnt="0">
        <dgm:presLayoutVars>
          <dgm:dir/>
          <dgm:animLvl val="lvl"/>
          <dgm:resizeHandles val="exact"/>
        </dgm:presLayoutVars>
      </dgm:prSet>
      <dgm:spPr/>
      <dgm:t>
        <a:bodyPr/>
        <a:lstStyle/>
        <a:p>
          <a:endParaRPr lang="en-US"/>
        </a:p>
      </dgm:t>
    </dgm:pt>
    <dgm:pt modelId="{36DBE205-2651-4D4C-81C6-98DF08C93E60}" type="pres">
      <dgm:prSet presAssocID="{42BBD844-084E-47A7-8819-33C0E1C031E3}" presName="linNode" presStyleCnt="0"/>
      <dgm:spPr/>
    </dgm:pt>
    <dgm:pt modelId="{543B4A60-1B64-45B5-9F51-ECEDB344E35F}" type="pres">
      <dgm:prSet presAssocID="{42BBD844-084E-47A7-8819-33C0E1C031E3}" presName="parentText" presStyleLbl="node1" presStyleIdx="0" presStyleCnt="5">
        <dgm:presLayoutVars>
          <dgm:chMax val="1"/>
          <dgm:bulletEnabled val="1"/>
        </dgm:presLayoutVars>
      </dgm:prSet>
      <dgm:spPr/>
      <dgm:t>
        <a:bodyPr/>
        <a:lstStyle/>
        <a:p>
          <a:endParaRPr lang="en-US"/>
        </a:p>
      </dgm:t>
    </dgm:pt>
    <dgm:pt modelId="{B06D1FBB-389F-41D7-A785-30211CAE9F77}" type="pres">
      <dgm:prSet presAssocID="{42BBD844-084E-47A7-8819-33C0E1C031E3}" presName="descendantText" presStyleLbl="alignAccFollowNode1" presStyleIdx="0" presStyleCnt="5">
        <dgm:presLayoutVars>
          <dgm:bulletEnabled val="1"/>
        </dgm:presLayoutVars>
      </dgm:prSet>
      <dgm:spPr/>
      <dgm:t>
        <a:bodyPr/>
        <a:lstStyle/>
        <a:p>
          <a:endParaRPr lang="en-US"/>
        </a:p>
      </dgm:t>
    </dgm:pt>
    <dgm:pt modelId="{A9E3562B-BA09-4E54-987A-00FFD223D296}" type="pres">
      <dgm:prSet presAssocID="{24930C94-053C-4D38-892D-DD582E1DD452}" presName="sp" presStyleCnt="0"/>
      <dgm:spPr/>
    </dgm:pt>
    <dgm:pt modelId="{1577433D-B428-462E-9B55-3D657F1E8E2F}" type="pres">
      <dgm:prSet presAssocID="{CF50A25D-630E-4C76-BB20-87C5B32F2A4C}" presName="linNode" presStyleCnt="0"/>
      <dgm:spPr/>
    </dgm:pt>
    <dgm:pt modelId="{C6F81743-723E-4F29-9784-834081B61F10}" type="pres">
      <dgm:prSet presAssocID="{CF50A25D-630E-4C76-BB20-87C5B32F2A4C}" presName="parentText" presStyleLbl="node1" presStyleIdx="1" presStyleCnt="5">
        <dgm:presLayoutVars>
          <dgm:chMax val="1"/>
          <dgm:bulletEnabled val="1"/>
        </dgm:presLayoutVars>
      </dgm:prSet>
      <dgm:spPr/>
      <dgm:t>
        <a:bodyPr/>
        <a:lstStyle/>
        <a:p>
          <a:endParaRPr lang="en-US"/>
        </a:p>
      </dgm:t>
    </dgm:pt>
    <dgm:pt modelId="{91F5B28D-2ED0-4EF4-9C24-867C64EC7510}" type="pres">
      <dgm:prSet presAssocID="{CF50A25D-630E-4C76-BB20-87C5B32F2A4C}" presName="descendantText" presStyleLbl="alignAccFollowNode1" presStyleIdx="1" presStyleCnt="5">
        <dgm:presLayoutVars>
          <dgm:bulletEnabled val="1"/>
        </dgm:presLayoutVars>
      </dgm:prSet>
      <dgm:spPr/>
      <dgm:t>
        <a:bodyPr/>
        <a:lstStyle/>
        <a:p>
          <a:endParaRPr lang="en-US"/>
        </a:p>
      </dgm:t>
    </dgm:pt>
    <dgm:pt modelId="{EB892C79-268E-45F7-BE4C-9115FAC7A353}" type="pres">
      <dgm:prSet presAssocID="{E70F217C-40E6-44CA-AC7C-E381E53FDA02}" presName="sp" presStyleCnt="0"/>
      <dgm:spPr/>
    </dgm:pt>
    <dgm:pt modelId="{6FAA14B5-BFD4-4C2C-A31B-79396EC5DB78}" type="pres">
      <dgm:prSet presAssocID="{8B5B3BA4-3580-48D0-B1D2-E3A067120C2A}" presName="linNode" presStyleCnt="0"/>
      <dgm:spPr/>
    </dgm:pt>
    <dgm:pt modelId="{ED37C61B-F672-4585-ADE6-71EE1BE2CF87}" type="pres">
      <dgm:prSet presAssocID="{8B5B3BA4-3580-48D0-B1D2-E3A067120C2A}" presName="parentText" presStyleLbl="node1" presStyleIdx="2" presStyleCnt="5">
        <dgm:presLayoutVars>
          <dgm:chMax val="1"/>
          <dgm:bulletEnabled val="1"/>
        </dgm:presLayoutVars>
      </dgm:prSet>
      <dgm:spPr/>
      <dgm:t>
        <a:bodyPr/>
        <a:lstStyle/>
        <a:p>
          <a:endParaRPr lang="en-US"/>
        </a:p>
      </dgm:t>
    </dgm:pt>
    <dgm:pt modelId="{1A489CAE-FC0F-4A56-8DD8-E50FBF56D89A}" type="pres">
      <dgm:prSet presAssocID="{8B5B3BA4-3580-48D0-B1D2-E3A067120C2A}" presName="descendantText" presStyleLbl="alignAccFollowNode1" presStyleIdx="2" presStyleCnt="5">
        <dgm:presLayoutVars>
          <dgm:bulletEnabled val="1"/>
        </dgm:presLayoutVars>
      </dgm:prSet>
      <dgm:spPr/>
      <dgm:t>
        <a:bodyPr/>
        <a:lstStyle/>
        <a:p>
          <a:endParaRPr lang="en-US"/>
        </a:p>
      </dgm:t>
    </dgm:pt>
    <dgm:pt modelId="{26374541-4C8D-4797-A9FB-1229DF99AB64}" type="pres">
      <dgm:prSet presAssocID="{28DB58E1-95BD-445E-A342-7E39AD3E9F17}" presName="sp" presStyleCnt="0"/>
      <dgm:spPr/>
    </dgm:pt>
    <dgm:pt modelId="{45469182-405E-4069-9107-C2FD06F767FC}" type="pres">
      <dgm:prSet presAssocID="{5322B9D5-DD09-4DCF-A4CC-FB7601C8A4A3}" presName="linNode" presStyleCnt="0"/>
      <dgm:spPr/>
    </dgm:pt>
    <dgm:pt modelId="{217C16F5-4F2C-4693-AB47-C87FF0ED6528}" type="pres">
      <dgm:prSet presAssocID="{5322B9D5-DD09-4DCF-A4CC-FB7601C8A4A3}" presName="parentText" presStyleLbl="node1" presStyleIdx="3" presStyleCnt="5">
        <dgm:presLayoutVars>
          <dgm:chMax val="1"/>
          <dgm:bulletEnabled val="1"/>
        </dgm:presLayoutVars>
      </dgm:prSet>
      <dgm:spPr/>
      <dgm:t>
        <a:bodyPr/>
        <a:lstStyle/>
        <a:p>
          <a:endParaRPr lang="en-US"/>
        </a:p>
      </dgm:t>
    </dgm:pt>
    <dgm:pt modelId="{3DF22E71-0C9D-48A0-B4DF-73460168EC0E}" type="pres">
      <dgm:prSet presAssocID="{5322B9D5-DD09-4DCF-A4CC-FB7601C8A4A3}" presName="descendantText" presStyleLbl="alignAccFollowNode1" presStyleIdx="3" presStyleCnt="5">
        <dgm:presLayoutVars>
          <dgm:bulletEnabled val="1"/>
        </dgm:presLayoutVars>
      </dgm:prSet>
      <dgm:spPr/>
      <dgm:t>
        <a:bodyPr/>
        <a:lstStyle/>
        <a:p>
          <a:endParaRPr lang="en-US"/>
        </a:p>
      </dgm:t>
    </dgm:pt>
    <dgm:pt modelId="{44C1231B-62E4-40CA-AE6A-86C1B4C3F280}" type="pres">
      <dgm:prSet presAssocID="{3D20E1B1-A9ED-49EC-BCD7-3C86BC0F5C79}" presName="sp" presStyleCnt="0"/>
      <dgm:spPr/>
    </dgm:pt>
    <dgm:pt modelId="{00426B1E-CDE7-44E4-BC6B-44F225BCEFBE}" type="pres">
      <dgm:prSet presAssocID="{75E83262-B914-42B2-BA2A-3B931D85C8DA}" presName="linNode" presStyleCnt="0"/>
      <dgm:spPr/>
    </dgm:pt>
    <dgm:pt modelId="{B6231D7A-9E6F-4938-9E92-008F81FE755B}" type="pres">
      <dgm:prSet presAssocID="{75E83262-B914-42B2-BA2A-3B931D85C8DA}" presName="parentText" presStyleLbl="node1" presStyleIdx="4" presStyleCnt="5">
        <dgm:presLayoutVars>
          <dgm:chMax val="1"/>
          <dgm:bulletEnabled val="1"/>
        </dgm:presLayoutVars>
      </dgm:prSet>
      <dgm:spPr/>
      <dgm:t>
        <a:bodyPr/>
        <a:lstStyle/>
        <a:p>
          <a:endParaRPr lang="en-US"/>
        </a:p>
      </dgm:t>
    </dgm:pt>
    <dgm:pt modelId="{D5609226-F646-4A71-9123-314291738607}" type="pres">
      <dgm:prSet presAssocID="{75E83262-B914-42B2-BA2A-3B931D85C8DA}" presName="descendantText" presStyleLbl="alignAccFollowNode1" presStyleIdx="4" presStyleCnt="5">
        <dgm:presLayoutVars>
          <dgm:bulletEnabled val="1"/>
        </dgm:presLayoutVars>
      </dgm:prSet>
      <dgm:spPr/>
      <dgm:t>
        <a:bodyPr/>
        <a:lstStyle/>
        <a:p>
          <a:endParaRPr lang="en-US"/>
        </a:p>
      </dgm:t>
    </dgm:pt>
  </dgm:ptLst>
  <dgm:cxnLst>
    <dgm:cxn modelId="{A8C21203-D6B5-4BE2-9834-227EB14F8048}" type="presOf" srcId="{75E83262-B914-42B2-BA2A-3B931D85C8DA}" destId="{B6231D7A-9E6F-4938-9E92-008F81FE755B}" srcOrd="0" destOrd="0" presId="urn:microsoft.com/office/officeart/2005/8/layout/vList5"/>
    <dgm:cxn modelId="{B86BED8F-6C91-406E-9219-F11B61CC1810}" type="presOf" srcId="{E1DA8B8E-96BC-4DC4-BB78-28A6B0C96265}" destId="{1315B421-EA26-4B1A-9A8B-F37CB63AA7FD}" srcOrd="0" destOrd="0" presId="urn:microsoft.com/office/officeart/2005/8/layout/vList5"/>
    <dgm:cxn modelId="{2B75EF62-3CE7-435C-B23D-25BA1F24D274}" type="presOf" srcId="{F03350EB-1BFF-42E8-99B0-5FA432B3413D}" destId="{91F5B28D-2ED0-4EF4-9C24-867C64EC7510}" srcOrd="0" destOrd="0" presId="urn:microsoft.com/office/officeart/2005/8/layout/vList5"/>
    <dgm:cxn modelId="{50471087-999F-47AF-BF1B-E42707092D44}" type="presOf" srcId="{9956EE3F-32EA-40EB-8AC6-5C20D149AA17}" destId="{B06D1FBB-389F-41D7-A785-30211CAE9F77}" srcOrd="0" destOrd="0" presId="urn:microsoft.com/office/officeart/2005/8/layout/vList5"/>
    <dgm:cxn modelId="{4C6A9F7A-E01B-4E57-A597-8D0EADCFC6C7}" type="presOf" srcId="{86802D00-00DE-4AEC-A7C6-D6CECBB14D73}" destId="{3DF22E71-0C9D-48A0-B4DF-73460168EC0E}" srcOrd="0" destOrd="0" presId="urn:microsoft.com/office/officeart/2005/8/layout/vList5"/>
    <dgm:cxn modelId="{BC51E033-6BAC-4612-A840-57683771A2D7}" srcId="{CF50A25D-630E-4C76-BB20-87C5B32F2A4C}" destId="{F03350EB-1BFF-42E8-99B0-5FA432B3413D}" srcOrd="0" destOrd="0" parTransId="{FFFFD6A9-02BA-44B4-8641-47AEB7EABC2E}" sibTransId="{06D54F92-F949-4C59-8080-601A67096F78}"/>
    <dgm:cxn modelId="{72B80FB2-528E-46AD-A90E-0E3CF24D71F7}" srcId="{E1DA8B8E-96BC-4DC4-BB78-28A6B0C96265}" destId="{CF50A25D-630E-4C76-BB20-87C5B32F2A4C}" srcOrd="1" destOrd="0" parTransId="{972A7E92-15D9-4954-8497-5E300AF172B1}" sibTransId="{E70F217C-40E6-44CA-AC7C-E381E53FDA02}"/>
    <dgm:cxn modelId="{7E192867-115E-4976-9B9D-479DD62965D6}" srcId="{75E83262-B914-42B2-BA2A-3B931D85C8DA}" destId="{524B65BB-2B07-4F96-A3B0-A1DBFFE83931}" srcOrd="0" destOrd="0" parTransId="{92EBF5D9-C004-45DA-AC67-D30BEA02EF58}" sibTransId="{1D2AA9C6-5181-48EE-94A3-2C7CC3AEDAAE}"/>
    <dgm:cxn modelId="{44502132-6C6E-4C03-9C7F-E99E0CA87340}" srcId="{E1DA8B8E-96BC-4DC4-BB78-28A6B0C96265}" destId="{75E83262-B914-42B2-BA2A-3B931D85C8DA}" srcOrd="4" destOrd="0" parTransId="{7F9985E4-59AC-473C-B714-4EB8375CD15B}" sibTransId="{3A3B0576-5BDF-496B-A33E-B70FB4C4FE2A}"/>
    <dgm:cxn modelId="{1BECCD2C-3F0E-4513-9787-2436664D057F}" srcId="{42BBD844-084E-47A7-8819-33C0E1C031E3}" destId="{9956EE3F-32EA-40EB-8AC6-5C20D149AA17}" srcOrd="0" destOrd="0" parTransId="{F89BB5A9-C1BE-4668-B49D-AF19A9A35D80}" sibTransId="{C00848C5-4934-4039-9B53-15D77CBCF0B3}"/>
    <dgm:cxn modelId="{D4D3DE45-C9E8-440D-958C-032F730662B3}" type="presOf" srcId="{524B65BB-2B07-4F96-A3B0-A1DBFFE83931}" destId="{D5609226-F646-4A71-9123-314291738607}" srcOrd="0" destOrd="0" presId="urn:microsoft.com/office/officeart/2005/8/layout/vList5"/>
    <dgm:cxn modelId="{09141664-7DA8-4E55-B133-5925EFD7A8F9}" type="presOf" srcId="{CF50A25D-630E-4C76-BB20-87C5B32F2A4C}" destId="{C6F81743-723E-4F29-9784-834081B61F10}" srcOrd="0" destOrd="0" presId="urn:microsoft.com/office/officeart/2005/8/layout/vList5"/>
    <dgm:cxn modelId="{9A5DFCE6-A5DF-4A9A-AE9D-5380CEE3BEA7}" srcId="{E1DA8B8E-96BC-4DC4-BB78-28A6B0C96265}" destId="{5322B9D5-DD09-4DCF-A4CC-FB7601C8A4A3}" srcOrd="3" destOrd="0" parTransId="{8BC843D6-3735-460C-9EA1-CD0B94681221}" sibTransId="{3D20E1B1-A9ED-49EC-BCD7-3C86BC0F5C79}"/>
    <dgm:cxn modelId="{551FCE08-9A31-4FCA-82EF-8C450D4EEF7D}" type="presOf" srcId="{8B5B3BA4-3580-48D0-B1D2-E3A067120C2A}" destId="{ED37C61B-F672-4585-ADE6-71EE1BE2CF87}" srcOrd="0" destOrd="0" presId="urn:microsoft.com/office/officeart/2005/8/layout/vList5"/>
    <dgm:cxn modelId="{A6475BB7-EFE1-461E-BC61-4EB152DC5088}" type="presOf" srcId="{42BBD844-084E-47A7-8819-33C0E1C031E3}" destId="{543B4A60-1B64-45B5-9F51-ECEDB344E35F}" srcOrd="0" destOrd="0" presId="urn:microsoft.com/office/officeart/2005/8/layout/vList5"/>
    <dgm:cxn modelId="{0E975812-B9BF-4072-9386-43813BC33FE7}" srcId="{E1DA8B8E-96BC-4DC4-BB78-28A6B0C96265}" destId="{42BBD844-084E-47A7-8819-33C0E1C031E3}" srcOrd="0" destOrd="0" parTransId="{BF974C68-BA7E-44B5-B7E9-7A1D728E74BD}" sibTransId="{24930C94-053C-4D38-892D-DD582E1DD452}"/>
    <dgm:cxn modelId="{9CF72498-68AF-465F-B845-1B2D20A7068E}" srcId="{E1DA8B8E-96BC-4DC4-BB78-28A6B0C96265}" destId="{8B5B3BA4-3580-48D0-B1D2-E3A067120C2A}" srcOrd="2" destOrd="0" parTransId="{0E16F8A6-947B-4EA4-A285-C0FDEB9EA407}" sibTransId="{28DB58E1-95BD-445E-A342-7E39AD3E9F17}"/>
    <dgm:cxn modelId="{327D441D-FADB-46A6-AF45-4EEE944AEF69}" type="presOf" srcId="{5322B9D5-DD09-4DCF-A4CC-FB7601C8A4A3}" destId="{217C16F5-4F2C-4693-AB47-C87FF0ED6528}" srcOrd="0" destOrd="0" presId="urn:microsoft.com/office/officeart/2005/8/layout/vList5"/>
    <dgm:cxn modelId="{64B7DDF7-8079-48D5-B57D-7D5E408E5231}" srcId="{5322B9D5-DD09-4DCF-A4CC-FB7601C8A4A3}" destId="{86802D00-00DE-4AEC-A7C6-D6CECBB14D73}" srcOrd="0" destOrd="0" parTransId="{DC29513B-6676-492F-A847-C9017400187D}" sibTransId="{8B828C09-1F1F-465B-ACA8-99AE8DD9754D}"/>
    <dgm:cxn modelId="{3875D73E-101D-4103-94B0-972D51ED2B06}" srcId="{8B5B3BA4-3580-48D0-B1D2-E3A067120C2A}" destId="{DE7B5B99-B284-450F-908E-665CA4DB5FF2}" srcOrd="0" destOrd="0" parTransId="{9587A464-5A0B-480E-8832-4955275B0768}" sibTransId="{72B41738-1655-4078-8FFF-6B16346BF7A8}"/>
    <dgm:cxn modelId="{B775BF82-8363-4258-953F-EB8436A433D0}" type="presOf" srcId="{DE7B5B99-B284-450F-908E-665CA4DB5FF2}" destId="{1A489CAE-FC0F-4A56-8DD8-E50FBF56D89A}" srcOrd="0" destOrd="0" presId="urn:microsoft.com/office/officeart/2005/8/layout/vList5"/>
    <dgm:cxn modelId="{CC0384A5-8972-46F1-98E0-6B2FF134F702}" type="presParOf" srcId="{1315B421-EA26-4B1A-9A8B-F37CB63AA7FD}" destId="{36DBE205-2651-4D4C-81C6-98DF08C93E60}" srcOrd="0" destOrd="0" presId="urn:microsoft.com/office/officeart/2005/8/layout/vList5"/>
    <dgm:cxn modelId="{33D9C51B-A688-4B4C-A320-0E629D364EFA}" type="presParOf" srcId="{36DBE205-2651-4D4C-81C6-98DF08C93E60}" destId="{543B4A60-1B64-45B5-9F51-ECEDB344E35F}" srcOrd="0" destOrd="0" presId="urn:microsoft.com/office/officeart/2005/8/layout/vList5"/>
    <dgm:cxn modelId="{39CC9E75-8464-418B-90F2-92588E4D9603}" type="presParOf" srcId="{36DBE205-2651-4D4C-81C6-98DF08C93E60}" destId="{B06D1FBB-389F-41D7-A785-30211CAE9F77}" srcOrd="1" destOrd="0" presId="urn:microsoft.com/office/officeart/2005/8/layout/vList5"/>
    <dgm:cxn modelId="{F6FBED0B-56B6-4B15-A91A-B3192BF11E04}" type="presParOf" srcId="{1315B421-EA26-4B1A-9A8B-F37CB63AA7FD}" destId="{A9E3562B-BA09-4E54-987A-00FFD223D296}" srcOrd="1" destOrd="0" presId="urn:microsoft.com/office/officeart/2005/8/layout/vList5"/>
    <dgm:cxn modelId="{F57C2F23-55E3-4154-BB60-382A7B1D3E92}" type="presParOf" srcId="{1315B421-EA26-4B1A-9A8B-F37CB63AA7FD}" destId="{1577433D-B428-462E-9B55-3D657F1E8E2F}" srcOrd="2" destOrd="0" presId="urn:microsoft.com/office/officeart/2005/8/layout/vList5"/>
    <dgm:cxn modelId="{1A6BA778-1CF0-468E-A77D-EA37AA278D8C}" type="presParOf" srcId="{1577433D-B428-462E-9B55-3D657F1E8E2F}" destId="{C6F81743-723E-4F29-9784-834081B61F10}" srcOrd="0" destOrd="0" presId="urn:microsoft.com/office/officeart/2005/8/layout/vList5"/>
    <dgm:cxn modelId="{A3B13FA7-31D8-4F4A-9245-D5B1C23D5B2C}" type="presParOf" srcId="{1577433D-B428-462E-9B55-3D657F1E8E2F}" destId="{91F5B28D-2ED0-4EF4-9C24-867C64EC7510}" srcOrd="1" destOrd="0" presId="urn:microsoft.com/office/officeart/2005/8/layout/vList5"/>
    <dgm:cxn modelId="{F2523C7D-569B-44E3-8C9D-4AA75312B5E7}" type="presParOf" srcId="{1315B421-EA26-4B1A-9A8B-F37CB63AA7FD}" destId="{EB892C79-268E-45F7-BE4C-9115FAC7A353}" srcOrd="3" destOrd="0" presId="urn:microsoft.com/office/officeart/2005/8/layout/vList5"/>
    <dgm:cxn modelId="{EE759DBE-5221-4354-984C-0C1DE7D2AB7A}" type="presParOf" srcId="{1315B421-EA26-4B1A-9A8B-F37CB63AA7FD}" destId="{6FAA14B5-BFD4-4C2C-A31B-79396EC5DB78}" srcOrd="4" destOrd="0" presId="urn:microsoft.com/office/officeart/2005/8/layout/vList5"/>
    <dgm:cxn modelId="{B0A51830-CE57-468A-8D56-764EEE76CFCA}" type="presParOf" srcId="{6FAA14B5-BFD4-4C2C-A31B-79396EC5DB78}" destId="{ED37C61B-F672-4585-ADE6-71EE1BE2CF87}" srcOrd="0" destOrd="0" presId="urn:microsoft.com/office/officeart/2005/8/layout/vList5"/>
    <dgm:cxn modelId="{1EFC45FF-43CA-4D69-9ED5-47804BAB9E27}" type="presParOf" srcId="{6FAA14B5-BFD4-4C2C-A31B-79396EC5DB78}" destId="{1A489CAE-FC0F-4A56-8DD8-E50FBF56D89A}" srcOrd="1" destOrd="0" presId="urn:microsoft.com/office/officeart/2005/8/layout/vList5"/>
    <dgm:cxn modelId="{41685783-FF7B-4CEA-AED5-C929F27B3283}" type="presParOf" srcId="{1315B421-EA26-4B1A-9A8B-F37CB63AA7FD}" destId="{26374541-4C8D-4797-A9FB-1229DF99AB64}" srcOrd="5" destOrd="0" presId="urn:microsoft.com/office/officeart/2005/8/layout/vList5"/>
    <dgm:cxn modelId="{4C32C91F-29E6-42EF-B7F3-BC462C1BB97C}" type="presParOf" srcId="{1315B421-EA26-4B1A-9A8B-F37CB63AA7FD}" destId="{45469182-405E-4069-9107-C2FD06F767FC}" srcOrd="6" destOrd="0" presId="urn:microsoft.com/office/officeart/2005/8/layout/vList5"/>
    <dgm:cxn modelId="{E30DE621-3E9A-4858-9941-B62B83C52B18}" type="presParOf" srcId="{45469182-405E-4069-9107-C2FD06F767FC}" destId="{217C16F5-4F2C-4693-AB47-C87FF0ED6528}" srcOrd="0" destOrd="0" presId="urn:microsoft.com/office/officeart/2005/8/layout/vList5"/>
    <dgm:cxn modelId="{03540BDC-6A63-4B4A-9221-BD21A4EE7D50}" type="presParOf" srcId="{45469182-405E-4069-9107-C2FD06F767FC}" destId="{3DF22E71-0C9D-48A0-B4DF-73460168EC0E}" srcOrd="1" destOrd="0" presId="urn:microsoft.com/office/officeart/2005/8/layout/vList5"/>
    <dgm:cxn modelId="{7BCFC7FC-150A-4430-999A-E095EE856568}" type="presParOf" srcId="{1315B421-EA26-4B1A-9A8B-F37CB63AA7FD}" destId="{44C1231B-62E4-40CA-AE6A-86C1B4C3F280}" srcOrd="7" destOrd="0" presId="urn:microsoft.com/office/officeart/2005/8/layout/vList5"/>
    <dgm:cxn modelId="{385C9A9E-5BD4-4E9C-9EB7-564D4E7272AA}" type="presParOf" srcId="{1315B421-EA26-4B1A-9A8B-F37CB63AA7FD}" destId="{00426B1E-CDE7-44E4-BC6B-44F225BCEFBE}" srcOrd="8" destOrd="0" presId="urn:microsoft.com/office/officeart/2005/8/layout/vList5"/>
    <dgm:cxn modelId="{28CDF210-4732-4681-973A-641E8B4DC994}" type="presParOf" srcId="{00426B1E-CDE7-44E4-BC6B-44F225BCEFBE}" destId="{B6231D7A-9E6F-4938-9E92-008F81FE755B}" srcOrd="0" destOrd="0" presId="urn:microsoft.com/office/officeart/2005/8/layout/vList5"/>
    <dgm:cxn modelId="{E5BDF5FE-D477-4D97-87CC-9A206CBDBF1F}" type="presParOf" srcId="{00426B1E-CDE7-44E4-BC6B-44F225BCEFBE}" destId="{D5609226-F646-4A71-9123-3142917386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A8B8E-96BC-4DC4-BB78-28A6B0C962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2BBD844-084E-47A7-8819-33C0E1C031E3}">
      <dgm:prSet phldrT="[Text]" custT="1"/>
      <dgm:spPr>
        <a:solidFill>
          <a:srgbClr val="006666"/>
        </a:solidFill>
      </dgm:spPr>
      <dgm:t>
        <a:bodyPr/>
        <a:lstStyle/>
        <a:p>
          <a:r>
            <a:rPr lang="en-AU" sz="2800" dirty="0" smtClean="0"/>
            <a:t>Observable signs of trauma for a child or your person</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BF974C68-BA7E-44B5-B7E9-7A1D728E74BD}" type="parTrans" cxnId="{0E975812-B9BF-4072-9386-43813BC33FE7}">
      <dgm:prSet/>
      <dgm:spPr/>
      <dgm:t>
        <a:bodyPr/>
        <a:lstStyle/>
        <a:p>
          <a:endParaRPr lang="en-US"/>
        </a:p>
      </dgm:t>
    </dgm:pt>
    <dgm:pt modelId="{24930C94-053C-4D38-892D-DD582E1DD452}" type="sibTrans" cxnId="{0E975812-B9BF-4072-9386-43813BC33FE7}">
      <dgm:prSet/>
      <dgm:spPr/>
      <dgm:t>
        <a:bodyPr/>
        <a:lstStyle/>
        <a:p>
          <a:endParaRPr lang="en-US"/>
        </a:p>
      </dgm:t>
    </dgm:pt>
    <dgm:pt modelId="{584EF278-1C1B-4DA1-AD23-82B8716B238E}">
      <dgm:prSet phldrT="[Tex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Emotional dis-regulation</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4E3A0E19-BAB1-46A1-8D78-5E252DF4266B}" type="parTrans" cxnId="{1018E899-34B0-4BAA-B4A8-DBF75364333A}">
      <dgm:prSet/>
      <dgm:spPr/>
      <dgm:t>
        <a:bodyPr/>
        <a:lstStyle/>
        <a:p>
          <a:endParaRPr lang="en-US"/>
        </a:p>
      </dgm:t>
    </dgm:pt>
    <dgm:pt modelId="{F67EE2FA-FC48-4AEB-9989-9C41F8E80B21}" type="sibTrans" cxnId="{1018E899-34B0-4BAA-B4A8-DBF75364333A}">
      <dgm:prSet/>
      <dgm:spPr/>
      <dgm:t>
        <a:bodyPr/>
        <a:lstStyle/>
        <a:p>
          <a:endParaRPr lang="en-US"/>
        </a:p>
      </dgm:t>
    </dgm:pt>
    <dgm:pt modelId="{7221B1C4-597E-4824-93A0-F53EB6705873}">
      <dgm:prSe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Developmental regression</a:t>
          </a:r>
          <a:endParaRPr lang="en-AU" sz="1800" b="1" dirty="0">
            <a:latin typeface="Open Sans" panose="020B0606030504020204" pitchFamily="34" charset="0"/>
            <a:ea typeface="Open Sans" panose="020B0606030504020204" pitchFamily="34" charset="0"/>
            <a:cs typeface="Open Sans" panose="020B0606030504020204" pitchFamily="34" charset="0"/>
          </a:endParaRPr>
        </a:p>
      </dgm:t>
    </dgm:pt>
    <dgm:pt modelId="{DD4D37F5-7AAC-4110-8102-4AF20C64481E}" type="parTrans" cxnId="{67B0413F-DFBA-4757-97E4-19D1FF2E1A2E}">
      <dgm:prSet/>
      <dgm:spPr/>
      <dgm:t>
        <a:bodyPr/>
        <a:lstStyle/>
        <a:p>
          <a:endParaRPr lang="en-US"/>
        </a:p>
      </dgm:t>
    </dgm:pt>
    <dgm:pt modelId="{FF1EA5CC-3914-4DFC-B03E-663783BCCE73}" type="sibTrans" cxnId="{67B0413F-DFBA-4757-97E4-19D1FF2E1A2E}">
      <dgm:prSet/>
      <dgm:spPr/>
      <dgm:t>
        <a:bodyPr/>
        <a:lstStyle/>
        <a:p>
          <a:endParaRPr lang="en-US"/>
        </a:p>
      </dgm:t>
    </dgm:pt>
    <dgm:pt modelId="{30BA263C-151D-4B64-96C2-FB7D2E6D9E0F}">
      <dgm:prSe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Wearing long-sleeved cloths to hide bruising or injury</a:t>
          </a:r>
          <a:endParaRPr lang="en-AU" sz="1800" b="1" dirty="0">
            <a:latin typeface="Open Sans" panose="020B0606030504020204" pitchFamily="34" charset="0"/>
            <a:ea typeface="Open Sans" panose="020B0606030504020204" pitchFamily="34" charset="0"/>
            <a:cs typeface="Open Sans" panose="020B0606030504020204" pitchFamily="34" charset="0"/>
          </a:endParaRPr>
        </a:p>
      </dgm:t>
    </dgm:pt>
    <dgm:pt modelId="{4C73A410-AFDA-471E-BD93-53513688438E}" type="parTrans" cxnId="{ECC6B46F-3441-41E3-A460-C00C5A7CB27E}">
      <dgm:prSet/>
      <dgm:spPr/>
      <dgm:t>
        <a:bodyPr/>
        <a:lstStyle/>
        <a:p>
          <a:endParaRPr lang="en-US"/>
        </a:p>
      </dgm:t>
    </dgm:pt>
    <dgm:pt modelId="{BC3760AE-D6B1-4F58-AEE2-4BA5209B5464}" type="sibTrans" cxnId="{ECC6B46F-3441-41E3-A460-C00C5A7CB27E}">
      <dgm:prSet/>
      <dgm:spPr/>
      <dgm:t>
        <a:bodyPr/>
        <a:lstStyle/>
        <a:p>
          <a:endParaRPr lang="en-US"/>
        </a:p>
      </dgm:t>
    </dgm:pt>
    <dgm:pt modelId="{20FA17CB-62AC-4795-A93A-744437EAB9A4}">
      <dgm:prSe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A strong desire to please or receive validation from certain adults</a:t>
          </a:r>
          <a:endParaRPr lang="en-AU" sz="1800" b="1" dirty="0">
            <a:latin typeface="Open Sans" panose="020B0606030504020204" pitchFamily="34" charset="0"/>
            <a:ea typeface="Open Sans" panose="020B0606030504020204" pitchFamily="34" charset="0"/>
            <a:cs typeface="Open Sans" panose="020B0606030504020204" pitchFamily="34" charset="0"/>
          </a:endParaRPr>
        </a:p>
      </dgm:t>
    </dgm:pt>
    <dgm:pt modelId="{5A841753-39BB-49E8-B183-38AC1C286E3F}" type="parTrans" cxnId="{0CA15E27-FE3F-4457-91F1-F3A938441C72}">
      <dgm:prSet/>
      <dgm:spPr/>
      <dgm:t>
        <a:bodyPr/>
        <a:lstStyle/>
        <a:p>
          <a:endParaRPr lang="en-US"/>
        </a:p>
      </dgm:t>
    </dgm:pt>
    <dgm:pt modelId="{A442E3AD-210D-41CC-AE64-18AD8F66EC2E}" type="sibTrans" cxnId="{0CA15E27-FE3F-4457-91F1-F3A938441C72}">
      <dgm:prSet/>
      <dgm:spPr/>
      <dgm:t>
        <a:bodyPr/>
        <a:lstStyle/>
        <a:p>
          <a:endParaRPr lang="en-US"/>
        </a:p>
      </dgm:t>
    </dgm:pt>
    <dgm:pt modelId="{F94637EA-A53F-4033-9970-198ADB3105FA}">
      <dgm:prSet custT="1"/>
      <dgm:spPr/>
      <dgm:t>
        <a:bodyPr/>
        <a:lstStyle/>
        <a:p>
          <a:r>
            <a:rPr lang="en-AU" sz="1800" b="1" smtClean="0">
              <a:latin typeface="Open Sans" panose="020B0606030504020204" pitchFamily="34" charset="0"/>
              <a:ea typeface="Open Sans" panose="020B0606030504020204" pitchFamily="34" charset="0"/>
              <a:cs typeface="Open Sans" panose="020B0606030504020204" pitchFamily="34" charset="0"/>
            </a:rPr>
            <a:t>Internal injuries</a:t>
          </a:r>
          <a:endParaRPr lang="en-AU" sz="1800" b="1">
            <a:latin typeface="Open Sans" panose="020B0606030504020204" pitchFamily="34" charset="0"/>
            <a:ea typeface="Open Sans" panose="020B0606030504020204" pitchFamily="34" charset="0"/>
            <a:cs typeface="Open Sans" panose="020B0606030504020204" pitchFamily="34" charset="0"/>
          </a:endParaRPr>
        </a:p>
      </dgm:t>
    </dgm:pt>
    <dgm:pt modelId="{55D9F7ED-8740-4BFF-BCB7-0319F14D130E}" type="parTrans" cxnId="{D5316200-0B44-43DF-8682-5956B11FA3C7}">
      <dgm:prSet/>
      <dgm:spPr/>
      <dgm:t>
        <a:bodyPr/>
        <a:lstStyle/>
        <a:p>
          <a:endParaRPr lang="en-US"/>
        </a:p>
      </dgm:t>
    </dgm:pt>
    <dgm:pt modelId="{8A63ECBB-6AFF-4635-B1A8-114D9204700E}" type="sibTrans" cxnId="{D5316200-0B44-43DF-8682-5956B11FA3C7}">
      <dgm:prSet/>
      <dgm:spPr/>
      <dgm:t>
        <a:bodyPr/>
        <a:lstStyle/>
        <a:p>
          <a:endParaRPr lang="en-US"/>
        </a:p>
      </dgm:t>
    </dgm:pt>
    <dgm:pt modelId="{84CE4A6C-91BF-4909-8C31-E8D0F41370F8}">
      <dgm:prSet custT="1"/>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Unclear boundaries between adults and children</a:t>
          </a:r>
          <a:endParaRPr lang="en-AU" sz="1800" b="1" dirty="0">
            <a:latin typeface="Open Sans" panose="020B0606030504020204" pitchFamily="34" charset="0"/>
            <a:ea typeface="Open Sans" panose="020B0606030504020204" pitchFamily="34" charset="0"/>
            <a:cs typeface="Open Sans" panose="020B0606030504020204" pitchFamily="34" charset="0"/>
          </a:endParaRPr>
        </a:p>
      </dgm:t>
    </dgm:pt>
    <dgm:pt modelId="{C9BEF0D8-B1E8-47DD-87D8-0F8322242BA2}" type="parTrans" cxnId="{D7741E8A-D3D3-4B1F-894E-5134C580485A}">
      <dgm:prSet/>
      <dgm:spPr/>
      <dgm:t>
        <a:bodyPr/>
        <a:lstStyle/>
        <a:p>
          <a:endParaRPr lang="en-US"/>
        </a:p>
      </dgm:t>
    </dgm:pt>
    <dgm:pt modelId="{955FA7AE-CF21-412F-82F2-D01C670B54C3}" type="sibTrans" cxnId="{D7741E8A-D3D3-4B1F-894E-5134C580485A}">
      <dgm:prSet/>
      <dgm:spPr/>
      <dgm:t>
        <a:bodyPr/>
        <a:lstStyle/>
        <a:p>
          <a:endParaRPr lang="en-US"/>
        </a:p>
      </dgm:t>
    </dgm:pt>
    <dgm:pt modelId="{1315B421-EA26-4B1A-9A8B-F37CB63AA7FD}" type="pres">
      <dgm:prSet presAssocID="{E1DA8B8E-96BC-4DC4-BB78-28A6B0C96265}" presName="Name0" presStyleCnt="0">
        <dgm:presLayoutVars>
          <dgm:dir/>
          <dgm:animLvl val="lvl"/>
          <dgm:resizeHandles val="exact"/>
        </dgm:presLayoutVars>
      </dgm:prSet>
      <dgm:spPr/>
      <dgm:t>
        <a:bodyPr/>
        <a:lstStyle/>
        <a:p>
          <a:endParaRPr lang="en-US"/>
        </a:p>
      </dgm:t>
    </dgm:pt>
    <dgm:pt modelId="{36DBE205-2651-4D4C-81C6-98DF08C93E60}" type="pres">
      <dgm:prSet presAssocID="{42BBD844-084E-47A7-8819-33C0E1C031E3}" presName="linNode" presStyleCnt="0"/>
      <dgm:spPr/>
    </dgm:pt>
    <dgm:pt modelId="{543B4A60-1B64-45B5-9F51-ECEDB344E35F}" type="pres">
      <dgm:prSet presAssocID="{42BBD844-084E-47A7-8819-33C0E1C031E3}" presName="parentText" presStyleLbl="node1" presStyleIdx="0" presStyleCnt="1">
        <dgm:presLayoutVars>
          <dgm:chMax val="1"/>
          <dgm:bulletEnabled val="1"/>
        </dgm:presLayoutVars>
      </dgm:prSet>
      <dgm:spPr/>
      <dgm:t>
        <a:bodyPr/>
        <a:lstStyle/>
        <a:p>
          <a:endParaRPr lang="en-US"/>
        </a:p>
      </dgm:t>
    </dgm:pt>
    <dgm:pt modelId="{B06D1FBB-389F-41D7-A785-30211CAE9F77}" type="pres">
      <dgm:prSet presAssocID="{42BBD844-084E-47A7-8819-33C0E1C031E3}" presName="descendantText" presStyleLbl="alignAccFollowNode1" presStyleIdx="0" presStyleCnt="1">
        <dgm:presLayoutVars>
          <dgm:bulletEnabled val="1"/>
        </dgm:presLayoutVars>
      </dgm:prSet>
      <dgm:spPr/>
      <dgm:t>
        <a:bodyPr/>
        <a:lstStyle/>
        <a:p>
          <a:endParaRPr lang="en-US"/>
        </a:p>
      </dgm:t>
    </dgm:pt>
  </dgm:ptLst>
  <dgm:cxnLst>
    <dgm:cxn modelId="{1018E899-34B0-4BAA-B4A8-DBF75364333A}" srcId="{42BBD844-084E-47A7-8819-33C0E1C031E3}" destId="{584EF278-1C1B-4DA1-AD23-82B8716B238E}" srcOrd="0" destOrd="0" parTransId="{4E3A0E19-BAB1-46A1-8D78-5E252DF4266B}" sibTransId="{F67EE2FA-FC48-4AEB-9989-9C41F8E80B21}"/>
    <dgm:cxn modelId="{B86BED8F-6C91-406E-9219-F11B61CC1810}" type="presOf" srcId="{E1DA8B8E-96BC-4DC4-BB78-28A6B0C96265}" destId="{1315B421-EA26-4B1A-9A8B-F37CB63AA7FD}" srcOrd="0" destOrd="0" presId="urn:microsoft.com/office/officeart/2005/8/layout/vList5"/>
    <dgm:cxn modelId="{0F76BF22-AD27-45E7-8DB0-47BEDDC661C2}" type="presOf" srcId="{584EF278-1C1B-4DA1-AD23-82B8716B238E}" destId="{B06D1FBB-389F-41D7-A785-30211CAE9F77}" srcOrd="0" destOrd="0" presId="urn:microsoft.com/office/officeart/2005/8/layout/vList5"/>
    <dgm:cxn modelId="{B83B6874-7B87-4073-AF4C-5F375D12851F}" type="presOf" srcId="{F94637EA-A53F-4033-9970-198ADB3105FA}" destId="{B06D1FBB-389F-41D7-A785-30211CAE9F77}" srcOrd="0" destOrd="4" presId="urn:microsoft.com/office/officeart/2005/8/layout/vList5"/>
    <dgm:cxn modelId="{EEE358EB-D0F9-4AD5-B4D5-C6D6316D1D02}" type="presOf" srcId="{20FA17CB-62AC-4795-A93A-744437EAB9A4}" destId="{B06D1FBB-389F-41D7-A785-30211CAE9F77}" srcOrd="0" destOrd="3" presId="urn:microsoft.com/office/officeart/2005/8/layout/vList5"/>
    <dgm:cxn modelId="{0CA15E27-FE3F-4457-91F1-F3A938441C72}" srcId="{42BBD844-084E-47A7-8819-33C0E1C031E3}" destId="{20FA17CB-62AC-4795-A93A-744437EAB9A4}" srcOrd="3" destOrd="0" parTransId="{5A841753-39BB-49E8-B183-38AC1C286E3F}" sibTransId="{A442E3AD-210D-41CC-AE64-18AD8F66EC2E}"/>
    <dgm:cxn modelId="{CE45B319-8F77-4D58-B4DD-1C74C9A6126F}" type="presOf" srcId="{30BA263C-151D-4B64-96C2-FB7D2E6D9E0F}" destId="{B06D1FBB-389F-41D7-A785-30211CAE9F77}" srcOrd="0" destOrd="2" presId="urn:microsoft.com/office/officeart/2005/8/layout/vList5"/>
    <dgm:cxn modelId="{D5316200-0B44-43DF-8682-5956B11FA3C7}" srcId="{42BBD844-084E-47A7-8819-33C0E1C031E3}" destId="{F94637EA-A53F-4033-9970-198ADB3105FA}" srcOrd="4" destOrd="0" parTransId="{55D9F7ED-8740-4BFF-BCB7-0319F14D130E}" sibTransId="{8A63ECBB-6AFF-4635-B1A8-114D9204700E}"/>
    <dgm:cxn modelId="{D7741E8A-D3D3-4B1F-894E-5134C580485A}" srcId="{42BBD844-084E-47A7-8819-33C0E1C031E3}" destId="{84CE4A6C-91BF-4909-8C31-E8D0F41370F8}" srcOrd="5" destOrd="0" parTransId="{C9BEF0D8-B1E8-47DD-87D8-0F8322242BA2}" sibTransId="{955FA7AE-CF21-412F-82F2-D01C670B54C3}"/>
    <dgm:cxn modelId="{67B0413F-DFBA-4757-97E4-19D1FF2E1A2E}" srcId="{42BBD844-084E-47A7-8819-33C0E1C031E3}" destId="{7221B1C4-597E-4824-93A0-F53EB6705873}" srcOrd="1" destOrd="0" parTransId="{DD4D37F5-7AAC-4110-8102-4AF20C64481E}" sibTransId="{FF1EA5CC-3914-4DFC-B03E-663783BCCE73}"/>
    <dgm:cxn modelId="{9EA0D6B3-0C39-42A3-B00E-E1238FD028FC}" type="presOf" srcId="{84CE4A6C-91BF-4909-8C31-E8D0F41370F8}" destId="{B06D1FBB-389F-41D7-A785-30211CAE9F77}" srcOrd="0" destOrd="5" presId="urn:microsoft.com/office/officeart/2005/8/layout/vList5"/>
    <dgm:cxn modelId="{2FAF8B46-9FC3-4DD2-B94E-715F4DB8EE43}" type="presOf" srcId="{7221B1C4-597E-4824-93A0-F53EB6705873}" destId="{B06D1FBB-389F-41D7-A785-30211CAE9F77}" srcOrd="0" destOrd="1" presId="urn:microsoft.com/office/officeart/2005/8/layout/vList5"/>
    <dgm:cxn modelId="{ECC6B46F-3441-41E3-A460-C00C5A7CB27E}" srcId="{42BBD844-084E-47A7-8819-33C0E1C031E3}" destId="{30BA263C-151D-4B64-96C2-FB7D2E6D9E0F}" srcOrd="2" destOrd="0" parTransId="{4C73A410-AFDA-471E-BD93-53513688438E}" sibTransId="{BC3760AE-D6B1-4F58-AEE2-4BA5209B5464}"/>
    <dgm:cxn modelId="{A6475BB7-EFE1-461E-BC61-4EB152DC5088}" type="presOf" srcId="{42BBD844-084E-47A7-8819-33C0E1C031E3}" destId="{543B4A60-1B64-45B5-9F51-ECEDB344E35F}" srcOrd="0" destOrd="0" presId="urn:microsoft.com/office/officeart/2005/8/layout/vList5"/>
    <dgm:cxn modelId="{0E975812-B9BF-4072-9386-43813BC33FE7}" srcId="{E1DA8B8E-96BC-4DC4-BB78-28A6B0C96265}" destId="{42BBD844-084E-47A7-8819-33C0E1C031E3}" srcOrd="0" destOrd="0" parTransId="{BF974C68-BA7E-44B5-B7E9-7A1D728E74BD}" sibTransId="{24930C94-053C-4D38-892D-DD582E1DD452}"/>
    <dgm:cxn modelId="{CC0384A5-8972-46F1-98E0-6B2FF134F702}" type="presParOf" srcId="{1315B421-EA26-4B1A-9A8B-F37CB63AA7FD}" destId="{36DBE205-2651-4D4C-81C6-98DF08C93E60}" srcOrd="0" destOrd="0" presId="urn:microsoft.com/office/officeart/2005/8/layout/vList5"/>
    <dgm:cxn modelId="{33D9C51B-A688-4B4C-A320-0E629D364EFA}" type="presParOf" srcId="{36DBE205-2651-4D4C-81C6-98DF08C93E60}" destId="{543B4A60-1B64-45B5-9F51-ECEDB344E35F}" srcOrd="0" destOrd="0" presId="urn:microsoft.com/office/officeart/2005/8/layout/vList5"/>
    <dgm:cxn modelId="{6338A1E0-505F-4AE0-AB3B-5539DE0ECF1D}" type="presParOf" srcId="{36DBE205-2651-4D4C-81C6-98DF08C93E60}" destId="{B06D1FBB-389F-41D7-A785-30211CAE9F7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14321-087F-45BD-9675-CF43EF7AEC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D14AC6-D7B0-4BEA-BE8B-40941BB4734F}">
      <dgm:prSet phldrT="[Text]" custT="1"/>
      <dgm:spPr>
        <a:solidFill>
          <a:srgbClr val="E1FCFF"/>
        </a:solidFill>
        <a:ln w="57150">
          <a:solidFill>
            <a:srgbClr val="007D7A"/>
          </a:solidFill>
        </a:ln>
      </dgm:spPr>
      <dgm:t>
        <a:bodyPr/>
        <a:lstStyle/>
        <a:p>
          <a:r>
            <a:rPr lang="en-US" sz="2400" dirty="0" smtClean="0">
              <a:solidFill>
                <a:schemeClr val="tx1"/>
              </a:solidFill>
              <a:latin typeface="Open Sans" panose="020B0606030504020204"/>
            </a:rPr>
            <a:t>Impacts</a:t>
          </a:r>
          <a:endParaRPr lang="en-US" sz="2400" dirty="0">
            <a:solidFill>
              <a:schemeClr val="tx1"/>
            </a:solidFill>
            <a:latin typeface="Open Sans" panose="020B0606030504020204"/>
          </a:endParaRPr>
        </a:p>
      </dgm:t>
    </dgm:pt>
    <dgm:pt modelId="{3F1B4694-4CF7-407D-916A-AB57F1F5DDFA}" type="parTrans" cxnId="{F8419266-5188-4757-A8C4-9B6B2D62D071}">
      <dgm:prSet/>
      <dgm:spPr/>
      <dgm:t>
        <a:bodyPr/>
        <a:lstStyle/>
        <a:p>
          <a:endParaRPr lang="en-US"/>
        </a:p>
      </dgm:t>
    </dgm:pt>
    <dgm:pt modelId="{5BE4ED62-0FB8-42C2-8459-DF7CB6158D40}" type="sibTrans" cxnId="{F8419266-5188-4757-A8C4-9B6B2D62D071}">
      <dgm:prSet/>
      <dgm:spPr/>
      <dgm:t>
        <a:bodyPr/>
        <a:lstStyle/>
        <a:p>
          <a:endParaRPr lang="en-US"/>
        </a:p>
      </dgm:t>
    </dgm:pt>
    <dgm:pt modelId="{D0884F0F-F193-4B23-9F4D-4B0DAD97974A}">
      <dgm:prSet phldrT="[Text]" custT="1"/>
      <dgm:spPr>
        <a:solidFill>
          <a:schemeClr val="accent2">
            <a:lumMod val="20000"/>
            <a:lumOff val="80000"/>
          </a:schemeClr>
        </a:solidFill>
        <a:ln w="57150">
          <a:solidFill>
            <a:schemeClr val="accent2">
              <a:lumMod val="50000"/>
            </a:schemeClr>
          </a:solidFill>
        </a:ln>
      </dgm:spPr>
      <dgm:t>
        <a:bodyPr/>
        <a:lstStyle/>
        <a:p>
          <a:r>
            <a:rPr lang="en-US" sz="2400" dirty="0" smtClean="0">
              <a:solidFill>
                <a:schemeClr val="tx1"/>
              </a:solidFill>
              <a:latin typeface="Open Sans" panose="020B0606030504020204"/>
            </a:rPr>
            <a:t>Indicators</a:t>
          </a:r>
          <a:endParaRPr lang="en-US" sz="2400" dirty="0">
            <a:solidFill>
              <a:schemeClr val="tx1"/>
            </a:solidFill>
            <a:latin typeface="Open Sans" panose="020B0606030504020204"/>
          </a:endParaRPr>
        </a:p>
      </dgm:t>
    </dgm:pt>
    <dgm:pt modelId="{1B329C9C-BAC0-427C-8DAE-44CEEF76FF23}" type="parTrans" cxnId="{DEC9C8D3-B26E-4190-AFE3-3D0A04E59910}">
      <dgm:prSet/>
      <dgm:spPr/>
      <dgm:t>
        <a:bodyPr/>
        <a:lstStyle/>
        <a:p>
          <a:endParaRPr lang="en-US"/>
        </a:p>
      </dgm:t>
    </dgm:pt>
    <dgm:pt modelId="{F1234834-3C5F-4618-B04E-9F8FCBD6E598}" type="sibTrans" cxnId="{DEC9C8D3-B26E-4190-AFE3-3D0A04E59910}">
      <dgm:prSet/>
      <dgm:spPr/>
      <dgm:t>
        <a:bodyPr/>
        <a:lstStyle/>
        <a:p>
          <a:endParaRPr lang="en-US"/>
        </a:p>
      </dgm:t>
    </dgm:pt>
    <dgm:pt modelId="{03F021FA-CFEF-45B9-9D54-4A69B537BBFE}">
      <dgm:prSet phldrT="[Text]" custT="1"/>
      <dgm:spPr>
        <a:solidFill>
          <a:srgbClr val="DEEBF7"/>
        </a:solidFill>
        <a:ln w="57150">
          <a:solidFill>
            <a:srgbClr val="00BED2"/>
          </a:solidFill>
        </a:ln>
      </dgm:spPr>
      <dgm:t>
        <a:bodyPr/>
        <a:lstStyle/>
        <a:p>
          <a:r>
            <a:rPr lang="en-AU" sz="2400" dirty="0" smtClean="0">
              <a:solidFill>
                <a:schemeClr val="tx1"/>
              </a:solidFill>
              <a:latin typeface="Open Sans" panose="020B0606030504020204"/>
            </a:rPr>
            <a:t>Evidence-based risk factors</a:t>
          </a:r>
          <a:endParaRPr lang="en-US" sz="2400" dirty="0">
            <a:solidFill>
              <a:schemeClr val="tx1"/>
            </a:solidFill>
            <a:latin typeface="Open Sans" panose="020B0606030504020204"/>
          </a:endParaRPr>
        </a:p>
      </dgm:t>
    </dgm:pt>
    <dgm:pt modelId="{7C5FA91F-79C2-4B2F-98A2-DF19A5DF507F}" type="parTrans" cxnId="{5B57E4E0-2912-4CA9-A1B9-217EB0774AD9}">
      <dgm:prSet/>
      <dgm:spPr/>
      <dgm:t>
        <a:bodyPr/>
        <a:lstStyle/>
        <a:p>
          <a:endParaRPr lang="en-US"/>
        </a:p>
      </dgm:t>
    </dgm:pt>
    <dgm:pt modelId="{06F706E8-A7F8-4F20-925F-72AB90816923}" type="sibTrans" cxnId="{5B57E4E0-2912-4CA9-A1B9-217EB0774AD9}">
      <dgm:prSet/>
      <dgm:spPr/>
      <dgm:t>
        <a:bodyPr/>
        <a:lstStyle/>
        <a:p>
          <a:endParaRPr lang="en-US"/>
        </a:p>
      </dgm:t>
    </dgm:pt>
    <dgm:pt modelId="{16A6F9CF-4DBC-4A41-978E-B47AA80889D1}">
      <dgm:prSet phldrT="[Text]" custT="1"/>
      <dgm:spPr>
        <a:solidFill>
          <a:srgbClr val="DEEBF7"/>
        </a:solidFill>
        <a:ln w="57150">
          <a:solidFill>
            <a:srgbClr val="00BED2"/>
          </a:solidFill>
        </a:ln>
      </dgm:spPr>
      <dgm:t>
        <a:bodyPr/>
        <a:lstStyle/>
        <a:p>
          <a:r>
            <a:rPr lang="en-AU" sz="2400" dirty="0" smtClean="0">
              <a:solidFill>
                <a:schemeClr val="tx1"/>
              </a:solidFill>
              <a:latin typeface="Open Sans" panose="020B0606030504020204"/>
            </a:rPr>
            <a:t>Responding to a child’s wellbeing, safety and  needs </a:t>
          </a:r>
          <a:endParaRPr lang="en-US" sz="2400" dirty="0">
            <a:solidFill>
              <a:schemeClr val="tx1"/>
            </a:solidFill>
            <a:latin typeface="Open Sans" panose="020B0606030504020204"/>
          </a:endParaRPr>
        </a:p>
      </dgm:t>
    </dgm:pt>
    <dgm:pt modelId="{5CB2D9A1-7D5B-4BCE-BD99-4C3236E72102}" type="parTrans" cxnId="{912B2C73-64FE-4ABA-8920-DACD8704FB2F}">
      <dgm:prSet/>
      <dgm:spPr/>
      <dgm:t>
        <a:bodyPr/>
        <a:lstStyle/>
        <a:p>
          <a:endParaRPr lang="en-US"/>
        </a:p>
      </dgm:t>
    </dgm:pt>
    <dgm:pt modelId="{EA0B3BCE-C15A-4D23-B051-BE0C1D3C693F}" type="sibTrans" cxnId="{912B2C73-64FE-4ABA-8920-DACD8704FB2F}">
      <dgm:prSet/>
      <dgm:spPr/>
      <dgm:t>
        <a:bodyPr/>
        <a:lstStyle/>
        <a:p>
          <a:endParaRPr lang="en-US"/>
        </a:p>
      </dgm:t>
    </dgm:pt>
    <dgm:pt modelId="{74D95CFB-4558-47DC-A501-7A584F754191}">
      <dgm:prSet phldrT="[Text]" custT="1"/>
      <dgm:spPr>
        <a:solidFill>
          <a:schemeClr val="accent5">
            <a:lumMod val="20000"/>
            <a:lumOff val="80000"/>
          </a:schemeClr>
        </a:solidFill>
        <a:ln w="57150">
          <a:solidFill>
            <a:srgbClr val="002060"/>
          </a:solidFill>
        </a:ln>
      </dgm:spPr>
      <dgm:t>
        <a:bodyPr/>
        <a:lstStyle/>
        <a:p>
          <a:r>
            <a:rPr lang="en-AU" sz="2400" dirty="0" smtClean="0">
              <a:solidFill>
                <a:schemeClr val="tx1"/>
              </a:solidFill>
              <a:latin typeface="Open Sans" panose="020B0606030504020204"/>
            </a:rPr>
            <a:t>Strengthening the mother/carer bond </a:t>
          </a:r>
          <a:endParaRPr lang="en-US" sz="2400" dirty="0">
            <a:solidFill>
              <a:schemeClr val="tx1"/>
            </a:solidFill>
            <a:latin typeface="Open Sans" panose="020B0606030504020204"/>
          </a:endParaRPr>
        </a:p>
      </dgm:t>
    </dgm:pt>
    <dgm:pt modelId="{D61222A3-208C-4686-9596-33414F2462E3}" type="parTrans" cxnId="{6D2F7B16-11F4-4AC6-B5C2-26E575BEEB31}">
      <dgm:prSet/>
      <dgm:spPr/>
      <dgm:t>
        <a:bodyPr/>
        <a:lstStyle/>
        <a:p>
          <a:endParaRPr lang="en-US"/>
        </a:p>
      </dgm:t>
    </dgm:pt>
    <dgm:pt modelId="{481FE1E1-D09C-4CB4-A6AA-92BD7741A68D}" type="sibTrans" cxnId="{6D2F7B16-11F4-4AC6-B5C2-26E575BEEB31}">
      <dgm:prSet/>
      <dgm:spPr/>
      <dgm:t>
        <a:bodyPr/>
        <a:lstStyle/>
        <a:p>
          <a:endParaRPr lang="en-US"/>
        </a:p>
      </dgm:t>
    </dgm:pt>
    <dgm:pt modelId="{E5108F1C-CF8B-4646-B6EC-657358904036}">
      <dgm:prSet custT="1"/>
      <dgm:spPr>
        <a:solidFill>
          <a:schemeClr val="accent5">
            <a:lumMod val="20000"/>
            <a:lumOff val="80000"/>
          </a:schemeClr>
        </a:solidFill>
        <a:ln w="57150">
          <a:solidFill>
            <a:srgbClr val="002060"/>
          </a:solidFill>
        </a:ln>
      </dgm:spPr>
      <dgm:t>
        <a:bodyPr/>
        <a:lstStyle/>
        <a:p>
          <a:r>
            <a:rPr lang="en-AU" sz="2400" dirty="0" smtClean="0">
              <a:solidFill>
                <a:schemeClr val="tx1"/>
              </a:solidFill>
              <a:latin typeface="Open Sans" panose="020B0606030504020204"/>
            </a:rPr>
            <a:t>Considering a child’s views and wishes </a:t>
          </a:r>
          <a:endParaRPr lang="en-AU" sz="2400" dirty="0">
            <a:solidFill>
              <a:schemeClr val="tx1"/>
            </a:solidFill>
            <a:latin typeface="Open Sans" panose="020B0606030504020204"/>
          </a:endParaRPr>
        </a:p>
      </dgm:t>
    </dgm:pt>
    <dgm:pt modelId="{2CA9FA22-D72E-4F0A-875C-4FB16D172B82}" type="parTrans" cxnId="{D399B876-C229-4A85-93AA-CBDDD83BBF6E}">
      <dgm:prSet/>
      <dgm:spPr/>
      <dgm:t>
        <a:bodyPr/>
        <a:lstStyle/>
        <a:p>
          <a:endParaRPr lang="en-US"/>
        </a:p>
      </dgm:t>
    </dgm:pt>
    <dgm:pt modelId="{0E86236E-7A0C-49C9-9662-7D57D51D35D9}" type="sibTrans" cxnId="{D399B876-C229-4A85-93AA-CBDDD83BBF6E}">
      <dgm:prSet/>
      <dgm:spPr/>
      <dgm:t>
        <a:bodyPr/>
        <a:lstStyle/>
        <a:p>
          <a:endParaRPr lang="en-US"/>
        </a:p>
      </dgm:t>
    </dgm:pt>
    <dgm:pt modelId="{0E8AE3B3-C4A2-45FF-B9C8-1AD435E4B67E}">
      <dgm:prSet custT="1"/>
      <dgm:spPr>
        <a:solidFill>
          <a:srgbClr val="E1FCFF"/>
        </a:solidFill>
        <a:ln w="57150">
          <a:solidFill>
            <a:srgbClr val="007D7A"/>
          </a:solidFill>
        </a:ln>
      </dgm:spPr>
      <dgm:t>
        <a:bodyPr/>
        <a:lstStyle/>
        <a:p>
          <a:r>
            <a:rPr lang="en-US" sz="2400" dirty="0" smtClean="0">
              <a:solidFill>
                <a:schemeClr val="tx1"/>
              </a:solidFill>
              <a:latin typeface="Open Sans" panose="020B0606030504020204"/>
            </a:rPr>
            <a:t>Working directly with children </a:t>
          </a:r>
          <a:endParaRPr lang="en-US" sz="2400" dirty="0">
            <a:solidFill>
              <a:schemeClr val="tx1"/>
            </a:solidFill>
            <a:latin typeface="Open Sans" panose="020B0606030504020204"/>
          </a:endParaRPr>
        </a:p>
      </dgm:t>
    </dgm:pt>
    <dgm:pt modelId="{A2D036A5-625A-4B25-B8EC-A56B65CF96EB}" type="parTrans" cxnId="{15B5F1C3-0E0F-47AC-9929-B49CF2668F71}">
      <dgm:prSet/>
      <dgm:spPr/>
      <dgm:t>
        <a:bodyPr/>
        <a:lstStyle/>
        <a:p>
          <a:endParaRPr lang="en-US"/>
        </a:p>
      </dgm:t>
    </dgm:pt>
    <dgm:pt modelId="{74D58A3A-4D85-4A99-BF0E-BDE2CE797B78}" type="sibTrans" cxnId="{15B5F1C3-0E0F-47AC-9929-B49CF2668F71}">
      <dgm:prSet/>
      <dgm:spPr/>
      <dgm:t>
        <a:bodyPr/>
        <a:lstStyle/>
        <a:p>
          <a:endParaRPr lang="en-US"/>
        </a:p>
      </dgm:t>
    </dgm:pt>
    <dgm:pt modelId="{EE1267ED-E143-4736-8FE9-BC06FBCB92A9}">
      <dgm:prSet custT="1"/>
      <dgm:spPr>
        <a:solidFill>
          <a:schemeClr val="accent2">
            <a:lumMod val="20000"/>
            <a:lumOff val="80000"/>
          </a:schemeClr>
        </a:solidFill>
        <a:ln w="57150">
          <a:solidFill>
            <a:schemeClr val="accent2">
              <a:lumMod val="50000"/>
            </a:schemeClr>
          </a:solidFill>
        </a:ln>
      </dgm:spPr>
      <dgm:t>
        <a:bodyPr/>
        <a:lstStyle/>
        <a:p>
          <a:r>
            <a:rPr lang="en-US" sz="2400" dirty="0" smtClean="0">
              <a:solidFill>
                <a:schemeClr val="tx1"/>
              </a:solidFill>
              <a:latin typeface="Open Sans" panose="020B0606030504020204"/>
            </a:rPr>
            <a:t>Advocacy </a:t>
          </a:r>
          <a:endParaRPr lang="en-US" sz="2400" dirty="0">
            <a:solidFill>
              <a:schemeClr val="tx1"/>
            </a:solidFill>
            <a:latin typeface="Open Sans" panose="020B0606030504020204"/>
          </a:endParaRPr>
        </a:p>
      </dgm:t>
    </dgm:pt>
    <dgm:pt modelId="{CF080248-7DA5-4E3C-8F6A-1E8C46CDF21F}" type="parTrans" cxnId="{57EEFC8C-A1C6-4187-B416-4F95DA7AADA4}">
      <dgm:prSet/>
      <dgm:spPr/>
      <dgm:t>
        <a:bodyPr/>
        <a:lstStyle/>
        <a:p>
          <a:endParaRPr lang="en-US"/>
        </a:p>
      </dgm:t>
    </dgm:pt>
    <dgm:pt modelId="{2E73D054-EA47-4C37-B5AD-4AF4B4FD80CD}" type="sibTrans" cxnId="{57EEFC8C-A1C6-4187-B416-4F95DA7AADA4}">
      <dgm:prSet/>
      <dgm:spPr/>
      <dgm:t>
        <a:bodyPr/>
        <a:lstStyle/>
        <a:p>
          <a:endParaRPr lang="en-US"/>
        </a:p>
      </dgm:t>
    </dgm:pt>
    <dgm:pt modelId="{964338A8-0103-44CB-8DE2-CD995FB5B2F8}">
      <dgm:prSet/>
      <dgm:spPr>
        <a:solidFill>
          <a:schemeClr val="bg1"/>
        </a:solidFill>
        <a:ln>
          <a:solidFill>
            <a:schemeClr val="bg1"/>
          </a:solidFill>
        </a:ln>
      </dgm:spPr>
      <dgm:t>
        <a:bodyPr/>
        <a:lstStyle/>
        <a:p>
          <a:endParaRPr lang="en-US"/>
        </a:p>
      </dgm:t>
    </dgm:pt>
    <dgm:pt modelId="{A01AFDB2-6812-4D3F-B7CE-DE5387A7C3A2}" type="parTrans" cxnId="{19C96F35-140A-44A9-86F1-66962A19CC9A}">
      <dgm:prSet/>
      <dgm:spPr/>
      <dgm:t>
        <a:bodyPr/>
        <a:lstStyle/>
        <a:p>
          <a:endParaRPr lang="en-US"/>
        </a:p>
      </dgm:t>
    </dgm:pt>
    <dgm:pt modelId="{6F80AE1A-38AB-4246-9408-C95FC5CF6342}" type="sibTrans" cxnId="{19C96F35-140A-44A9-86F1-66962A19CC9A}">
      <dgm:prSet/>
      <dgm:spPr/>
      <dgm:t>
        <a:bodyPr/>
        <a:lstStyle/>
        <a:p>
          <a:endParaRPr lang="en-US"/>
        </a:p>
      </dgm:t>
    </dgm:pt>
    <dgm:pt modelId="{FD4511FD-9B18-4760-AF56-CBA38A484919}" type="pres">
      <dgm:prSet presAssocID="{98314321-087F-45BD-9675-CF43EF7AEC4F}" presName="diagram" presStyleCnt="0">
        <dgm:presLayoutVars>
          <dgm:dir/>
          <dgm:resizeHandles val="exact"/>
        </dgm:presLayoutVars>
      </dgm:prSet>
      <dgm:spPr/>
      <dgm:t>
        <a:bodyPr/>
        <a:lstStyle/>
        <a:p>
          <a:endParaRPr lang="en-US"/>
        </a:p>
      </dgm:t>
    </dgm:pt>
    <dgm:pt modelId="{02EF2763-165B-43E2-895B-AF3C5E9660F4}" type="pres">
      <dgm:prSet presAssocID="{41D14AC6-D7B0-4BEA-BE8B-40941BB4734F}" presName="node" presStyleLbl="node1" presStyleIdx="0" presStyleCnt="9">
        <dgm:presLayoutVars>
          <dgm:bulletEnabled val="1"/>
        </dgm:presLayoutVars>
      </dgm:prSet>
      <dgm:spPr/>
      <dgm:t>
        <a:bodyPr/>
        <a:lstStyle/>
        <a:p>
          <a:endParaRPr lang="en-US"/>
        </a:p>
      </dgm:t>
    </dgm:pt>
    <dgm:pt modelId="{CF6620C0-BFB9-4C29-85CF-6D678546356A}" type="pres">
      <dgm:prSet presAssocID="{5BE4ED62-0FB8-42C2-8459-DF7CB6158D40}" presName="sibTrans" presStyleCnt="0"/>
      <dgm:spPr/>
    </dgm:pt>
    <dgm:pt modelId="{DDF3A657-422D-4EAA-A294-747CB8BCE98A}" type="pres">
      <dgm:prSet presAssocID="{D0884F0F-F193-4B23-9F4D-4B0DAD97974A}" presName="node" presStyleLbl="node1" presStyleIdx="1" presStyleCnt="9">
        <dgm:presLayoutVars>
          <dgm:bulletEnabled val="1"/>
        </dgm:presLayoutVars>
      </dgm:prSet>
      <dgm:spPr/>
      <dgm:t>
        <a:bodyPr/>
        <a:lstStyle/>
        <a:p>
          <a:endParaRPr lang="en-US"/>
        </a:p>
      </dgm:t>
    </dgm:pt>
    <dgm:pt modelId="{9746983C-7481-4B80-9DF4-74118F31A53E}" type="pres">
      <dgm:prSet presAssocID="{F1234834-3C5F-4618-B04E-9F8FCBD6E598}" presName="sibTrans" presStyleCnt="0"/>
      <dgm:spPr/>
    </dgm:pt>
    <dgm:pt modelId="{FA68155E-D5C9-45AD-AF3E-4DCF31FB8C74}" type="pres">
      <dgm:prSet presAssocID="{03F021FA-CFEF-45B9-9D54-4A69B537BBFE}" presName="node" presStyleLbl="node1" presStyleIdx="2" presStyleCnt="9">
        <dgm:presLayoutVars>
          <dgm:bulletEnabled val="1"/>
        </dgm:presLayoutVars>
      </dgm:prSet>
      <dgm:spPr/>
      <dgm:t>
        <a:bodyPr/>
        <a:lstStyle/>
        <a:p>
          <a:endParaRPr lang="en-US"/>
        </a:p>
      </dgm:t>
    </dgm:pt>
    <dgm:pt modelId="{2E7707E3-7898-4E39-9E87-25F7F7C67E97}" type="pres">
      <dgm:prSet presAssocID="{06F706E8-A7F8-4F20-925F-72AB90816923}" presName="sibTrans" presStyleCnt="0"/>
      <dgm:spPr/>
    </dgm:pt>
    <dgm:pt modelId="{6138CA0E-3AA4-46B1-B76D-0FB97AC3D1D7}" type="pres">
      <dgm:prSet presAssocID="{16A6F9CF-4DBC-4A41-978E-B47AA80889D1}" presName="node" presStyleLbl="node1" presStyleIdx="3" presStyleCnt="9">
        <dgm:presLayoutVars>
          <dgm:bulletEnabled val="1"/>
        </dgm:presLayoutVars>
      </dgm:prSet>
      <dgm:spPr/>
      <dgm:t>
        <a:bodyPr/>
        <a:lstStyle/>
        <a:p>
          <a:endParaRPr lang="en-US"/>
        </a:p>
      </dgm:t>
    </dgm:pt>
    <dgm:pt modelId="{6DCAEFAC-2D7E-4B2B-B57B-37377821F021}" type="pres">
      <dgm:prSet presAssocID="{EA0B3BCE-C15A-4D23-B051-BE0C1D3C693F}" presName="sibTrans" presStyleCnt="0"/>
      <dgm:spPr/>
    </dgm:pt>
    <dgm:pt modelId="{0A3A18AD-6537-4C5B-8EE8-875C0A4970D4}" type="pres">
      <dgm:prSet presAssocID="{964338A8-0103-44CB-8DE2-CD995FB5B2F8}" presName="node" presStyleLbl="node1" presStyleIdx="4" presStyleCnt="9">
        <dgm:presLayoutVars>
          <dgm:bulletEnabled val="1"/>
        </dgm:presLayoutVars>
      </dgm:prSet>
      <dgm:spPr/>
      <dgm:t>
        <a:bodyPr/>
        <a:lstStyle/>
        <a:p>
          <a:endParaRPr lang="en-US"/>
        </a:p>
      </dgm:t>
    </dgm:pt>
    <dgm:pt modelId="{C43538E0-CEC1-4261-B58D-27FEB605FC59}" type="pres">
      <dgm:prSet presAssocID="{6F80AE1A-38AB-4246-9408-C95FC5CF6342}" presName="sibTrans" presStyleCnt="0"/>
      <dgm:spPr/>
    </dgm:pt>
    <dgm:pt modelId="{657F66CE-FF8A-4975-8925-CB9E1D2337E4}" type="pres">
      <dgm:prSet presAssocID="{74D95CFB-4558-47DC-A501-7A584F754191}" presName="node" presStyleLbl="node1" presStyleIdx="5" presStyleCnt="9">
        <dgm:presLayoutVars>
          <dgm:bulletEnabled val="1"/>
        </dgm:presLayoutVars>
      </dgm:prSet>
      <dgm:spPr/>
      <dgm:t>
        <a:bodyPr/>
        <a:lstStyle/>
        <a:p>
          <a:endParaRPr lang="en-US"/>
        </a:p>
      </dgm:t>
    </dgm:pt>
    <dgm:pt modelId="{7E942BC6-9D63-458C-B355-9EB61F4AA923}" type="pres">
      <dgm:prSet presAssocID="{481FE1E1-D09C-4CB4-A6AA-92BD7741A68D}" presName="sibTrans" presStyleCnt="0"/>
      <dgm:spPr/>
    </dgm:pt>
    <dgm:pt modelId="{4C9DBF76-D390-4299-B347-1A130B73E811}" type="pres">
      <dgm:prSet presAssocID="{E5108F1C-CF8B-4646-B6EC-657358904036}" presName="node" presStyleLbl="node1" presStyleIdx="6" presStyleCnt="9">
        <dgm:presLayoutVars>
          <dgm:bulletEnabled val="1"/>
        </dgm:presLayoutVars>
      </dgm:prSet>
      <dgm:spPr/>
      <dgm:t>
        <a:bodyPr/>
        <a:lstStyle/>
        <a:p>
          <a:endParaRPr lang="en-US"/>
        </a:p>
      </dgm:t>
    </dgm:pt>
    <dgm:pt modelId="{A7E24A36-7B90-4EBE-B249-D07261BB22D2}" type="pres">
      <dgm:prSet presAssocID="{0E86236E-7A0C-49C9-9662-7D57D51D35D9}" presName="sibTrans" presStyleCnt="0"/>
      <dgm:spPr/>
    </dgm:pt>
    <dgm:pt modelId="{74FF448B-9026-40F5-9C0C-CE1BE1E7B8D5}" type="pres">
      <dgm:prSet presAssocID="{0E8AE3B3-C4A2-45FF-B9C8-1AD435E4B67E}" presName="node" presStyleLbl="node1" presStyleIdx="7" presStyleCnt="9">
        <dgm:presLayoutVars>
          <dgm:bulletEnabled val="1"/>
        </dgm:presLayoutVars>
      </dgm:prSet>
      <dgm:spPr/>
      <dgm:t>
        <a:bodyPr/>
        <a:lstStyle/>
        <a:p>
          <a:endParaRPr lang="en-US"/>
        </a:p>
      </dgm:t>
    </dgm:pt>
    <dgm:pt modelId="{08055E9E-FDAA-45AE-9EE1-29F1B0419AEE}" type="pres">
      <dgm:prSet presAssocID="{74D58A3A-4D85-4A99-BF0E-BDE2CE797B78}" presName="sibTrans" presStyleCnt="0"/>
      <dgm:spPr/>
    </dgm:pt>
    <dgm:pt modelId="{D0071E76-D506-4156-B601-B8334D5F6506}" type="pres">
      <dgm:prSet presAssocID="{EE1267ED-E143-4736-8FE9-BC06FBCB92A9}" presName="node" presStyleLbl="node1" presStyleIdx="8" presStyleCnt="9">
        <dgm:presLayoutVars>
          <dgm:bulletEnabled val="1"/>
        </dgm:presLayoutVars>
      </dgm:prSet>
      <dgm:spPr/>
      <dgm:t>
        <a:bodyPr/>
        <a:lstStyle/>
        <a:p>
          <a:endParaRPr lang="en-US"/>
        </a:p>
      </dgm:t>
    </dgm:pt>
  </dgm:ptLst>
  <dgm:cxnLst>
    <dgm:cxn modelId="{DEC9C8D3-B26E-4190-AFE3-3D0A04E59910}" srcId="{98314321-087F-45BD-9675-CF43EF7AEC4F}" destId="{D0884F0F-F193-4B23-9F4D-4B0DAD97974A}" srcOrd="1" destOrd="0" parTransId="{1B329C9C-BAC0-427C-8DAE-44CEEF76FF23}" sibTransId="{F1234834-3C5F-4618-B04E-9F8FCBD6E598}"/>
    <dgm:cxn modelId="{D6DB89FA-531D-43FF-947B-4A1E83550231}" type="presOf" srcId="{41D14AC6-D7B0-4BEA-BE8B-40941BB4734F}" destId="{02EF2763-165B-43E2-895B-AF3C5E9660F4}" srcOrd="0" destOrd="0" presId="urn:microsoft.com/office/officeart/2005/8/layout/default"/>
    <dgm:cxn modelId="{19944E6D-6648-48AC-8259-274435948ED1}" type="presOf" srcId="{98314321-087F-45BD-9675-CF43EF7AEC4F}" destId="{FD4511FD-9B18-4760-AF56-CBA38A484919}" srcOrd="0" destOrd="0" presId="urn:microsoft.com/office/officeart/2005/8/layout/default"/>
    <dgm:cxn modelId="{2A9BE0D0-A28A-4B33-B37C-609CCCEFA748}" type="presOf" srcId="{0E8AE3B3-C4A2-45FF-B9C8-1AD435E4B67E}" destId="{74FF448B-9026-40F5-9C0C-CE1BE1E7B8D5}" srcOrd="0" destOrd="0" presId="urn:microsoft.com/office/officeart/2005/8/layout/default"/>
    <dgm:cxn modelId="{19C96F35-140A-44A9-86F1-66962A19CC9A}" srcId="{98314321-087F-45BD-9675-CF43EF7AEC4F}" destId="{964338A8-0103-44CB-8DE2-CD995FB5B2F8}" srcOrd="4" destOrd="0" parTransId="{A01AFDB2-6812-4D3F-B7CE-DE5387A7C3A2}" sibTransId="{6F80AE1A-38AB-4246-9408-C95FC5CF6342}"/>
    <dgm:cxn modelId="{FF0FEB86-CA2D-4A9B-9DB3-C801B8B4A8DF}" type="presOf" srcId="{16A6F9CF-4DBC-4A41-978E-B47AA80889D1}" destId="{6138CA0E-3AA4-46B1-B76D-0FB97AC3D1D7}" srcOrd="0" destOrd="0" presId="urn:microsoft.com/office/officeart/2005/8/layout/default"/>
    <dgm:cxn modelId="{D399B876-C229-4A85-93AA-CBDDD83BBF6E}" srcId="{98314321-087F-45BD-9675-CF43EF7AEC4F}" destId="{E5108F1C-CF8B-4646-B6EC-657358904036}" srcOrd="6" destOrd="0" parTransId="{2CA9FA22-D72E-4F0A-875C-4FB16D172B82}" sibTransId="{0E86236E-7A0C-49C9-9662-7D57D51D35D9}"/>
    <dgm:cxn modelId="{77C855F4-386A-4FDB-BBF8-FD26407A0A5D}" type="presOf" srcId="{E5108F1C-CF8B-4646-B6EC-657358904036}" destId="{4C9DBF76-D390-4299-B347-1A130B73E811}" srcOrd="0" destOrd="0" presId="urn:microsoft.com/office/officeart/2005/8/layout/default"/>
    <dgm:cxn modelId="{15B5F1C3-0E0F-47AC-9929-B49CF2668F71}" srcId="{98314321-087F-45BD-9675-CF43EF7AEC4F}" destId="{0E8AE3B3-C4A2-45FF-B9C8-1AD435E4B67E}" srcOrd="7" destOrd="0" parTransId="{A2D036A5-625A-4B25-B8EC-A56B65CF96EB}" sibTransId="{74D58A3A-4D85-4A99-BF0E-BDE2CE797B78}"/>
    <dgm:cxn modelId="{598E19AA-BC62-4B43-B17F-E19263277110}" type="presOf" srcId="{D0884F0F-F193-4B23-9F4D-4B0DAD97974A}" destId="{DDF3A657-422D-4EAA-A294-747CB8BCE98A}" srcOrd="0" destOrd="0" presId="urn:microsoft.com/office/officeart/2005/8/layout/default"/>
    <dgm:cxn modelId="{F8419266-5188-4757-A8C4-9B6B2D62D071}" srcId="{98314321-087F-45BD-9675-CF43EF7AEC4F}" destId="{41D14AC6-D7B0-4BEA-BE8B-40941BB4734F}" srcOrd="0" destOrd="0" parTransId="{3F1B4694-4CF7-407D-916A-AB57F1F5DDFA}" sibTransId="{5BE4ED62-0FB8-42C2-8459-DF7CB6158D40}"/>
    <dgm:cxn modelId="{57EEFC8C-A1C6-4187-B416-4F95DA7AADA4}" srcId="{98314321-087F-45BD-9675-CF43EF7AEC4F}" destId="{EE1267ED-E143-4736-8FE9-BC06FBCB92A9}" srcOrd="8" destOrd="0" parTransId="{CF080248-7DA5-4E3C-8F6A-1E8C46CDF21F}" sibTransId="{2E73D054-EA47-4C37-B5AD-4AF4B4FD80CD}"/>
    <dgm:cxn modelId="{912B2C73-64FE-4ABA-8920-DACD8704FB2F}" srcId="{98314321-087F-45BD-9675-CF43EF7AEC4F}" destId="{16A6F9CF-4DBC-4A41-978E-B47AA80889D1}" srcOrd="3" destOrd="0" parTransId="{5CB2D9A1-7D5B-4BCE-BD99-4C3236E72102}" sibTransId="{EA0B3BCE-C15A-4D23-B051-BE0C1D3C693F}"/>
    <dgm:cxn modelId="{2FF9A34E-154A-46B2-A87D-C0C29A5E921E}" type="presOf" srcId="{03F021FA-CFEF-45B9-9D54-4A69B537BBFE}" destId="{FA68155E-D5C9-45AD-AF3E-4DCF31FB8C74}" srcOrd="0" destOrd="0" presId="urn:microsoft.com/office/officeart/2005/8/layout/default"/>
    <dgm:cxn modelId="{04D0791E-38AF-4FC8-9F44-217001DA5C08}" type="presOf" srcId="{EE1267ED-E143-4736-8FE9-BC06FBCB92A9}" destId="{D0071E76-D506-4156-B601-B8334D5F6506}" srcOrd="0" destOrd="0" presId="urn:microsoft.com/office/officeart/2005/8/layout/default"/>
    <dgm:cxn modelId="{C3020962-518D-4F12-8741-3C296BE364EA}" type="presOf" srcId="{74D95CFB-4558-47DC-A501-7A584F754191}" destId="{657F66CE-FF8A-4975-8925-CB9E1D2337E4}" srcOrd="0" destOrd="0" presId="urn:microsoft.com/office/officeart/2005/8/layout/default"/>
    <dgm:cxn modelId="{5B57E4E0-2912-4CA9-A1B9-217EB0774AD9}" srcId="{98314321-087F-45BD-9675-CF43EF7AEC4F}" destId="{03F021FA-CFEF-45B9-9D54-4A69B537BBFE}" srcOrd="2" destOrd="0" parTransId="{7C5FA91F-79C2-4B2F-98A2-DF19A5DF507F}" sibTransId="{06F706E8-A7F8-4F20-925F-72AB90816923}"/>
    <dgm:cxn modelId="{6D2F7B16-11F4-4AC6-B5C2-26E575BEEB31}" srcId="{98314321-087F-45BD-9675-CF43EF7AEC4F}" destId="{74D95CFB-4558-47DC-A501-7A584F754191}" srcOrd="5" destOrd="0" parTransId="{D61222A3-208C-4686-9596-33414F2462E3}" sibTransId="{481FE1E1-D09C-4CB4-A6AA-92BD7741A68D}"/>
    <dgm:cxn modelId="{98E0D40B-D608-468F-9906-96B509981951}" type="presOf" srcId="{964338A8-0103-44CB-8DE2-CD995FB5B2F8}" destId="{0A3A18AD-6537-4C5B-8EE8-875C0A4970D4}" srcOrd="0" destOrd="0" presId="urn:microsoft.com/office/officeart/2005/8/layout/default"/>
    <dgm:cxn modelId="{8264C593-B76D-4834-90B7-0F5614B36AB5}" type="presParOf" srcId="{FD4511FD-9B18-4760-AF56-CBA38A484919}" destId="{02EF2763-165B-43E2-895B-AF3C5E9660F4}" srcOrd="0" destOrd="0" presId="urn:microsoft.com/office/officeart/2005/8/layout/default"/>
    <dgm:cxn modelId="{DA490FCC-B1EE-4B7E-B9E7-F62188700C37}" type="presParOf" srcId="{FD4511FD-9B18-4760-AF56-CBA38A484919}" destId="{CF6620C0-BFB9-4C29-85CF-6D678546356A}" srcOrd="1" destOrd="0" presId="urn:microsoft.com/office/officeart/2005/8/layout/default"/>
    <dgm:cxn modelId="{B7F8C605-C071-445E-872C-FFFC3160B4B5}" type="presParOf" srcId="{FD4511FD-9B18-4760-AF56-CBA38A484919}" destId="{DDF3A657-422D-4EAA-A294-747CB8BCE98A}" srcOrd="2" destOrd="0" presId="urn:microsoft.com/office/officeart/2005/8/layout/default"/>
    <dgm:cxn modelId="{1C07647A-0C68-449F-8DDA-3C4A0A4086FC}" type="presParOf" srcId="{FD4511FD-9B18-4760-AF56-CBA38A484919}" destId="{9746983C-7481-4B80-9DF4-74118F31A53E}" srcOrd="3" destOrd="0" presId="urn:microsoft.com/office/officeart/2005/8/layout/default"/>
    <dgm:cxn modelId="{1B0E4B2E-BC9F-40EF-9C2A-5A9C8D24B463}" type="presParOf" srcId="{FD4511FD-9B18-4760-AF56-CBA38A484919}" destId="{FA68155E-D5C9-45AD-AF3E-4DCF31FB8C74}" srcOrd="4" destOrd="0" presId="urn:microsoft.com/office/officeart/2005/8/layout/default"/>
    <dgm:cxn modelId="{947C9D29-F147-412E-B4E7-7201A51C3865}" type="presParOf" srcId="{FD4511FD-9B18-4760-AF56-CBA38A484919}" destId="{2E7707E3-7898-4E39-9E87-25F7F7C67E97}" srcOrd="5" destOrd="0" presId="urn:microsoft.com/office/officeart/2005/8/layout/default"/>
    <dgm:cxn modelId="{97D0C963-E687-4C6E-89F0-D5F97AD343B4}" type="presParOf" srcId="{FD4511FD-9B18-4760-AF56-CBA38A484919}" destId="{6138CA0E-3AA4-46B1-B76D-0FB97AC3D1D7}" srcOrd="6" destOrd="0" presId="urn:microsoft.com/office/officeart/2005/8/layout/default"/>
    <dgm:cxn modelId="{67233371-1D7E-46E8-BB61-402DBCCAB547}" type="presParOf" srcId="{FD4511FD-9B18-4760-AF56-CBA38A484919}" destId="{6DCAEFAC-2D7E-4B2B-B57B-37377821F021}" srcOrd="7" destOrd="0" presId="urn:microsoft.com/office/officeart/2005/8/layout/default"/>
    <dgm:cxn modelId="{33E61169-72BE-4B12-90A2-ACEB737EDEA8}" type="presParOf" srcId="{FD4511FD-9B18-4760-AF56-CBA38A484919}" destId="{0A3A18AD-6537-4C5B-8EE8-875C0A4970D4}" srcOrd="8" destOrd="0" presId="urn:microsoft.com/office/officeart/2005/8/layout/default"/>
    <dgm:cxn modelId="{F9926AB1-9C5C-4524-B194-70C3544D9050}" type="presParOf" srcId="{FD4511FD-9B18-4760-AF56-CBA38A484919}" destId="{C43538E0-CEC1-4261-B58D-27FEB605FC59}" srcOrd="9" destOrd="0" presId="urn:microsoft.com/office/officeart/2005/8/layout/default"/>
    <dgm:cxn modelId="{EB45D146-DF67-4757-AF75-B4359DE57999}" type="presParOf" srcId="{FD4511FD-9B18-4760-AF56-CBA38A484919}" destId="{657F66CE-FF8A-4975-8925-CB9E1D2337E4}" srcOrd="10" destOrd="0" presId="urn:microsoft.com/office/officeart/2005/8/layout/default"/>
    <dgm:cxn modelId="{50043D4C-5233-4749-8A89-686B896D4439}" type="presParOf" srcId="{FD4511FD-9B18-4760-AF56-CBA38A484919}" destId="{7E942BC6-9D63-458C-B355-9EB61F4AA923}" srcOrd="11" destOrd="0" presId="urn:microsoft.com/office/officeart/2005/8/layout/default"/>
    <dgm:cxn modelId="{BD041850-ED53-4476-97A5-C64A9FCEF67A}" type="presParOf" srcId="{FD4511FD-9B18-4760-AF56-CBA38A484919}" destId="{4C9DBF76-D390-4299-B347-1A130B73E811}" srcOrd="12" destOrd="0" presId="urn:microsoft.com/office/officeart/2005/8/layout/default"/>
    <dgm:cxn modelId="{0037DA02-15E7-49A2-ADD4-AA595E49FD04}" type="presParOf" srcId="{FD4511FD-9B18-4760-AF56-CBA38A484919}" destId="{A7E24A36-7B90-4EBE-B249-D07261BB22D2}" srcOrd="13" destOrd="0" presId="urn:microsoft.com/office/officeart/2005/8/layout/default"/>
    <dgm:cxn modelId="{37903FF7-25DD-450E-AFED-65C152F41F65}" type="presParOf" srcId="{FD4511FD-9B18-4760-AF56-CBA38A484919}" destId="{74FF448B-9026-40F5-9C0C-CE1BE1E7B8D5}" srcOrd="14" destOrd="0" presId="urn:microsoft.com/office/officeart/2005/8/layout/default"/>
    <dgm:cxn modelId="{88C851DC-3F5B-4AF5-B31E-F67ED102E512}" type="presParOf" srcId="{FD4511FD-9B18-4760-AF56-CBA38A484919}" destId="{08055E9E-FDAA-45AE-9EE1-29F1B0419AEE}" srcOrd="15" destOrd="0" presId="urn:microsoft.com/office/officeart/2005/8/layout/default"/>
    <dgm:cxn modelId="{07EDA5C2-4C85-4C5D-A143-2AA54D60A5EF}" type="presParOf" srcId="{FD4511FD-9B18-4760-AF56-CBA38A484919}" destId="{D0071E76-D506-4156-B601-B8334D5F650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2DECF7-BC34-4BA0-9E43-87D426CFAF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121043-C92E-48E3-A50E-6EB9CDB90E29}">
      <dgm:prSet phldrT="[Text]" custT="1"/>
      <dgm:spPr>
        <a:solidFill>
          <a:srgbClr val="FCEEE4"/>
        </a:solidFill>
        <a:ln>
          <a:solidFill>
            <a:schemeClr val="accent2">
              <a:lumMod val="75000"/>
            </a:schemeClr>
          </a:solidFill>
        </a:ln>
      </dgm:spPr>
      <dgm:t>
        <a:bodyPr/>
        <a:lstStyle/>
        <a:p>
          <a:r>
            <a:rPr lang="en-AU" sz="2400" dirty="0" smtClean="0">
              <a:solidFill>
                <a:schemeClr val="tx1"/>
              </a:solidFill>
              <a:latin typeface="Open Sans" panose="020B0606030504020204"/>
            </a:rPr>
            <a:t>Observable signs of trauma</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89DB331E-733B-4F63-953C-E38D60E6D4B3}" type="parTrans" cxnId="{FB73E731-03A4-4824-BBD6-8C6D90EE3708}">
      <dgm:prSet/>
      <dgm:spPr/>
      <dgm:t>
        <a:bodyPr/>
        <a:lstStyle/>
        <a:p>
          <a:endParaRPr lang="en-US"/>
        </a:p>
      </dgm:t>
    </dgm:pt>
    <dgm:pt modelId="{16E7A6E2-5FDD-418E-98B6-A377451850D1}" type="sibTrans" cxnId="{FB73E731-03A4-4824-BBD6-8C6D90EE3708}">
      <dgm:prSet/>
      <dgm:spPr>
        <a:ln>
          <a:solidFill>
            <a:srgbClr val="003736"/>
          </a:solidFill>
        </a:ln>
      </dgm:spPr>
      <dgm:t>
        <a:bodyPr/>
        <a:lstStyle/>
        <a:p>
          <a:endParaRPr lang="en-US"/>
        </a:p>
      </dgm:t>
    </dgm:pt>
    <dgm:pt modelId="{D2DB922B-430A-40F1-A8DE-63A556CDF551}">
      <dgm:prSet phldrT="[Text]" custT="1"/>
      <dgm:spPr>
        <a:solidFill>
          <a:srgbClr val="FCEEE4"/>
        </a:solidFill>
        <a:ln>
          <a:solidFill>
            <a:schemeClr val="accent2">
              <a:lumMod val="75000"/>
            </a:schemeClr>
          </a:solidFill>
        </a:ln>
      </dgm:spPr>
      <dgm:t>
        <a:bodyPr/>
        <a:lstStyle/>
        <a:p>
          <a:r>
            <a:rPr lang="en-AU" sz="2400" dirty="0" smtClean="0">
              <a:solidFill>
                <a:schemeClr val="tx1"/>
              </a:solidFill>
              <a:latin typeface="Open Sans" panose="020B0606030504020204"/>
            </a:rPr>
            <a:t>Promoting victim survivor agency</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91717083-4CC1-4E5A-BFB9-89A1B0FD3554}" type="parTrans" cxnId="{4C2B22B5-1FCC-4A00-B5D9-A571399CF02E}">
      <dgm:prSet/>
      <dgm:spPr/>
      <dgm:t>
        <a:bodyPr/>
        <a:lstStyle/>
        <a:p>
          <a:endParaRPr lang="en-US"/>
        </a:p>
      </dgm:t>
    </dgm:pt>
    <dgm:pt modelId="{D45830A6-7888-4CE3-ABF1-A54E2AF5EC2D}" type="sibTrans" cxnId="{4C2B22B5-1FCC-4A00-B5D9-A571399CF02E}">
      <dgm:prSet/>
      <dgm:spPr/>
      <dgm:t>
        <a:bodyPr/>
        <a:lstStyle/>
        <a:p>
          <a:endParaRPr lang="en-US"/>
        </a:p>
      </dgm:t>
    </dgm:pt>
    <dgm:pt modelId="{92AD1234-94E7-45EA-99AF-55FB7CADE321}">
      <dgm:prSet phldrT="[Text]" custT="1"/>
      <dgm:spPr>
        <a:solidFill>
          <a:srgbClr val="FCEEE4"/>
        </a:solidFill>
        <a:ln>
          <a:solidFill>
            <a:schemeClr val="accent2">
              <a:lumMod val="75000"/>
            </a:schemeClr>
          </a:solidFill>
        </a:ln>
      </dgm:spPr>
      <dgm:t>
        <a:bodyPr/>
        <a:lstStyle/>
        <a:p>
          <a:r>
            <a:rPr lang="en-AU" sz="2400" dirty="0" smtClean="0">
              <a:solidFill>
                <a:schemeClr val="tx1"/>
              </a:solidFill>
              <a:latin typeface="Open Sans" panose="020B0606030504020204"/>
            </a:rPr>
            <a:t>Creating a safe environment to disclosures</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BFD4DCC3-81BB-4ADE-AB07-CF638E3A47A5}" type="parTrans" cxnId="{F158C90B-3196-4FE3-A433-B9CF0ED6C333}">
      <dgm:prSet/>
      <dgm:spPr/>
      <dgm:t>
        <a:bodyPr/>
        <a:lstStyle/>
        <a:p>
          <a:endParaRPr lang="en-US"/>
        </a:p>
      </dgm:t>
    </dgm:pt>
    <dgm:pt modelId="{24B409FA-BB22-46EB-9964-061C9D4FF6CB}" type="sibTrans" cxnId="{F158C90B-3196-4FE3-A433-B9CF0ED6C333}">
      <dgm:prSet/>
      <dgm:spPr/>
      <dgm:t>
        <a:bodyPr/>
        <a:lstStyle/>
        <a:p>
          <a:endParaRPr lang="en-US"/>
        </a:p>
      </dgm:t>
    </dgm:pt>
    <dgm:pt modelId="{18A8C105-1F99-4B75-9779-1182A7151DB6}">
      <dgm:prSet phldrT="[Text]" custT="1"/>
      <dgm:spPr>
        <a:solidFill>
          <a:srgbClr val="FCEEE4"/>
        </a:solidFill>
        <a:ln>
          <a:solidFill>
            <a:schemeClr val="accent2">
              <a:lumMod val="75000"/>
            </a:schemeClr>
          </a:solidFill>
        </a:ln>
      </dgm:spPr>
      <dgm:t>
        <a:bodyPr/>
        <a:lstStyle/>
        <a:p>
          <a:r>
            <a:rPr lang="en-AU" sz="2400" dirty="0" smtClean="0">
              <a:solidFill>
                <a:schemeClr val="tx1"/>
              </a:solidFill>
              <a:latin typeface="Open Sans" panose="020B0606030504020204"/>
            </a:rPr>
            <a:t>Sensitive response</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2AE0AE21-0DF3-4F18-906E-D2CB39EACF24}" type="parTrans" cxnId="{0BB799EE-3FFE-4569-9228-1A15BE132338}">
      <dgm:prSet/>
      <dgm:spPr/>
      <dgm:t>
        <a:bodyPr/>
        <a:lstStyle/>
        <a:p>
          <a:endParaRPr lang="en-US"/>
        </a:p>
      </dgm:t>
    </dgm:pt>
    <dgm:pt modelId="{E522767A-6C72-44B1-833D-6853DC401D50}" type="sibTrans" cxnId="{0BB799EE-3FFE-4569-9228-1A15BE132338}">
      <dgm:prSet/>
      <dgm:spPr/>
      <dgm:t>
        <a:bodyPr/>
        <a:lstStyle/>
        <a:p>
          <a:endParaRPr lang="en-US"/>
        </a:p>
      </dgm:t>
    </dgm:pt>
    <dgm:pt modelId="{AD4431E7-6D85-44B7-8F4C-4281CB70D4D8}">
      <dgm:prSet phldrT="[Text]" custT="1"/>
      <dgm:spPr>
        <a:solidFill>
          <a:srgbClr val="FCEEE4"/>
        </a:solidFill>
        <a:ln>
          <a:solidFill>
            <a:schemeClr val="accent2">
              <a:lumMod val="75000"/>
            </a:schemeClr>
          </a:solidFill>
        </a:ln>
      </dgm:spPr>
      <dgm:t>
        <a:bodyPr/>
        <a:lstStyle/>
        <a:p>
          <a:endParaRPr lang="en-US" sz="22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E08A4211-E8BD-41F1-888F-947F7759F3AB}" type="parTrans" cxnId="{55D2DFB6-CED7-4649-8C5B-CEFA180B6256}">
      <dgm:prSet/>
      <dgm:spPr/>
      <dgm:t>
        <a:bodyPr/>
        <a:lstStyle/>
        <a:p>
          <a:endParaRPr lang="en-US"/>
        </a:p>
      </dgm:t>
    </dgm:pt>
    <dgm:pt modelId="{602314AC-243C-4BA2-BDEA-AEC1E37AEF77}" type="sibTrans" cxnId="{55D2DFB6-CED7-4649-8C5B-CEFA180B6256}">
      <dgm:prSet/>
      <dgm:spPr/>
      <dgm:t>
        <a:bodyPr/>
        <a:lstStyle/>
        <a:p>
          <a:endParaRPr lang="en-US"/>
        </a:p>
      </dgm:t>
    </dgm:pt>
    <dgm:pt modelId="{8D08009B-5B5D-47D8-9DD3-8A89D3E74D18}">
      <dgm:prSet phldrT="[Text]" custT="1"/>
      <dgm:spPr>
        <a:solidFill>
          <a:srgbClr val="FCEEE4"/>
        </a:solidFill>
        <a:ln>
          <a:solidFill>
            <a:schemeClr val="accent2">
              <a:lumMod val="75000"/>
            </a:schemeClr>
          </a:solidFill>
        </a:ln>
      </dgm:spPr>
      <dgm:t>
        <a:bodyPr/>
        <a:lstStyle/>
        <a:p>
          <a:r>
            <a:rPr lang="en-AU" sz="2400" smtClean="0">
              <a:solidFill>
                <a:schemeClr val="tx1"/>
              </a:solidFill>
              <a:latin typeface="Open Sans" panose="020B0606030504020204"/>
            </a:rPr>
            <a:t>Culturally safe, accessible and inclusive practice </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E482953E-4982-4350-A129-3EF299886C9B}" type="parTrans" cxnId="{BEB7D218-D971-403B-B5AE-68F5364827F3}">
      <dgm:prSet/>
      <dgm:spPr/>
      <dgm:t>
        <a:bodyPr/>
        <a:lstStyle/>
        <a:p>
          <a:endParaRPr lang="en-US"/>
        </a:p>
      </dgm:t>
    </dgm:pt>
    <dgm:pt modelId="{F56EC342-A836-4F3E-84FD-FF11600F029D}" type="sibTrans" cxnId="{BEB7D218-D971-403B-B5AE-68F5364827F3}">
      <dgm:prSet/>
      <dgm:spPr/>
      <dgm:t>
        <a:bodyPr/>
        <a:lstStyle/>
        <a:p>
          <a:endParaRPr lang="en-US"/>
        </a:p>
      </dgm:t>
    </dgm:pt>
    <dgm:pt modelId="{76AC4025-18BE-4A36-B1CF-9C74AED874FE}">
      <dgm:prSet phldrT="[Text]" custT="1"/>
      <dgm:spPr>
        <a:solidFill>
          <a:srgbClr val="FCEEE4"/>
        </a:solidFill>
        <a:ln>
          <a:solidFill>
            <a:schemeClr val="accent2">
              <a:lumMod val="75000"/>
            </a:schemeClr>
          </a:solidFill>
        </a:ln>
      </dgm:spPr>
      <dgm:t>
        <a:bodyPr/>
        <a:lstStyle/>
        <a:p>
          <a:r>
            <a:rPr lang="en-AU" sz="2400" smtClean="0">
              <a:solidFill>
                <a:schemeClr val="tx1"/>
              </a:solidFill>
              <a:latin typeface="Open Sans" panose="020B0606030504020204"/>
            </a:rPr>
            <a:t>Child-focused practice</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91E1A20C-ED21-4350-989A-800A35326CAD}" type="parTrans" cxnId="{6EB7D84D-DF1C-4BA6-BAA2-B1AE197589CB}">
      <dgm:prSet/>
      <dgm:spPr/>
      <dgm:t>
        <a:bodyPr/>
        <a:lstStyle/>
        <a:p>
          <a:endParaRPr lang="en-US"/>
        </a:p>
      </dgm:t>
    </dgm:pt>
    <dgm:pt modelId="{811E2D96-C3DA-4758-AE58-B02E9C506706}" type="sibTrans" cxnId="{6EB7D84D-DF1C-4BA6-BAA2-B1AE197589CB}">
      <dgm:prSet/>
      <dgm:spPr/>
      <dgm:t>
        <a:bodyPr/>
        <a:lstStyle/>
        <a:p>
          <a:endParaRPr lang="en-US"/>
        </a:p>
      </dgm:t>
    </dgm:pt>
    <dgm:pt modelId="{EDA91BFE-B837-4C97-A517-66EEF480A0E3}" type="pres">
      <dgm:prSet presAssocID="{262DECF7-BC34-4BA0-9E43-87D426CFAF71}" presName="Name0" presStyleCnt="0">
        <dgm:presLayoutVars>
          <dgm:chMax val="7"/>
          <dgm:chPref val="7"/>
          <dgm:dir/>
        </dgm:presLayoutVars>
      </dgm:prSet>
      <dgm:spPr/>
      <dgm:t>
        <a:bodyPr/>
        <a:lstStyle/>
        <a:p>
          <a:endParaRPr lang="en-US"/>
        </a:p>
      </dgm:t>
    </dgm:pt>
    <dgm:pt modelId="{BF67F5F5-4D42-405E-BC68-C203A51A7CB5}" type="pres">
      <dgm:prSet presAssocID="{262DECF7-BC34-4BA0-9E43-87D426CFAF71}" presName="Name1" presStyleCnt="0"/>
      <dgm:spPr/>
    </dgm:pt>
    <dgm:pt modelId="{2469C557-4AA7-4C9E-81AD-3B651D814D93}" type="pres">
      <dgm:prSet presAssocID="{262DECF7-BC34-4BA0-9E43-87D426CFAF71}" presName="cycle" presStyleCnt="0"/>
      <dgm:spPr/>
    </dgm:pt>
    <dgm:pt modelId="{97A9CAC0-CCD7-4F80-9F12-8E98EA75994E}" type="pres">
      <dgm:prSet presAssocID="{262DECF7-BC34-4BA0-9E43-87D426CFAF71}" presName="srcNode" presStyleLbl="node1" presStyleIdx="0" presStyleCnt="7"/>
      <dgm:spPr/>
    </dgm:pt>
    <dgm:pt modelId="{A92226B8-1A7C-440D-82D0-FFD806CC74D7}" type="pres">
      <dgm:prSet presAssocID="{262DECF7-BC34-4BA0-9E43-87D426CFAF71}" presName="conn" presStyleLbl="parChTrans1D2" presStyleIdx="0" presStyleCnt="1"/>
      <dgm:spPr/>
      <dgm:t>
        <a:bodyPr/>
        <a:lstStyle/>
        <a:p>
          <a:endParaRPr lang="en-US"/>
        </a:p>
      </dgm:t>
    </dgm:pt>
    <dgm:pt modelId="{B8E22F06-D6A4-4D4D-8EBC-6FB57351CCA9}" type="pres">
      <dgm:prSet presAssocID="{262DECF7-BC34-4BA0-9E43-87D426CFAF71}" presName="extraNode" presStyleLbl="node1" presStyleIdx="0" presStyleCnt="7"/>
      <dgm:spPr/>
    </dgm:pt>
    <dgm:pt modelId="{B181EA81-B37F-4EA7-82AA-CF6F1FAA201E}" type="pres">
      <dgm:prSet presAssocID="{262DECF7-BC34-4BA0-9E43-87D426CFAF71}" presName="dstNode" presStyleLbl="node1" presStyleIdx="0" presStyleCnt="7"/>
      <dgm:spPr/>
    </dgm:pt>
    <dgm:pt modelId="{F88C1BC5-6ADB-499E-90EB-E92558D57FF6}" type="pres">
      <dgm:prSet presAssocID="{D0121043-C92E-48E3-A50E-6EB9CDB90E29}" presName="text_1" presStyleLbl="node1" presStyleIdx="0" presStyleCnt="7">
        <dgm:presLayoutVars>
          <dgm:bulletEnabled val="1"/>
        </dgm:presLayoutVars>
      </dgm:prSet>
      <dgm:spPr/>
      <dgm:t>
        <a:bodyPr/>
        <a:lstStyle/>
        <a:p>
          <a:endParaRPr lang="en-US"/>
        </a:p>
      </dgm:t>
    </dgm:pt>
    <dgm:pt modelId="{6A80F556-4823-4F4A-83AE-09FD218961C4}" type="pres">
      <dgm:prSet presAssocID="{D0121043-C92E-48E3-A50E-6EB9CDB90E29}" presName="accent_1" presStyleCnt="0"/>
      <dgm:spPr/>
    </dgm:pt>
    <dgm:pt modelId="{10961143-D07A-4742-8941-D616F4F0E7B3}" type="pres">
      <dgm:prSet presAssocID="{D0121043-C92E-48E3-A50E-6EB9CDB90E29}" presName="accentRepeatNode" presStyleLbl="solidFgAcc1" presStyleIdx="0" presStyleCnt="7"/>
      <dgm:spPr>
        <a:solidFill>
          <a:srgbClr val="006666"/>
        </a:solidFill>
        <a:ln>
          <a:solidFill>
            <a:srgbClr val="003736"/>
          </a:solidFill>
        </a:ln>
      </dgm:spPr>
    </dgm:pt>
    <dgm:pt modelId="{C01F6441-A913-49C9-B451-35D4F0790CA4}" type="pres">
      <dgm:prSet presAssocID="{D2DB922B-430A-40F1-A8DE-63A556CDF551}" presName="text_2" presStyleLbl="node1" presStyleIdx="1" presStyleCnt="7">
        <dgm:presLayoutVars>
          <dgm:bulletEnabled val="1"/>
        </dgm:presLayoutVars>
      </dgm:prSet>
      <dgm:spPr/>
      <dgm:t>
        <a:bodyPr/>
        <a:lstStyle/>
        <a:p>
          <a:endParaRPr lang="en-US"/>
        </a:p>
      </dgm:t>
    </dgm:pt>
    <dgm:pt modelId="{0468D9D8-34CA-47B9-9E45-D7C41C033064}" type="pres">
      <dgm:prSet presAssocID="{D2DB922B-430A-40F1-A8DE-63A556CDF551}" presName="accent_2" presStyleCnt="0"/>
      <dgm:spPr/>
    </dgm:pt>
    <dgm:pt modelId="{A1A990AB-376F-4887-85B8-2DDF8BE02A6A}" type="pres">
      <dgm:prSet presAssocID="{D2DB922B-430A-40F1-A8DE-63A556CDF551}" presName="accentRepeatNode" presStyleLbl="solidFgAcc1" presStyleIdx="1" presStyleCnt="7"/>
      <dgm:spPr>
        <a:solidFill>
          <a:srgbClr val="006666"/>
        </a:solidFill>
        <a:ln>
          <a:solidFill>
            <a:srgbClr val="003736"/>
          </a:solidFill>
        </a:ln>
      </dgm:spPr>
    </dgm:pt>
    <dgm:pt modelId="{7CBE9FD0-F0E0-4210-B706-3449A84E0BD4}" type="pres">
      <dgm:prSet presAssocID="{92AD1234-94E7-45EA-99AF-55FB7CADE321}" presName="text_3" presStyleLbl="node1" presStyleIdx="2" presStyleCnt="7">
        <dgm:presLayoutVars>
          <dgm:bulletEnabled val="1"/>
        </dgm:presLayoutVars>
      </dgm:prSet>
      <dgm:spPr/>
      <dgm:t>
        <a:bodyPr/>
        <a:lstStyle/>
        <a:p>
          <a:endParaRPr lang="en-US"/>
        </a:p>
      </dgm:t>
    </dgm:pt>
    <dgm:pt modelId="{C64D9752-5BFE-47BA-92C3-16DF91C46BD0}" type="pres">
      <dgm:prSet presAssocID="{92AD1234-94E7-45EA-99AF-55FB7CADE321}" presName="accent_3" presStyleCnt="0"/>
      <dgm:spPr/>
    </dgm:pt>
    <dgm:pt modelId="{AE47A20D-73D6-4F1E-86FC-0AD632FCF874}" type="pres">
      <dgm:prSet presAssocID="{92AD1234-94E7-45EA-99AF-55FB7CADE321}" presName="accentRepeatNode" presStyleLbl="solidFgAcc1" presStyleIdx="2" presStyleCnt="7"/>
      <dgm:spPr>
        <a:solidFill>
          <a:srgbClr val="006666"/>
        </a:solidFill>
        <a:ln>
          <a:solidFill>
            <a:srgbClr val="003736"/>
          </a:solidFill>
        </a:ln>
      </dgm:spPr>
    </dgm:pt>
    <dgm:pt modelId="{EF720FD5-5AAC-4437-AE15-ACFA1E72AA3B}" type="pres">
      <dgm:prSet presAssocID="{18A8C105-1F99-4B75-9779-1182A7151DB6}" presName="text_4" presStyleLbl="node1" presStyleIdx="3" presStyleCnt="7">
        <dgm:presLayoutVars>
          <dgm:bulletEnabled val="1"/>
        </dgm:presLayoutVars>
      </dgm:prSet>
      <dgm:spPr/>
      <dgm:t>
        <a:bodyPr/>
        <a:lstStyle/>
        <a:p>
          <a:endParaRPr lang="en-US"/>
        </a:p>
      </dgm:t>
    </dgm:pt>
    <dgm:pt modelId="{F95E2214-3323-498A-A60E-D553FC8883A5}" type="pres">
      <dgm:prSet presAssocID="{18A8C105-1F99-4B75-9779-1182A7151DB6}" presName="accent_4" presStyleCnt="0"/>
      <dgm:spPr/>
    </dgm:pt>
    <dgm:pt modelId="{7F2DC5BB-6217-4420-99BF-EB39C6A49147}" type="pres">
      <dgm:prSet presAssocID="{18A8C105-1F99-4B75-9779-1182A7151DB6}" presName="accentRepeatNode" presStyleLbl="solidFgAcc1" presStyleIdx="3" presStyleCnt="7"/>
      <dgm:spPr>
        <a:solidFill>
          <a:srgbClr val="006666"/>
        </a:solidFill>
        <a:ln>
          <a:solidFill>
            <a:srgbClr val="003736"/>
          </a:solidFill>
        </a:ln>
      </dgm:spPr>
      <dgm:t>
        <a:bodyPr/>
        <a:lstStyle/>
        <a:p>
          <a:endParaRPr lang="en-US"/>
        </a:p>
      </dgm:t>
    </dgm:pt>
    <dgm:pt modelId="{EE23E535-73EF-44AC-8AA0-FB1532BFB6DF}" type="pres">
      <dgm:prSet presAssocID="{AD4431E7-6D85-44B7-8F4C-4281CB70D4D8}" presName="text_5" presStyleLbl="node1" presStyleIdx="4" presStyleCnt="7">
        <dgm:presLayoutVars>
          <dgm:bulletEnabled val="1"/>
        </dgm:presLayoutVars>
      </dgm:prSet>
      <dgm:spPr/>
      <dgm:t>
        <a:bodyPr/>
        <a:lstStyle/>
        <a:p>
          <a:endParaRPr lang="en-US"/>
        </a:p>
      </dgm:t>
    </dgm:pt>
    <dgm:pt modelId="{3EE8E1F6-1802-43E4-9A96-A44C362DDDFF}" type="pres">
      <dgm:prSet presAssocID="{AD4431E7-6D85-44B7-8F4C-4281CB70D4D8}" presName="accent_5" presStyleCnt="0"/>
      <dgm:spPr/>
    </dgm:pt>
    <dgm:pt modelId="{F7D3033E-4375-489A-96CA-B4D88083F56C}" type="pres">
      <dgm:prSet presAssocID="{AD4431E7-6D85-44B7-8F4C-4281CB70D4D8}" presName="accentRepeatNode" presStyleLbl="solidFgAcc1" presStyleIdx="4" presStyleCnt="7"/>
      <dgm:spPr>
        <a:solidFill>
          <a:srgbClr val="006666"/>
        </a:solidFill>
        <a:ln>
          <a:solidFill>
            <a:srgbClr val="003736"/>
          </a:solidFill>
        </a:ln>
      </dgm:spPr>
      <dgm:t>
        <a:bodyPr/>
        <a:lstStyle/>
        <a:p>
          <a:endParaRPr lang="en-US"/>
        </a:p>
      </dgm:t>
    </dgm:pt>
    <dgm:pt modelId="{2E7B551A-08DA-40FE-BDBC-5105FA8721A9}" type="pres">
      <dgm:prSet presAssocID="{8D08009B-5B5D-47D8-9DD3-8A89D3E74D18}" presName="text_6" presStyleLbl="node1" presStyleIdx="5" presStyleCnt="7">
        <dgm:presLayoutVars>
          <dgm:bulletEnabled val="1"/>
        </dgm:presLayoutVars>
      </dgm:prSet>
      <dgm:spPr/>
      <dgm:t>
        <a:bodyPr/>
        <a:lstStyle/>
        <a:p>
          <a:endParaRPr lang="en-US"/>
        </a:p>
      </dgm:t>
    </dgm:pt>
    <dgm:pt modelId="{F58FBDA8-C0BC-4967-8E20-E9AF598C2845}" type="pres">
      <dgm:prSet presAssocID="{8D08009B-5B5D-47D8-9DD3-8A89D3E74D18}" presName="accent_6" presStyleCnt="0"/>
      <dgm:spPr/>
    </dgm:pt>
    <dgm:pt modelId="{16627967-8C54-4C50-AE5D-52D1D263402B}" type="pres">
      <dgm:prSet presAssocID="{8D08009B-5B5D-47D8-9DD3-8A89D3E74D18}" presName="accentRepeatNode" presStyleLbl="solidFgAcc1" presStyleIdx="5" presStyleCnt="7"/>
      <dgm:spPr>
        <a:solidFill>
          <a:srgbClr val="006666"/>
        </a:solidFill>
        <a:ln>
          <a:solidFill>
            <a:srgbClr val="003736"/>
          </a:solidFill>
        </a:ln>
      </dgm:spPr>
      <dgm:t>
        <a:bodyPr/>
        <a:lstStyle/>
        <a:p>
          <a:endParaRPr lang="en-US"/>
        </a:p>
      </dgm:t>
    </dgm:pt>
    <dgm:pt modelId="{B7955833-5FE7-4B46-BA55-23AF2E1BD993}" type="pres">
      <dgm:prSet presAssocID="{76AC4025-18BE-4A36-B1CF-9C74AED874FE}" presName="text_7" presStyleLbl="node1" presStyleIdx="6" presStyleCnt="7">
        <dgm:presLayoutVars>
          <dgm:bulletEnabled val="1"/>
        </dgm:presLayoutVars>
      </dgm:prSet>
      <dgm:spPr/>
      <dgm:t>
        <a:bodyPr/>
        <a:lstStyle/>
        <a:p>
          <a:endParaRPr lang="en-US"/>
        </a:p>
      </dgm:t>
    </dgm:pt>
    <dgm:pt modelId="{E1B90055-FBE5-4ADC-894C-60FF1A296A66}" type="pres">
      <dgm:prSet presAssocID="{76AC4025-18BE-4A36-B1CF-9C74AED874FE}" presName="accent_7" presStyleCnt="0"/>
      <dgm:spPr/>
    </dgm:pt>
    <dgm:pt modelId="{0B0DAB23-6BB0-4071-98A0-B267CF0F7BD5}" type="pres">
      <dgm:prSet presAssocID="{76AC4025-18BE-4A36-B1CF-9C74AED874FE}" presName="accentRepeatNode" presStyleLbl="solidFgAcc1" presStyleIdx="6" presStyleCnt="7"/>
      <dgm:spPr>
        <a:solidFill>
          <a:srgbClr val="006666"/>
        </a:solidFill>
        <a:ln>
          <a:solidFill>
            <a:srgbClr val="003736"/>
          </a:solidFill>
        </a:ln>
      </dgm:spPr>
      <dgm:t>
        <a:bodyPr/>
        <a:lstStyle/>
        <a:p>
          <a:endParaRPr lang="en-US"/>
        </a:p>
      </dgm:t>
    </dgm:pt>
  </dgm:ptLst>
  <dgm:cxnLst>
    <dgm:cxn modelId="{4C2B22B5-1FCC-4A00-B5D9-A571399CF02E}" srcId="{262DECF7-BC34-4BA0-9E43-87D426CFAF71}" destId="{D2DB922B-430A-40F1-A8DE-63A556CDF551}" srcOrd="1" destOrd="0" parTransId="{91717083-4CC1-4E5A-BFB9-89A1B0FD3554}" sibTransId="{D45830A6-7888-4CE3-ABF1-A54E2AF5EC2D}"/>
    <dgm:cxn modelId="{1E360F60-125F-4E65-B323-48BB68E478A2}" type="presOf" srcId="{262DECF7-BC34-4BA0-9E43-87D426CFAF71}" destId="{EDA91BFE-B837-4C97-A517-66EEF480A0E3}" srcOrd="0" destOrd="0" presId="urn:microsoft.com/office/officeart/2008/layout/VerticalCurvedList"/>
    <dgm:cxn modelId="{BEB7D218-D971-403B-B5AE-68F5364827F3}" srcId="{262DECF7-BC34-4BA0-9E43-87D426CFAF71}" destId="{8D08009B-5B5D-47D8-9DD3-8A89D3E74D18}" srcOrd="5" destOrd="0" parTransId="{E482953E-4982-4350-A129-3EF299886C9B}" sibTransId="{F56EC342-A836-4F3E-84FD-FF11600F029D}"/>
    <dgm:cxn modelId="{3A286748-1101-494F-A2B4-660A89920BFB}" type="presOf" srcId="{92AD1234-94E7-45EA-99AF-55FB7CADE321}" destId="{7CBE9FD0-F0E0-4210-B706-3449A84E0BD4}" srcOrd="0" destOrd="0" presId="urn:microsoft.com/office/officeart/2008/layout/VerticalCurvedList"/>
    <dgm:cxn modelId="{D0122CE0-1C5D-4731-908A-7F4F3F7A22C3}" type="presOf" srcId="{D2DB922B-430A-40F1-A8DE-63A556CDF551}" destId="{C01F6441-A913-49C9-B451-35D4F0790CA4}" srcOrd="0" destOrd="0" presId="urn:microsoft.com/office/officeart/2008/layout/VerticalCurvedList"/>
    <dgm:cxn modelId="{F158C90B-3196-4FE3-A433-B9CF0ED6C333}" srcId="{262DECF7-BC34-4BA0-9E43-87D426CFAF71}" destId="{92AD1234-94E7-45EA-99AF-55FB7CADE321}" srcOrd="2" destOrd="0" parTransId="{BFD4DCC3-81BB-4ADE-AB07-CF638E3A47A5}" sibTransId="{24B409FA-BB22-46EB-9964-061C9D4FF6CB}"/>
    <dgm:cxn modelId="{6EB7D84D-DF1C-4BA6-BAA2-B1AE197589CB}" srcId="{262DECF7-BC34-4BA0-9E43-87D426CFAF71}" destId="{76AC4025-18BE-4A36-B1CF-9C74AED874FE}" srcOrd="6" destOrd="0" parTransId="{91E1A20C-ED21-4350-989A-800A35326CAD}" sibTransId="{811E2D96-C3DA-4758-AE58-B02E9C506706}"/>
    <dgm:cxn modelId="{FB73E731-03A4-4824-BBD6-8C6D90EE3708}" srcId="{262DECF7-BC34-4BA0-9E43-87D426CFAF71}" destId="{D0121043-C92E-48E3-A50E-6EB9CDB90E29}" srcOrd="0" destOrd="0" parTransId="{89DB331E-733B-4F63-953C-E38D60E6D4B3}" sibTransId="{16E7A6E2-5FDD-418E-98B6-A377451850D1}"/>
    <dgm:cxn modelId="{2F7F3A77-1913-46E9-8363-8C80D81DFD5F}" type="presOf" srcId="{16E7A6E2-5FDD-418E-98B6-A377451850D1}" destId="{A92226B8-1A7C-440D-82D0-FFD806CC74D7}" srcOrd="0" destOrd="0" presId="urn:microsoft.com/office/officeart/2008/layout/VerticalCurvedList"/>
    <dgm:cxn modelId="{9F0B5A37-91EC-40A0-9935-E8905435577A}" type="presOf" srcId="{18A8C105-1F99-4B75-9779-1182A7151DB6}" destId="{EF720FD5-5AAC-4437-AE15-ACFA1E72AA3B}" srcOrd="0" destOrd="0" presId="urn:microsoft.com/office/officeart/2008/layout/VerticalCurvedList"/>
    <dgm:cxn modelId="{1EF080F9-3124-4A22-929D-F5B35F55BDC8}" type="presOf" srcId="{76AC4025-18BE-4A36-B1CF-9C74AED874FE}" destId="{B7955833-5FE7-4B46-BA55-23AF2E1BD993}" srcOrd="0" destOrd="0" presId="urn:microsoft.com/office/officeart/2008/layout/VerticalCurvedList"/>
    <dgm:cxn modelId="{0BB799EE-3FFE-4569-9228-1A15BE132338}" srcId="{262DECF7-BC34-4BA0-9E43-87D426CFAF71}" destId="{18A8C105-1F99-4B75-9779-1182A7151DB6}" srcOrd="3" destOrd="0" parTransId="{2AE0AE21-0DF3-4F18-906E-D2CB39EACF24}" sibTransId="{E522767A-6C72-44B1-833D-6853DC401D50}"/>
    <dgm:cxn modelId="{BF5859E8-0D80-45D9-960C-AEF8EEAD3FDD}" type="presOf" srcId="{8D08009B-5B5D-47D8-9DD3-8A89D3E74D18}" destId="{2E7B551A-08DA-40FE-BDBC-5105FA8721A9}" srcOrd="0" destOrd="0" presId="urn:microsoft.com/office/officeart/2008/layout/VerticalCurvedList"/>
    <dgm:cxn modelId="{55D2DFB6-CED7-4649-8C5B-CEFA180B6256}" srcId="{262DECF7-BC34-4BA0-9E43-87D426CFAF71}" destId="{AD4431E7-6D85-44B7-8F4C-4281CB70D4D8}" srcOrd="4" destOrd="0" parTransId="{E08A4211-E8BD-41F1-888F-947F7759F3AB}" sibTransId="{602314AC-243C-4BA2-BDEA-AEC1E37AEF77}"/>
    <dgm:cxn modelId="{2634D2FA-1B9E-4A4B-9D2B-B6B6BAC957A4}" type="presOf" srcId="{AD4431E7-6D85-44B7-8F4C-4281CB70D4D8}" destId="{EE23E535-73EF-44AC-8AA0-FB1532BFB6DF}" srcOrd="0" destOrd="0" presId="urn:microsoft.com/office/officeart/2008/layout/VerticalCurvedList"/>
    <dgm:cxn modelId="{7F73FEFC-5C45-4A70-9E8D-035F16014BE0}" type="presOf" srcId="{D0121043-C92E-48E3-A50E-6EB9CDB90E29}" destId="{F88C1BC5-6ADB-499E-90EB-E92558D57FF6}" srcOrd="0" destOrd="0" presId="urn:microsoft.com/office/officeart/2008/layout/VerticalCurvedList"/>
    <dgm:cxn modelId="{28AD770E-CE68-4771-B571-0772FA6219EA}" type="presParOf" srcId="{EDA91BFE-B837-4C97-A517-66EEF480A0E3}" destId="{BF67F5F5-4D42-405E-BC68-C203A51A7CB5}" srcOrd="0" destOrd="0" presId="urn:microsoft.com/office/officeart/2008/layout/VerticalCurvedList"/>
    <dgm:cxn modelId="{C311DCD6-8CE6-47AB-BED5-7689E0F7F019}" type="presParOf" srcId="{BF67F5F5-4D42-405E-BC68-C203A51A7CB5}" destId="{2469C557-4AA7-4C9E-81AD-3B651D814D93}" srcOrd="0" destOrd="0" presId="urn:microsoft.com/office/officeart/2008/layout/VerticalCurvedList"/>
    <dgm:cxn modelId="{366B8A27-08C5-45D8-844A-6ABAF0201802}" type="presParOf" srcId="{2469C557-4AA7-4C9E-81AD-3B651D814D93}" destId="{97A9CAC0-CCD7-4F80-9F12-8E98EA75994E}" srcOrd="0" destOrd="0" presId="urn:microsoft.com/office/officeart/2008/layout/VerticalCurvedList"/>
    <dgm:cxn modelId="{878243B3-F7CF-4E6E-99DE-7FFF60F6C8AC}" type="presParOf" srcId="{2469C557-4AA7-4C9E-81AD-3B651D814D93}" destId="{A92226B8-1A7C-440D-82D0-FFD806CC74D7}" srcOrd="1" destOrd="0" presId="urn:microsoft.com/office/officeart/2008/layout/VerticalCurvedList"/>
    <dgm:cxn modelId="{BCC1DE20-16D5-4A22-91DE-7F722087DA11}" type="presParOf" srcId="{2469C557-4AA7-4C9E-81AD-3B651D814D93}" destId="{B8E22F06-D6A4-4D4D-8EBC-6FB57351CCA9}" srcOrd="2" destOrd="0" presId="urn:microsoft.com/office/officeart/2008/layout/VerticalCurvedList"/>
    <dgm:cxn modelId="{82548448-FA6C-4E04-AF0D-6EE42A6C0670}" type="presParOf" srcId="{2469C557-4AA7-4C9E-81AD-3B651D814D93}" destId="{B181EA81-B37F-4EA7-82AA-CF6F1FAA201E}" srcOrd="3" destOrd="0" presId="urn:microsoft.com/office/officeart/2008/layout/VerticalCurvedList"/>
    <dgm:cxn modelId="{CD27A5C8-BBB8-4B9C-A154-C306A664D7C2}" type="presParOf" srcId="{BF67F5F5-4D42-405E-BC68-C203A51A7CB5}" destId="{F88C1BC5-6ADB-499E-90EB-E92558D57FF6}" srcOrd="1" destOrd="0" presId="urn:microsoft.com/office/officeart/2008/layout/VerticalCurvedList"/>
    <dgm:cxn modelId="{9A0AC9A9-E254-4277-8C1A-1BCEB24AAD0A}" type="presParOf" srcId="{BF67F5F5-4D42-405E-BC68-C203A51A7CB5}" destId="{6A80F556-4823-4F4A-83AE-09FD218961C4}" srcOrd="2" destOrd="0" presId="urn:microsoft.com/office/officeart/2008/layout/VerticalCurvedList"/>
    <dgm:cxn modelId="{BCF71639-F724-44F4-9E8E-CCC1AEC7332B}" type="presParOf" srcId="{6A80F556-4823-4F4A-83AE-09FD218961C4}" destId="{10961143-D07A-4742-8941-D616F4F0E7B3}" srcOrd="0" destOrd="0" presId="urn:microsoft.com/office/officeart/2008/layout/VerticalCurvedList"/>
    <dgm:cxn modelId="{BB8A690B-5206-4094-BCA8-DFE8ACF643F9}" type="presParOf" srcId="{BF67F5F5-4D42-405E-BC68-C203A51A7CB5}" destId="{C01F6441-A913-49C9-B451-35D4F0790CA4}" srcOrd="3" destOrd="0" presId="urn:microsoft.com/office/officeart/2008/layout/VerticalCurvedList"/>
    <dgm:cxn modelId="{9CE8AF1B-AA41-42E7-961D-EB00F020BA69}" type="presParOf" srcId="{BF67F5F5-4D42-405E-BC68-C203A51A7CB5}" destId="{0468D9D8-34CA-47B9-9E45-D7C41C033064}" srcOrd="4" destOrd="0" presId="urn:microsoft.com/office/officeart/2008/layout/VerticalCurvedList"/>
    <dgm:cxn modelId="{0E9281BC-9C1D-4E41-BB44-2E415D5A2D94}" type="presParOf" srcId="{0468D9D8-34CA-47B9-9E45-D7C41C033064}" destId="{A1A990AB-376F-4887-85B8-2DDF8BE02A6A}" srcOrd="0" destOrd="0" presId="urn:microsoft.com/office/officeart/2008/layout/VerticalCurvedList"/>
    <dgm:cxn modelId="{25E42EE2-D6C1-4F84-BA78-303560E2A2FA}" type="presParOf" srcId="{BF67F5F5-4D42-405E-BC68-C203A51A7CB5}" destId="{7CBE9FD0-F0E0-4210-B706-3449A84E0BD4}" srcOrd="5" destOrd="0" presId="urn:microsoft.com/office/officeart/2008/layout/VerticalCurvedList"/>
    <dgm:cxn modelId="{9D20F3DC-8803-4B24-98C9-A7D7D6C34C07}" type="presParOf" srcId="{BF67F5F5-4D42-405E-BC68-C203A51A7CB5}" destId="{C64D9752-5BFE-47BA-92C3-16DF91C46BD0}" srcOrd="6" destOrd="0" presId="urn:microsoft.com/office/officeart/2008/layout/VerticalCurvedList"/>
    <dgm:cxn modelId="{3D2247E0-0163-41CF-BC57-FCF60DB4611F}" type="presParOf" srcId="{C64D9752-5BFE-47BA-92C3-16DF91C46BD0}" destId="{AE47A20D-73D6-4F1E-86FC-0AD632FCF874}" srcOrd="0" destOrd="0" presId="urn:microsoft.com/office/officeart/2008/layout/VerticalCurvedList"/>
    <dgm:cxn modelId="{CA8398D9-B435-4139-9FF1-7B2D86C8E894}" type="presParOf" srcId="{BF67F5F5-4D42-405E-BC68-C203A51A7CB5}" destId="{EF720FD5-5AAC-4437-AE15-ACFA1E72AA3B}" srcOrd="7" destOrd="0" presId="urn:microsoft.com/office/officeart/2008/layout/VerticalCurvedList"/>
    <dgm:cxn modelId="{90F7132F-944B-4598-9BAB-B377B5AC7699}" type="presParOf" srcId="{BF67F5F5-4D42-405E-BC68-C203A51A7CB5}" destId="{F95E2214-3323-498A-A60E-D553FC8883A5}" srcOrd="8" destOrd="0" presId="urn:microsoft.com/office/officeart/2008/layout/VerticalCurvedList"/>
    <dgm:cxn modelId="{0AF61F63-33AF-43F1-B4FC-4F3D7A104A59}" type="presParOf" srcId="{F95E2214-3323-498A-A60E-D553FC8883A5}" destId="{7F2DC5BB-6217-4420-99BF-EB39C6A49147}" srcOrd="0" destOrd="0" presId="urn:microsoft.com/office/officeart/2008/layout/VerticalCurvedList"/>
    <dgm:cxn modelId="{65F01D82-7D5A-4A21-AECA-F008A412B7BB}" type="presParOf" srcId="{BF67F5F5-4D42-405E-BC68-C203A51A7CB5}" destId="{EE23E535-73EF-44AC-8AA0-FB1532BFB6DF}" srcOrd="9" destOrd="0" presId="urn:microsoft.com/office/officeart/2008/layout/VerticalCurvedList"/>
    <dgm:cxn modelId="{02DEE665-0557-4631-BFF3-A4EC96D3ADA4}" type="presParOf" srcId="{BF67F5F5-4D42-405E-BC68-C203A51A7CB5}" destId="{3EE8E1F6-1802-43E4-9A96-A44C362DDDFF}" srcOrd="10" destOrd="0" presId="urn:microsoft.com/office/officeart/2008/layout/VerticalCurvedList"/>
    <dgm:cxn modelId="{E4B2FAEE-E44F-43CB-9EDF-B184FB44053A}" type="presParOf" srcId="{3EE8E1F6-1802-43E4-9A96-A44C362DDDFF}" destId="{F7D3033E-4375-489A-96CA-B4D88083F56C}" srcOrd="0" destOrd="0" presId="urn:microsoft.com/office/officeart/2008/layout/VerticalCurvedList"/>
    <dgm:cxn modelId="{E108BDEB-00C9-4EF4-AE6D-859E36E94C2B}" type="presParOf" srcId="{BF67F5F5-4D42-405E-BC68-C203A51A7CB5}" destId="{2E7B551A-08DA-40FE-BDBC-5105FA8721A9}" srcOrd="11" destOrd="0" presId="urn:microsoft.com/office/officeart/2008/layout/VerticalCurvedList"/>
    <dgm:cxn modelId="{AFD5C7F5-05B0-4677-BCB9-2ADCC36A6026}" type="presParOf" srcId="{BF67F5F5-4D42-405E-BC68-C203A51A7CB5}" destId="{F58FBDA8-C0BC-4967-8E20-E9AF598C2845}" srcOrd="12" destOrd="0" presId="urn:microsoft.com/office/officeart/2008/layout/VerticalCurvedList"/>
    <dgm:cxn modelId="{631C5BB9-232E-4573-9792-9F47812E8197}" type="presParOf" srcId="{F58FBDA8-C0BC-4967-8E20-E9AF598C2845}" destId="{16627967-8C54-4C50-AE5D-52D1D263402B}" srcOrd="0" destOrd="0" presId="urn:microsoft.com/office/officeart/2008/layout/VerticalCurvedList"/>
    <dgm:cxn modelId="{8B161B5A-89E7-4D62-B91A-F64D276605D2}" type="presParOf" srcId="{BF67F5F5-4D42-405E-BC68-C203A51A7CB5}" destId="{B7955833-5FE7-4B46-BA55-23AF2E1BD993}" srcOrd="13" destOrd="0" presId="urn:microsoft.com/office/officeart/2008/layout/VerticalCurvedList"/>
    <dgm:cxn modelId="{745F16EB-B2F3-4395-B0D2-7350891EA29C}" type="presParOf" srcId="{BF67F5F5-4D42-405E-BC68-C203A51A7CB5}" destId="{E1B90055-FBE5-4ADC-894C-60FF1A296A66}" srcOrd="14" destOrd="0" presId="urn:microsoft.com/office/officeart/2008/layout/VerticalCurvedList"/>
    <dgm:cxn modelId="{7C1A1AD7-0B9A-475B-BAAB-227036FDE6F8}" type="presParOf" srcId="{E1B90055-FBE5-4ADC-894C-60FF1A296A66}" destId="{0B0DAB23-6BB0-4071-98A0-B267CF0F7BD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3E108-3498-4E1C-8607-2F1B6FE7604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30C109F-84CF-45F1-AC14-348383CAF935}">
      <dgm:prSet phldrT="[Text]" custT="1"/>
      <dgm:spPr>
        <a:solidFill>
          <a:schemeClr val="accent1">
            <a:lumMod val="20000"/>
            <a:lumOff val="80000"/>
          </a:schemeClr>
        </a:solidFill>
        <a:ln w="63500">
          <a:solidFill>
            <a:schemeClr val="accent2">
              <a:lumMod val="75000"/>
            </a:schemeClr>
          </a:solidFill>
        </a:ln>
      </dgm:spPr>
      <dgm:t>
        <a:bodyPr/>
        <a:lstStyle/>
        <a:p>
          <a:r>
            <a:rPr lang="en-US"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family violence can </a:t>
          </a:r>
          <a:r>
            <a:rPr lang="en-AU"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have an impact and at times be overwhelming</a:t>
          </a: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EAE8BAD-38B5-4ADE-A558-552F46E4CDA6}" type="parTrans" cxnId="{4091DC29-429B-48BB-BE4A-51C300374C75}">
      <dgm:prSet/>
      <dgm:spPr/>
      <dgm:t>
        <a:bodyPr/>
        <a:lstStyle/>
        <a:p>
          <a:endParaRPr lang="en-US"/>
        </a:p>
      </dgm:t>
    </dgm:pt>
    <dgm:pt modelId="{DD821C7E-88E1-401C-B110-90D7A72356F8}" type="sibTrans" cxnId="{4091DC29-429B-48BB-BE4A-51C300374C75}">
      <dgm:prSet/>
      <dgm:spPr/>
      <dgm:t>
        <a:bodyPr/>
        <a:lstStyle/>
        <a:p>
          <a:endParaRPr lang="en-US"/>
        </a:p>
      </dgm:t>
    </dgm:pt>
    <dgm:pt modelId="{76A931B3-E726-4E62-8950-E3097B0CC917}">
      <dgm:prSet phldrT="[Text]" custT="1"/>
      <dgm:spPr>
        <a:solidFill>
          <a:schemeClr val="accent1">
            <a:lumMod val="40000"/>
            <a:lumOff val="60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should be a part of your work</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6E2CF3BF-F608-467D-BDF3-513A9CCD7FFA}" type="parTrans" cxnId="{2E54BC60-C659-45BD-8F7D-E9111397EE28}">
      <dgm:prSet/>
      <dgm:spPr/>
      <dgm:t>
        <a:bodyPr/>
        <a:lstStyle/>
        <a:p>
          <a:endParaRPr lang="en-US"/>
        </a:p>
      </dgm:t>
    </dgm:pt>
    <dgm:pt modelId="{DF21B92D-2DDA-4570-B4B2-76A5971BFAA5}" type="sibTrans" cxnId="{2E54BC60-C659-45BD-8F7D-E9111397EE28}">
      <dgm:prSet/>
      <dgm:spPr/>
      <dgm:t>
        <a:bodyPr/>
        <a:lstStyle/>
        <a:p>
          <a:endParaRPr lang="en-US"/>
        </a:p>
      </dgm:t>
    </dgm:pt>
    <dgm:pt modelId="{1147EE63-2045-4004-A66A-5DF5E81EE0AB}">
      <dgm:prSet phldrT="[Text]" custT="1"/>
      <dgm:spPr>
        <a:solidFill>
          <a:schemeClr val="accent1">
            <a:lumMod val="60000"/>
            <a:lumOff val="40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 shared responsibility between individuals, teams, organisations and systems</a:t>
          </a:r>
        </a:p>
      </dgm:t>
    </dgm:pt>
    <dgm:pt modelId="{3B3B0C26-C26F-4597-94FC-6F88DA7A5244}" type="parTrans" cxnId="{AFD6E19A-5B77-4EF7-83AF-288D7A0CF108}">
      <dgm:prSet/>
      <dgm:spPr/>
      <dgm:t>
        <a:bodyPr/>
        <a:lstStyle/>
        <a:p>
          <a:endParaRPr lang="en-US"/>
        </a:p>
      </dgm:t>
    </dgm:pt>
    <dgm:pt modelId="{8319251D-AADF-417F-B414-3E9AB4EBDF29}" type="sibTrans" cxnId="{AFD6E19A-5B77-4EF7-83AF-288D7A0CF108}">
      <dgm:prSet/>
      <dgm:spPr/>
      <dgm:t>
        <a:bodyPr/>
        <a:lstStyle/>
        <a:p>
          <a:endParaRPr lang="en-US"/>
        </a:p>
      </dgm:t>
    </dgm:pt>
    <dgm:pt modelId="{D40AB878-ADE5-40E8-8DB8-1B9D576BBA4D}">
      <dgm:prSet custT="1"/>
      <dgm:spPr>
        <a:solidFill>
          <a:schemeClr val="accent1">
            <a:lumMod val="75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about knowing and accessing the professional supports available and prioritising what works for you</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782E8A63-ADB1-4971-8983-429B7588AA8F}" type="parTrans" cxnId="{F87B0A31-85CE-496E-A294-7818B8D76C0C}">
      <dgm:prSet/>
      <dgm:spPr/>
      <dgm:t>
        <a:bodyPr/>
        <a:lstStyle/>
        <a:p>
          <a:endParaRPr lang="en-US"/>
        </a:p>
      </dgm:t>
    </dgm:pt>
    <dgm:pt modelId="{2F9DD971-D4BC-4F2C-806A-878F06B39194}" type="sibTrans" cxnId="{F87B0A31-85CE-496E-A294-7818B8D76C0C}">
      <dgm:prSet/>
      <dgm:spPr/>
      <dgm:t>
        <a:bodyPr/>
        <a:lstStyle/>
        <a:p>
          <a:endParaRPr lang="en-US"/>
        </a:p>
      </dgm:t>
    </dgm:pt>
    <dgm:pt modelId="{A884FD5A-A283-477C-AF3A-3684EC0DC353}" type="pres">
      <dgm:prSet presAssocID="{D6F3E108-3498-4E1C-8607-2F1B6FE76046}" presName="Name0" presStyleCnt="0">
        <dgm:presLayoutVars>
          <dgm:dir/>
          <dgm:resizeHandles val="exact"/>
        </dgm:presLayoutVars>
      </dgm:prSet>
      <dgm:spPr/>
      <dgm:t>
        <a:bodyPr/>
        <a:lstStyle/>
        <a:p>
          <a:endParaRPr lang="en-US"/>
        </a:p>
      </dgm:t>
    </dgm:pt>
    <dgm:pt modelId="{B066537C-49D8-4A76-BD51-FC24E022596C}" type="pres">
      <dgm:prSet presAssocID="{130C109F-84CF-45F1-AC14-348383CAF935}" presName="node" presStyleLbl="node1" presStyleIdx="0" presStyleCnt="4">
        <dgm:presLayoutVars>
          <dgm:bulletEnabled val="1"/>
        </dgm:presLayoutVars>
      </dgm:prSet>
      <dgm:spPr/>
      <dgm:t>
        <a:bodyPr/>
        <a:lstStyle/>
        <a:p>
          <a:endParaRPr lang="en-US"/>
        </a:p>
      </dgm:t>
    </dgm:pt>
    <dgm:pt modelId="{D2972D70-9279-42E0-82F5-FA7379078674}" type="pres">
      <dgm:prSet presAssocID="{DD821C7E-88E1-401C-B110-90D7A72356F8}" presName="sibTrans" presStyleCnt="0"/>
      <dgm:spPr/>
    </dgm:pt>
    <dgm:pt modelId="{AFF7157E-A7F2-49DC-BD47-737F8CDA70A8}" type="pres">
      <dgm:prSet presAssocID="{76A931B3-E726-4E62-8950-E3097B0CC917}" presName="node" presStyleLbl="node1" presStyleIdx="1" presStyleCnt="4">
        <dgm:presLayoutVars>
          <dgm:bulletEnabled val="1"/>
        </dgm:presLayoutVars>
      </dgm:prSet>
      <dgm:spPr/>
      <dgm:t>
        <a:bodyPr/>
        <a:lstStyle/>
        <a:p>
          <a:endParaRPr lang="en-US"/>
        </a:p>
      </dgm:t>
    </dgm:pt>
    <dgm:pt modelId="{41DDD55E-372C-4D93-B885-9878152CA671}" type="pres">
      <dgm:prSet presAssocID="{DF21B92D-2DDA-4570-B4B2-76A5971BFAA5}" presName="sibTrans" presStyleCnt="0"/>
      <dgm:spPr/>
    </dgm:pt>
    <dgm:pt modelId="{877CC610-F58D-4786-854B-2DA8049BA5BC}" type="pres">
      <dgm:prSet presAssocID="{1147EE63-2045-4004-A66A-5DF5E81EE0AB}" presName="node" presStyleLbl="node1" presStyleIdx="2" presStyleCnt="4">
        <dgm:presLayoutVars>
          <dgm:bulletEnabled val="1"/>
        </dgm:presLayoutVars>
      </dgm:prSet>
      <dgm:spPr/>
      <dgm:t>
        <a:bodyPr/>
        <a:lstStyle/>
        <a:p>
          <a:endParaRPr lang="en-US"/>
        </a:p>
      </dgm:t>
    </dgm:pt>
    <dgm:pt modelId="{161E329D-1510-482F-AA33-0A685B940F5B}" type="pres">
      <dgm:prSet presAssocID="{8319251D-AADF-417F-B414-3E9AB4EBDF29}" presName="sibTrans" presStyleCnt="0"/>
      <dgm:spPr/>
    </dgm:pt>
    <dgm:pt modelId="{4F2129ED-E3E7-42D4-B8C3-B523356DEEDA}" type="pres">
      <dgm:prSet presAssocID="{D40AB878-ADE5-40E8-8DB8-1B9D576BBA4D}" presName="node" presStyleLbl="node1" presStyleIdx="3" presStyleCnt="4">
        <dgm:presLayoutVars>
          <dgm:bulletEnabled val="1"/>
        </dgm:presLayoutVars>
      </dgm:prSet>
      <dgm:spPr/>
      <dgm:t>
        <a:bodyPr/>
        <a:lstStyle/>
        <a:p>
          <a:endParaRPr lang="en-US"/>
        </a:p>
      </dgm:t>
    </dgm:pt>
  </dgm:ptLst>
  <dgm:cxnLst>
    <dgm:cxn modelId="{F87B0A31-85CE-496E-A294-7818B8D76C0C}" srcId="{D6F3E108-3498-4E1C-8607-2F1B6FE76046}" destId="{D40AB878-ADE5-40E8-8DB8-1B9D576BBA4D}" srcOrd="3" destOrd="0" parTransId="{782E8A63-ADB1-4971-8983-429B7588AA8F}" sibTransId="{2F9DD971-D4BC-4F2C-806A-878F06B39194}"/>
    <dgm:cxn modelId="{2E54BC60-C659-45BD-8F7D-E9111397EE28}" srcId="{D6F3E108-3498-4E1C-8607-2F1B6FE76046}" destId="{76A931B3-E726-4E62-8950-E3097B0CC917}" srcOrd="1" destOrd="0" parTransId="{6E2CF3BF-F608-467D-BDF3-513A9CCD7FFA}" sibTransId="{DF21B92D-2DDA-4570-B4B2-76A5971BFAA5}"/>
    <dgm:cxn modelId="{7232460D-187C-441F-831A-EB39E6FFBD18}" type="presOf" srcId="{D6F3E108-3498-4E1C-8607-2F1B6FE76046}" destId="{A884FD5A-A283-477C-AF3A-3684EC0DC353}" srcOrd="0" destOrd="0" presId="urn:microsoft.com/office/officeart/2005/8/layout/hList6"/>
    <dgm:cxn modelId="{89DA0CB4-4748-4D15-8426-114E2680BDF6}" type="presOf" srcId="{130C109F-84CF-45F1-AC14-348383CAF935}" destId="{B066537C-49D8-4A76-BD51-FC24E022596C}" srcOrd="0" destOrd="0" presId="urn:microsoft.com/office/officeart/2005/8/layout/hList6"/>
    <dgm:cxn modelId="{0F6E972A-026E-4A28-A518-E13108DA614A}" type="presOf" srcId="{76A931B3-E726-4E62-8950-E3097B0CC917}" destId="{AFF7157E-A7F2-49DC-BD47-737F8CDA70A8}" srcOrd="0" destOrd="0" presId="urn:microsoft.com/office/officeart/2005/8/layout/hList6"/>
    <dgm:cxn modelId="{4091DC29-429B-48BB-BE4A-51C300374C75}" srcId="{D6F3E108-3498-4E1C-8607-2F1B6FE76046}" destId="{130C109F-84CF-45F1-AC14-348383CAF935}" srcOrd="0" destOrd="0" parTransId="{3EAE8BAD-38B5-4ADE-A558-552F46E4CDA6}" sibTransId="{DD821C7E-88E1-401C-B110-90D7A72356F8}"/>
    <dgm:cxn modelId="{03D52EE6-80D5-4C83-82D4-5BFF33E36334}" type="presOf" srcId="{D40AB878-ADE5-40E8-8DB8-1B9D576BBA4D}" destId="{4F2129ED-E3E7-42D4-B8C3-B523356DEEDA}" srcOrd="0" destOrd="0" presId="urn:microsoft.com/office/officeart/2005/8/layout/hList6"/>
    <dgm:cxn modelId="{AFD6E19A-5B77-4EF7-83AF-288D7A0CF108}" srcId="{D6F3E108-3498-4E1C-8607-2F1B6FE76046}" destId="{1147EE63-2045-4004-A66A-5DF5E81EE0AB}" srcOrd="2" destOrd="0" parTransId="{3B3B0C26-C26F-4597-94FC-6F88DA7A5244}" sibTransId="{8319251D-AADF-417F-B414-3E9AB4EBDF29}"/>
    <dgm:cxn modelId="{D41BDCF1-567A-4E35-AB07-13F8A6D066E0}" type="presOf" srcId="{1147EE63-2045-4004-A66A-5DF5E81EE0AB}" destId="{877CC610-F58D-4786-854B-2DA8049BA5BC}" srcOrd="0" destOrd="0" presId="urn:microsoft.com/office/officeart/2005/8/layout/hList6"/>
    <dgm:cxn modelId="{22EEBA43-BAC6-4A89-8073-BE3AA734149C}" type="presParOf" srcId="{A884FD5A-A283-477C-AF3A-3684EC0DC353}" destId="{B066537C-49D8-4A76-BD51-FC24E022596C}" srcOrd="0" destOrd="0" presId="urn:microsoft.com/office/officeart/2005/8/layout/hList6"/>
    <dgm:cxn modelId="{CCB027E9-1625-43B4-8984-177817CA53D1}" type="presParOf" srcId="{A884FD5A-A283-477C-AF3A-3684EC0DC353}" destId="{D2972D70-9279-42E0-82F5-FA7379078674}" srcOrd="1" destOrd="0" presId="urn:microsoft.com/office/officeart/2005/8/layout/hList6"/>
    <dgm:cxn modelId="{B6A6141B-881D-4109-9204-F512E3DFAC09}" type="presParOf" srcId="{A884FD5A-A283-477C-AF3A-3684EC0DC353}" destId="{AFF7157E-A7F2-49DC-BD47-737F8CDA70A8}" srcOrd="2" destOrd="0" presId="urn:microsoft.com/office/officeart/2005/8/layout/hList6"/>
    <dgm:cxn modelId="{F8EB86D9-5C8B-411D-8477-06DFE2CB7356}" type="presParOf" srcId="{A884FD5A-A283-477C-AF3A-3684EC0DC353}" destId="{41DDD55E-372C-4D93-B885-9878152CA671}" srcOrd="3" destOrd="0" presId="urn:microsoft.com/office/officeart/2005/8/layout/hList6"/>
    <dgm:cxn modelId="{1EDD3E96-19B6-44E4-8C11-B5B1D3517F95}" type="presParOf" srcId="{A884FD5A-A283-477C-AF3A-3684EC0DC353}" destId="{877CC610-F58D-4786-854B-2DA8049BA5BC}" srcOrd="4" destOrd="0" presId="urn:microsoft.com/office/officeart/2005/8/layout/hList6"/>
    <dgm:cxn modelId="{4119E193-BA9E-415B-ABA2-4B91AE926D2F}" type="presParOf" srcId="{A884FD5A-A283-477C-AF3A-3684EC0DC353}" destId="{161E329D-1510-482F-AA33-0A685B940F5B}" srcOrd="5" destOrd="0" presId="urn:microsoft.com/office/officeart/2005/8/layout/hList6"/>
    <dgm:cxn modelId="{FBBFBCA7-D4FB-4827-B89C-DEE0629C15F1}" type="presParOf" srcId="{A884FD5A-A283-477C-AF3A-3684EC0DC353}" destId="{4F2129ED-E3E7-42D4-B8C3-B523356DEEDA}"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D1C2-040C-43D6-B2D5-F04841105426}">
      <dsp:nvSpPr>
        <dsp:cNvPr id="0" name=""/>
        <dsp:cNvSpPr/>
      </dsp:nvSpPr>
      <dsp:spPr>
        <a:xfrm>
          <a:off x="405854" y="55"/>
          <a:ext cx="2752669" cy="1651601"/>
        </a:xfrm>
        <a:prstGeom prst="rect">
          <a:avLst/>
        </a:prstGeom>
        <a:solidFill>
          <a:srgbClr val="F4782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Uphold the dignity and privacy of the people we work with</a:t>
          </a:r>
        </a:p>
      </dsp:txBody>
      <dsp:txXfrm>
        <a:off x="405854" y="55"/>
        <a:ext cx="2752669" cy="1651601"/>
      </dsp:txXfrm>
    </dsp:sp>
    <dsp:sp modelId="{E5EB0139-DDDF-459F-8542-D3FCA22E7BFE}">
      <dsp:nvSpPr>
        <dsp:cNvPr id="0" name=""/>
        <dsp:cNvSpPr/>
      </dsp:nvSpPr>
      <dsp:spPr>
        <a:xfrm>
          <a:off x="3433790" y="55"/>
          <a:ext cx="2752669" cy="1651601"/>
        </a:xfrm>
        <a:prstGeom prst="rect">
          <a:avLst/>
        </a:prstGeom>
        <a:solidFill>
          <a:srgbClr val="006666"/>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Commitment to participation, but with the right to pass</a:t>
          </a:r>
        </a:p>
      </dsp:txBody>
      <dsp:txXfrm>
        <a:off x="3433790" y="55"/>
        <a:ext cx="2752669" cy="1651601"/>
      </dsp:txXfrm>
    </dsp:sp>
    <dsp:sp modelId="{1668A3B8-57A6-48F1-8195-1C88E7D280E6}">
      <dsp:nvSpPr>
        <dsp:cNvPr id="0" name=""/>
        <dsp:cNvSpPr/>
      </dsp:nvSpPr>
      <dsp:spPr>
        <a:xfrm>
          <a:off x="6461726" y="55"/>
          <a:ext cx="2752669" cy="1651601"/>
        </a:xfrm>
        <a:prstGeom prst="rect">
          <a:avLst/>
        </a:prstGeom>
        <a:solidFill>
          <a:srgbClr val="25406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Respectful conversations</a:t>
          </a:r>
        </a:p>
      </dsp:txBody>
      <dsp:txXfrm>
        <a:off x="6461726" y="55"/>
        <a:ext cx="2752669" cy="1651601"/>
      </dsp:txXfrm>
    </dsp:sp>
    <dsp:sp modelId="{A8EB8EFF-4324-4664-B7EE-984ACF87B840}">
      <dsp:nvSpPr>
        <dsp:cNvPr id="0" name=""/>
        <dsp:cNvSpPr/>
      </dsp:nvSpPr>
      <dsp:spPr>
        <a:xfrm>
          <a:off x="365004" y="1898681"/>
          <a:ext cx="2752669" cy="1651601"/>
        </a:xfrm>
        <a:prstGeom prst="rect">
          <a:avLst/>
        </a:prstGeom>
        <a:solidFill>
          <a:srgbClr val="00AAB9"/>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Attitude of curiosity </a:t>
          </a:r>
        </a:p>
      </dsp:txBody>
      <dsp:txXfrm>
        <a:off x="365004" y="1898681"/>
        <a:ext cx="2752669" cy="1651601"/>
      </dsp:txXfrm>
    </dsp:sp>
    <dsp:sp modelId="{34950E44-20D4-40AE-8001-5237DDD600D4}">
      <dsp:nvSpPr>
        <dsp:cNvPr id="0" name=""/>
        <dsp:cNvSpPr/>
      </dsp:nvSpPr>
      <dsp:spPr>
        <a:xfrm>
          <a:off x="3433790" y="1926924"/>
          <a:ext cx="2752669" cy="1651601"/>
        </a:xfrm>
        <a:prstGeom prst="rect">
          <a:avLst/>
        </a:prstGeom>
        <a:solidFill>
          <a:srgbClr val="25406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Practice self-care</a:t>
          </a:r>
        </a:p>
      </dsp:txBody>
      <dsp:txXfrm>
        <a:off x="3433790" y="1926924"/>
        <a:ext cx="2752669" cy="1651601"/>
      </dsp:txXfrm>
    </dsp:sp>
    <dsp:sp modelId="{A8A01A14-0926-457F-B17F-AE97C99BCEBE}">
      <dsp:nvSpPr>
        <dsp:cNvPr id="0" name=""/>
        <dsp:cNvSpPr/>
      </dsp:nvSpPr>
      <dsp:spPr>
        <a:xfrm>
          <a:off x="6461726" y="1926924"/>
          <a:ext cx="2752669" cy="1651601"/>
        </a:xfrm>
        <a:prstGeom prst="rect">
          <a:avLst/>
        </a:prstGeom>
        <a:solidFill>
          <a:srgbClr val="F4782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Permission for facilitators to move the group along</a:t>
          </a:r>
        </a:p>
      </dsp:txBody>
      <dsp:txXfrm>
        <a:off x="6461726" y="1926924"/>
        <a:ext cx="2752669" cy="1651601"/>
      </dsp:txXfrm>
    </dsp:sp>
    <dsp:sp modelId="{F8CB157A-E320-447D-B8FB-7A58AA596746}">
      <dsp:nvSpPr>
        <dsp:cNvPr id="0" name=""/>
        <dsp:cNvSpPr/>
      </dsp:nvSpPr>
      <dsp:spPr>
        <a:xfrm>
          <a:off x="1919822" y="3853792"/>
          <a:ext cx="2752669" cy="1651601"/>
        </a:xfrm>
        <a:prstGeom prst="rect">
          <a:avLst/>
        </a:prstGeom>
        <a:solidFill>
          <a:srgbClr val="006666"/>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Phones on silent and out of </a:t>
          </a:r>
          <a:r>
            <a:rPr lang="en-AU" sz="2300" kern="1200" dirty="0" smtClean="0">
              <a:latin typeface="Open Sans" panose="020B0606030504020204" pitchFamily="34" charset="0"/>
              <a:ea typeface="Open Sans" panose="020B0606030504020204" pitchFamily="34" charset="0"/>
              <a:cs typeface="Open Sans" panose="020B0606030504020204" pitchFamily="34" charset="0"/>
            </a:rPr>
            <a:t>sight, </a:t>
          </a:r>
          <a:r>
            <a:rPr lang="en-AU" sz="2300" kern="1200" dirty="0">
              <a:latin typeface="Open Sans" panose="020B0606030504020204" pitchFamily="34" charset="0"/>
              <a:ea typeface="Open Sans" panose="020B0606030504020204" pitchFamily="34" charset="0"/>
              <a:cs typeface="Open Sans" panose="020B0606030504020204" pitchFamily="34" charset="0"/>
            </a:rPr>
            <a:t>unless essential</a:t>
          </a:r>
        </a:p>
      </dsp:txBody>
      <dsp:txXfrm>
        <a:off x="1919822" y="3853792"/>
        <a:ext cx="2752669" cy="1651601"/>
      </dsp:txXfrm>
    </dsp:sp>
    <dsp:sp modelId="{04442F19-7289-4496-8D8A-0BFFE789E4AC}">
      <dsp:nvSpPr>
        <dsp:cNvPr id="0" name=""/>
        <dsp:cNvSpPr/>
      </dsp:nvSpPr>
      <dsp:spPr>
        <a:xfrm>
          <a:off x="4947758" y="3853792"/>
          <a:ext cx="2752669" cy="1651601"/>
        </a:xfrm>
        <a:prstGeom prst="rect">
          <a:avLst/>
        </a:prstGeom>
        <a:solidFill>
          <a:srgbClr val="00AAB9"/>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We can’t be articulate all the time! </a:t>
          </a:r>
        </a:p>
      </dsp:txBody>
      <dsp:txXfrm>
        <a:off x="4947758" y="3853792"/>
        <a:ext cx="2752669" cy="1651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CFE9-3E7C-4500-A401-0723ECEF9764}">
      <dsp:nvSpPr>
        <dsp:cNvPr id="0" name=""/>
        <dsp:cNvSpPr/>
      </dsp:nvSpPr>
      <dsp:spPr>
        <a:xfrm>
          <a:off x="4369" y="627049"/>
          <a:ext cx="2627095" cy="1050838"/>
        </a:xfrm>
        <a:prstGeom prst="rect">
          <a:avLst/>
        </a:prstGeom>
        <a:solidFill>
          <a:srgbClr val="0066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1</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369" y="627049"/>
        <a:ext cx="2627095" cy="1050838"/>
      </dsp:txXfrm>
    </dsp:sp>
    <dsp:sp modelId="{A744298A-618C-48A4-B586-1AA99FBD0876}">
      <dsp:nvSpPr>
        <dsp:cNvPr id="0" name=""/>
        <dsp:cNvSpPr/>
      </dsp:nvSpPr>
      <dsp:spPr>
        <a:xfrm>
          <a:off x="4369"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Reform context 
MARAM
Foundational knowledge
Attitudes, structural inequality &amp; discrimination
Barriers to disclosure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369" y="1677887"/>
        <a:ext cx="2627095" cy="3657712"/>
      </dsp:txXfrm>
    </dsp:sp>
    <dsp:sp modelId="{37718DCE-6CEB-46C8-888B-BF08DD1FFDD7}">
      <dsp:nvSpPr>
        <dsp:cNvPr id="0" name=""/>
        <dsp:cNvSpPr/>
      </dsp:nvSpPr>
      <dsp:spPr>
        <a:xfrm>
          <a:off x="2999257" y="627049"/>
          <a:ext cx="2627095" cy="1050838"/>
        </a:xfrm>
        <a:prstGeom prst="rect">
          <a:avLst/>
        </a:prstGeom>
        <a:solidFill>
          <a:srgbClr val="00817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2</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999257" y="627049"/>
        <a:ext cx="2627095" cy="1050838"/>
      </dsp:txXfrm>
    </dsp:sp>
    <dsp:sp modelId="{8C8F3B5F-82C5-4354-B93C-A346BDA71D6A}">
      <dsp:nvSpPr>
        <dsp:cNvPr id="0" name=""/>
        <dsp:cNvSpPr/>
      </dsp:nvSpPr>
      <dsp:spPr>
        <a:xfrm>
          <a:off x="2999257"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Observable signs of trauma
Effective engagement 
Child-focused practice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999257" y="1677887"/>
        <a:ext cx="2627095" cy="3657712"/>
      </dsp:txXfrm>
    </dsp:sp>
    <dsp:sp modelId="{6D60497B-B098-4897-8F36-0677CF273E73}">
      <dsp:nvSpPr>
        <dsp:cNvPr id="0" name=""/>
        <dsp:cNvSpPr/>
      </dsp:nvSpPr>
      <dsp:spPr>
        <a:xfrm>
          <a:off x="5994146" y="627049"/>
          <a:ext cx="2627095" cy="1050838"/>
        </a:xfrm>
        <a:prstGeom prst="rect">
          <a:avLst/>
        </a:prstGeom>
        <a:solidFill>
          <a:srgbClr val="00A29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3</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5994146" y="627049"/>
        <a:ext cx="2627095" cy="1050838"/>
      </dsp:txXfrm>
    </dsp:sp>
    <dsp:sp modelId="{42ACE46D-DC88-4630-89EC-760538504A66}">
      <dsp:nvSpPr>
        <dsp:cNvPr id="0" name=""/>
        <dsp:cNvSpPr/>
      </dsp:nvSpPr>
      <dsp:spPr>
        <a:xfrm>
          <a:off x="5994146"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Evidence-based risk factors
Risk assessment tools
Structured Professional Judgement model
Seriousness of risk
Misidentification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994146" y="1677887"/>
        <a:ext cx="2627095" cy="3657712"/>
      </dsp:txXfrm>
    </dsp:sp>
    <dsp:sp modelId="{30272C9D-9B39-4635-9D37-285A6A60CE05}">
      <dsp:nvSpPr>
        <dsp:cNvPr id="0" name=""/>
        <dsp:cNvSpPr/>
      </dsp:nvSpPr>
      <dsp:spPr>
        <a:xfrm>
          <a:off x="8989035" y="627049"/>
          <a:ext cx="2627095" cy="1050838"/>
        </a:xfrm>
        <a:prstGeom prst="rect">
          <a:avLst/>
        </a:prstGeom>
        <a:solidFill>
          <a:srgbClr val="00C0B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4</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989035" y="627049"/>
        <a:ext cx="2627095" cy="1050838"/>
      </dsp:txXfrm>
    </dsp:sp>
    <dsp:sp modelId="{AD968FD0-F5C0-4DA3-9331-9DF3DAA60CDE}">
      <dsp:nvSpPr>
        <dsp:cNvPr id="0" name=""/>
        <dsp:cNvSpPr/>
      </dsp:nvSpPr>
      <dsp:spPr>
        <a:xfrm>
          <a:off x="8989035"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Intermediate risk management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Safety planning
Keeping perpetrators in view and accountable
Workplace supports</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989035" y="1677887"/>
        <a:ext cx="2627095" cy="3657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1FBB-389F-41D7-A785-30211CAE9F77}">
      <dsp:nvSpPr>
        <dsp:cNvPr id="0" name=""/>
        <dsp:cNvSpPr/>
      </dsp:nvSpPr>
      <dsp:spPr>
        <a:xfrm rot="5400000">
          <a:off x="5110585" y="-2078011"/>
          <a:ext cx="8329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Bruising, chronic pain, strangulation or complications during pregnancy</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26080" y="147153"/>
        <a:ext cx="5161261" cy="751590"/>
      </dsp:txXfrm>
    </dsp:sp>
    <dsp:sp modelId="{543B4A60-1B64-45B5-9F51-ECEDB344E35F}">
      <dsp:nvSpPr>
        <dsp:cNvPr id="0" name=""/>
        <dsp:cNvSpPr/>
      </dsp:nvSpPr>
      <dsp:spPr>
        <a:xfrm>
          <a:off x="0" y="2381"/>
          <a:ext cx="2926080" cy="1041135"/>
        </a:xfrm>
        <a:prstGeom prst="round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panose="020B0606030504020204" pitchFamily="34" charset="0"/>
              <a:ea typeface="Open Sans" panose="020B0606030504020204" pitchFamily="34" charset="0"/>
              <a:cs typeface="Open Sans" panose="020B0606030504020204" pitchFamily="34" charset="0"/>
            </a:rPr>
            <a:t>Physical</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0824" y="53205"/>
        <a:ext cx="2824432" cy="939487"/>
      </dsp:txXfrm>
    </dsp:sp>
    <dsp:sp modelId="{91F5B28D-2ED0-4EF4-9C24-867C64EC7510}">
      <dsp:nvSpPr>
        <dsp:cNvPr id="0" name=""/>
        <dsp:cNvSpPr/>
      </dsp:nvSpPr>
      <dsp:spPr>
        <a:xfrm rot="5400000">
          <a:off x="5110585" y="-984818"/>
          <a:ext cx="8329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Depression, anxiety, impaired concentration or harmful alcohol use</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26080" y="1240346"/>
        <a:ext cx="5161261" cy="751590"/>
      </dsp:txXfrm>
    </dsp:sp>
    <dsp:sp modelId="{C6F81743-723E-4F29-9784-834081B61F10}">
      <dsp:nvSpPr>
        <dsp:cNvPr id="0" name=""/>
        <dsp:cNvSpPr/>
      </dsp:nvSpPr>
      <dsp:spPr>
        <a:xfrm>
          <a:off x="0" y="1095573"/>
          <a:ext cx="2926080" cy="1041135"/>
        </a:xfrm>
        <a:prstGeom prst="roundRect">
          <a:avLst/>
        </a:prstGeom>
        <a:solidFill>
          <a:srgbClr val="007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latin typeface="Open Sans" panose="020B0606030504020204" pitchFamily="34" charset="0"/>
              <a:ea typeface="Open Sans" panose="020B0606030504020204" pitchFamily="34" charset="0"/>
              <a:cs typeface="Open Sans" panose="020B0606030504020204" pitchFamily="34" charset="0"/>
            </a:rPr>
            <a:t>Physiological</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0824" y="1146397"/>
        <a:ext cx="2824432" cy="939487"/>
      </dsp:txXfrm>
    </dsp:sp>
    <dsp:sp modelId="{1A489CAE-FC0F-4A56-8DD8-E50FBF56D89A}">
      <dsp:nvSpPr>
        <dsp:cNvPr id="0" name=""/>
        <dsp:cNvSpPr/>
      </dsp:nvSpPr>
      <dsp:spPr>
        <a:xfrm rot="5400000">
          <a:off x="5110585" y="108373"/>
          <a:ext cx="8329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Fear, shame, feeling hopeless or feeling emotionally numb</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26080" y="2333538"/>
        <a:ext cx="5161261" cy="751590"/>
      </dsp:txXfrm>
    </dsp:sp>
    <dsp:sp modelId="{ED37C61B-F672-4585-ADE6-71EE1BE2CF87}">
      <dsp:nvSpPr>
        <dsp:cNvPr id="0" name=""/>
        <dsp:cNvSpPr/>
      </dsp:nvSpPr>
      <dsp:spPr>
        <a:xfrm>
          <a:off x="0" y="2188765"/>
          <a:ext cx="2926080" cy="1041135"/>
        </a:xfrm>
        <a:prstGeom prst="roundRect">
          <a:avLst/>
        </a:prstGeom>
        <a:solidFill>
          <a:srgbClr val="0096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panose="020B0606030504020204" pitchFamily="34" charset="0"/>
              <a:ea typeface="Open Sans" panose="020B0606030504020204" pitchFamily="34" charset="0"/>
              <a:cs typeface="Open Sans" panose="020B0606030504020204" pitchFamily="34" charset="0"/>
            </a:rPr>
            <a:t>Emotional</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0824" y="2239589"/>
        <a:ext cx="2824432" cy="939487"/>
      </dsp:txXfrm>
    </dsp:sp>
    <dsp:sp modelId="{3DF22E71-0C9D-48A0-B4DF-73460168EC0E}">
      <dsp:nvSpPr>
        <dsp:cNvPr id="0" name=""/>
        <dsp:cNvSpPr/>
      </dsp:nvSpPr>
      <dsp:spPr>
        <a:xfrm rot="5400000">
          <a:off x="5110585" y="1201565"/>
          <a:ext cx="8329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No family or friend support, isolation, homelessness or financial debt</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26080" y="3426730"/>
        <a:ext cx="5161261" cy="751590"/>
      </dsp:txXfrm>
    </dsp:sp>
    <dsp:sp modelId="{217C16F5-4F2C-4693-AB47-C87FF0ED6528}">
      <dsp:nvSpPr>
        <dsp:cNvPr id="0" name=""/>
        <dsp:cNvSpPr/>
      </dsp:nvSpPr>
      <dsp:spPr>
        <a:xfrm>
          <a:off x="0" y="3281958"/>
          <a:ext cx="2926080" cy="1041135"/>
        </a:xfrm>
        <a:prstGeom prst="roundRect">
          <a:avLst/>
        </a:prstGeom>
        <a:solidFill>
          <a:srgbClr val="00A4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panose="020B0606030504020204" pitchFamily="34" charset="0"/>
              <a:ea typeface="Open Sans" panose="020B0606030504020204" pitchFamily="34" charset="0"/>
              <a:cs typeface="Open Sans" panose="020B0606030504020204" pitchFamily="34" charset="0"/>
            </a:rPr>
            <a:t>Social or Financial</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0824" y="3332782"/>
        <a:ext cx="2824432" cy="939487"/>
      </dsp:txXfrm>
    </dsp:sp>
    <dsp:sp modelId="{D5609226-F646-4A71-9123-314291738607}">
      <dsp:nvSpPr>
        <dsp:cNvPr id="0" name=""/>
        <dsp:cNvSpPr/>
      </dsp:nvSpPr>
      <dsp:spPr>
        <a:xfrm rot="5400000">
          <a:off x="5110585" y="2294758"/>
          <a:ext cx="8329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AU" sz="1500" b="1" kern="1200" dirty="0" smtClean="0">
              <a:latin typeface="Open Sans" panose="020B0606030504020204" pitchFamily="34" charset="0"/>
              <a:ea typeface="Open Sans" panose="020B0606030504020204" pitchFamily="34" charset="0"/>
              <a:cs typeface="Open Sans" panose="020B0606030504020204" pitchFamily="34" charset="0"/>
            </a:rPr>
            <a:t>Unconvincing injury explanations, anxiety in the presence of a partner, describing a partner, as controlling or reluctance to follow advice</a:t>
          </a:r>
          <a:endParaRPr lang="en-US" sz="15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26080" y="4519923"/>
        <a:ext cx="5161261" cy="751590"/>
      </dsp:txXfrm>
    </dsp:sp>
    <dsp:sp modelId="{B6231D7A-9E6F-4938-9E92-008F81FE755B}">
      <dsp:nvSpPr>
        <dsp:cNvPr id="0" name=""/>
        <dsp:cNvSpPr/>
      </dsp:nvSpPr>
      <dsp:spPr>
        <a:xfrm>
          <a:off x="0" y="4375150"/>
          <a:ext cx="2926080" cy="1041135"/>
        </a:xfrm>
        <a:prstGeom prst="roundRect">
          <a:avLst/>
        </a:prstGeom>
        <a:solidFill>
          <a:srgbClr val="00B4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err="1" smtClean="0">
              <a:latin typeface="Open Sans" panose="020B0606030504020204" pitchFamily="34" charset="0"/>
              <a:ea typeface="Open Sans" panose="020B0606030504020204" pitchFamily="34" charset="0"/>
              <a:cs typeface="Open Sans" panose="020B0606030504020204" pitchFamily="34" charset="0"/>
            </a:rPr>
            <a:t>Demeanour</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0824" y="4425974"/>
        <a:ext cx="2824432" cy="939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1FBB-389F-41D7-A785-30211CAE9F77}">
      <dsp:nvSpPr>
        <dsp:cNvPr id="0" name=""/>
        <dsp:cNvSpPr/>
      </dsp:nvSpPr>
      <dsp:spPr>
        <a:xfrm rot="5400000">
          <a:off x="4149739" y="-877651"/>
          <a:ext cx="27546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Emotional dis-regulation</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Developmental regression</a:t>
          </a:r>
          <a:endParaRPr lang="en-AU" sz="1800" b="1"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Wearing long-sleeved cloths to hide bruising or injury</a:t>
          </a:r>
          <a:endParaRPr lang="en-AU" sz="1800" b="1"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A strong desire to please or receive validation from certain adults</a:t>
          </a:r>
          <a:endParaRPr lang="en-AU" sz="1800" b="1"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Char char="••"/>
          </a:pPr>
          <a:r>
            <a:rPr lang="en-AU" sz="1800" b="1" kern="1200" smtClean="0">
              <a:latin typeface="Open Sans" panose="020B0606030504020204" pitchFamily="34" charset="0"/>
              <a:ea typeface="Open Sans" panose="020B0606030504020204" pitchFamily="34" charset="0"/>
              <a:cs typeface="Open Sans" panose="020B0606030504020204" pitchFamily="34" charset="0"/>
            </a:rPr>
            <a:t>Internal injuries</a:t>
          </a:r>
          <a:endParaRPr lang="en-AU" sz="1800" b="1" kern="120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Char char="••"/>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Unclear boundaries between adults and children</a:t>
          </a:r>
          <a:endParaRPr lang="en-AU"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26079" y="480477"/>
        <a:ext cx="5067452" cy="2485664"/>
      </dsp:txXfrm>
    </dsp:sp>
    <dsp:sp modelId="{543B4A60-1B64-45B5-9F51-ECEDB344E35F}">
      <dsp:nvSpPr>
        <dsp:cNvPr id="0" name=""/>
        <dsp:cNvSpPr/>
      </dsp:nvSpPr>
      <dsp:spPr>
        <a:xfrm>
          <a:off x="0" y="1682"/>
          <a:ext cx="2926080" cy="3443251"/>
        </a:xfrm>
        <a:prstGeom prst="round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Observable signs of trauma for a child or your person</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2839" y="144521"/>
        <a:ext cx="2640402" cy="3157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2763-165B-43E2-895B-AF3C5E9660F4}">
      <dsp:nvSpPr>
        <dsp:cNvPr id="0" name=""/>
        <dsp:cNvSpPr/>
      </dsp:nvSpPr>
      <dsp:spPr>
        <a:xfrm>
          <a:off x="0" y="229509"/>
          <a:ext cx="2655207" cy="1593124"/>
        </a:xfrm>
        <a:prstGeom prst="rect">
          <a:avLst/>
        </a:prstGeom>
        <a:solidFill>
          <a:srgbClr val="E1FCFF"/>
        </a:solidFill>
        <a:ln w="57150" cap="flat" cmpd="sng" algn="ctr">
          <a:solidFill>
            <a:srgbClr val="007D7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Open Sans" panose="020B0606030504020204"/>
            </a:rPr>
            <a:t>Impacts</a:t>
          </a:r>
          <a:endParaRPr lang="en-US" sz="2400" kern="1200" dirty="0">
            <a:solidFill>
              <a:schemeClr val="tx1"/>
            </a:solidFill>
            <a:latin typeface="Open Sans" panose="020B0606030504020204"/>
          </a:endParaRPr>
        </a:p>
      </dsp:txBody>
      <dsp:txXfrm>
        <a:off x="0" y="229509"/>
        <a:ext cx="2655207" cy="1593124"/>
      </dsp:txXfrm>
    </dsp:sp>
    <dsp:sp modelId="{DDF3A657-422D-4EAA-A294-747CB8BCE98A}">
      <dsp:nvSpPr>
        <dsp:cNvPr id="0" name=""/>
        <dsp:cNvSpPr/>
      </dsp:nvSpPr>
      <dsp:spPr>
        <a:xfrm>
          <a:off x="2920727" y="229509"/>
          <a:ext cx="2655207" cy="1593124"/>
        </a:xfrm>
        <a:prstGeom prst="rect">
          <a:avLst/>
        </a:prstGeom>
        <a:solidFill>
          <a:schemeClr val="accent2">
            <a:lumMod val="20000"/>
            <a:lumOff val="8000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Open Sans" panose="020B0606030504020204"/>
            </a:rPr>
            <a:t>Indicators</a:t>
          </a:r>
          <a:endParaRPr lang="en-US" sz="2400" kern="1200" dirty="0">
            <a:solidFill>
              <a:schemeClr val="tx1"/>
            </a:solidFill>
            <a:latin typeface="Open Sans" panose="020B0606030504020204"/>
          </a:endParaRPr>
        </a:p>
      </dsp:txBody>
      <dsp:txXfrm>
        <a:off x="2920727" y="229509"/>
        <a:ext cx="2655207" cy="1593124"/>
      </dsp:txXfrm>
    </dsp:sp>
    <dsp:sp modelId="{FA68155E-D5C9-45AD-AF3E-4DCF31FB8C74}">
      <dsp:nvSpPr>
        <dsp:cNvPr id="0" name=""/>
        <dsp:cNvSpPr/>
      </dsp:nvSpPr>
      <dsp:spPr>
        <a:xfrm>
          <a:off x="5841455" y="229509"/>
          <a:ext cx="2655207" cy="1593124"/>
        </a:xfrm>
        <a:prstGeom prst="rect">
          <a:avLst/>
        </a:prstGeom>
        <a:solidFill>
          <a:srgbClr val="DEEBF7"/>
        </a:solidFill>
        <a:ln w="57150" cap="flat" cmpd="sng" algn="ctr">
          <a:solidFill>
            <a:srgbClr val="00BE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tx1"/>
              </a:solidFill>
              <a:latin typeface="Open Sans" panose="020B0606030504020204"/>
            </a:rPr>
            <a:t>Evidence-based risk factors</a:t>
          </a:r>
          <a:endParaRPr lang="en-US" sz="2400" kern="1200" dirty="0">
            <a:solidFill>
              <a:schemeClr val="tx1"/>
            </a:solidFill>
            <a:latin typeface="Open Sans" panose="020B0606030504020204"/>
          </a:endParaRPr>
        </a:p>
      </dsp:txBody>
      <dsp:txXfrm>
        <a:off x="5841455" y="229509"/>
        <a:ext cx="2655207" cy="1593124"/>
      </dsp:txXfrm>
    </dsp:sp>
    <dsp:sp modelId="{6138CA0E-3AA4-46B1-B76D-0FB97AC3D1D7}">
      <dsp:nvSpPr>
        <dsp:cNvPr id="0" name=""/>
        <dsp:cNvSpPr/>
      </dsp:nvSpPr>
      <dsp:spPr>
        <a:xfrm>
          <a:off x="0" y="2088154"/>
          <a:ext cx="2655207" cy="1593124"/>
        </a:xfrm>
        <a:prstGeom prst="rect">
          <a:avLst/>
        </a:prstGeom>
        <a:solidFill>
          <a:srgbClr val="DEEBF7"/>
        </a:solidFill>
        <a:ln w="57150" cap="flat" cmpd="sng" algn="ctr">
          <a:solidFill>
            <a:srgbClr val="00BE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tx1"/>
              </a:solidFill>
              <a:latin typeface="Open Sans" panose="020B0606030504020204"/>
            </a:rPr>
            <a:t>Responding to a child’s wellbeing, safety and  needs </a:t>
          </a:r>
          <a:endParaRPr lang="en-US" sz="2400" kern="1200" dirty="0">
            <a:solidFill>
              <a:schemeClr val="tx1"/>
            </a:solidFill>
            <a:latin typeface="Open Sans" panose="020B0606030504020204"/>
          </a:endParaRPr>
        </a:p>
      </dsp:txBody>
      <dsp:txXfrm>
        <a:off x="0" y="2088154"/>
        <a:ext cx="2655207" cy="1593124"/>
      </dsp:txXfrm>
    </dsp:sp>
    <dsp:sp modelId="{0A3A18AD-6537-4C5B-8EE8-875C0A4970D4}">
      <dsp:nvSpPr>
        <dsp:cNvPr id="0" name=""/>
        <dsp:cNvSpPr/>
      </dsp:nvSpPr>
      <dsp:spPr>
        <a:xfrm>
          <a:off x="2920727" y="2088154"/>
          <a:ext cx="2655207" cy="1593124"/>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2920727" y="2088154"/>
        <a:ext cx="2655207" cy="1593124"/>
      </dsp:txXfrm>
    </dsp:sp>
    <dsp:sp modelId="{657F66CE-FF8A-4975-8925-CB9E1D2337E4}">
      <dsp:nvSpPr>
        <dsp:cNvPr id="0" name=""/>
        <dsp:cNvSpPr/>
      </dsp:nvSpPr>
      <dsp:spPr>
        <a:xfrm>
          <a:off x="5841455" y="2088154"/>
          <a:ext cx="2655207" cy="1593124"/>
        </a:xfrm>
        <a:prstGeom prst="rect">
          <a:avLst/>
        </a:prstGeom>
        <a:solidFill>
          <a:schemeClr val="accent5">
            <a:lumMod val="20000"/>
            <a:lumOff val="8000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tx1"/>
              </a:solidFill>
              <a:latin typeface="Open Sans" panose="020B0606030504020204"/>
            </a:rPr>
            <a:t>Strengthening the mother/carer bond </a:t>
          </a:r>
          <a:endParaRPr lang="en-US" sz="2400" kern="1200" dirty="0">
            <a:solidFill>
              <a:schemeClr val="tx1"/>
            </a:solidFill>
            <a:latin typeface="Open Sans" panose="020B0606030504020204"/>
          </a:endParaRPr>
        </a:p>
      </dsp:txBody>
      <dsp:txXfrm>
        <a:off x="5841455" y="2088154"/>
        <a:ext cx="2655207" cy="1593124"/>
      </dsp:txXfrm>
    </dsp:sp>
    <dsp:sp modelId="{4C9DBF76-D390-4299-B347-1A130B73E811}">
      <dsp:nvSpPr>
        <dsp:cNvPr id="0" name=""/>
        <dsp:cNvSpPr/>
      </dsp:nvSpPr>
      <dsp:spPr>
        <a:xfrm>
          <a:off x="0" y="3946799"/>
          <a:ext cx="2655207" cy="1593124"/>
        </a:xfrm>
        <a:prstGeom prst="rect">
          <a:avLst/>
        </a:prstGeom>
        <a:solidFill>
          <a:schemeClr val="accent5">
            <a:lumMod val="20000"/>
            <a:lumOff val="8000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tx1"/>
              </a:solidFill>
              <a:latin typeface="Open Sans" panose="020B0606030504020204"/>
            </a:rPr>
            <a:t>Considering a child’s views and wishes </a:t>
          </a:r>
          <a:endParaRPr lang="en-AU" sz="2400" kern="1200" dirty="0">
            <a:solidFill>
              <a:schemeClr val="tx1"/>
            </a:solidFill>
            <a:latin typeface="Open Sans" panose="020B0606030504020204"/>
          </a:endParaRPr>
        </a:p>
      </dsp:txBody>
      <dsp:txXfrm>
        <a:off x="0" y="3946799"/>
        <a:ext cx="2655207" cy="1593124"/>
      </dsp:txXfrm>
    </dsp:sp>
    <dsp:sp modelId="{74FF448B-9026-40F5-9C0C-CE1BE1E7B8D5}">
      <dsp:nvSpPr>
        <dsp:cNvPr id="0" name=""/>
        <dsp:cNvSpPr/>
      </dsp:nvSpPr>
      <dsp:spPr>
        <a:xfrm>
          <a:off x="2920727" y="3946799"/>
          <a:ext cx="2655207" cy="1593124"/>
        </a:xfrm>
        <a:prstGeom prst="rect">
          <a:avLst/>
        </a:prstGeom>
        <a:solidFill>
          <a:srgbClr val="E1FCFF"/>
        </a:solidFill>
        <a:ln w="57150" cap="flat" cmpd="sng" algn="ctr">
          <a:solidFill>
            <a:srgbClr val="007D7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Open Sans" panose="020B0606030504020204"/>
            </a:rPr>
            <a:t>Working directly with children </a:t>
          </a:r>
          <a:endParaRPr lang="en-US" sz="2400" kern="1200" dirty="0">
            <a:solidFill>
              <a:schemeClr val="tx1"/>
            </a:solidFill>
            <a:latin typeface="Open Sans" panose="020B0606030504020204"/>
          </a:endParaRPr>
        </a:p>
      </dsp:txBody>
      <dsp:txXfrm>
        <a:off x="2920727" y="3946799"/>
        <a:ext cx="2655207" cy="1593124"/>
      </dsp:txXfrm>
    </dsp:sp>
    <dsp:sp modelId="{D0071E76-D506-4156-B601-B8334D5F6506}">
      <dsp:nvSpPr>
        <dsp:cNvPr id="0" name=""/>
        <dsp:cNvSpPr/>
      </dsp:nvSpPr>
      <dsp:spPr>
        <a:xfrm>
          <a:off x="5841455" y="3946799"/>
          <a:ext cx="2655207" cy="1593124"/>
        </a:xfrm>
        <a:prstGeom prst="rect">
          <a:avLst/>
        </a:prstGeom>
        <a:solidFill>
          <a:schemeClr val="accent2">
            <a:lumMod val="20000"/>
            <a:lumOff val="8000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Open Sans" panose="020B0606030504020204"/>
            </a:rPr>
            <a:t>Advocacy </a:t>
          </a:r>
          <a:endParaRPr lang="en-US" sz="2400" kern="1200" dirty="0">
            <a:solidFill>
              <a:schemeClr val="tx1"/>
            </a:solidFill>
            <a:latin typeface="Open Sans" panose="020B0606030504020204"/>
          </a:endParaRPr>
        </a:p>
      </dsp:txBody>
      <dsp:txXfrm>
        <a:off x="5841455" y="3946799"/>
        <a:ext cx="2655207" cy="1593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26B8-1A7C-440D-82D0-FFD806CC74D7}">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rgbClr val="003736"/>
          </a:solidFill>
          <a:prstDash val="solid"/>
          <a:miter lim="800000"/>
        </a:ln>
        <a:effectLst/>
      </dsp:spPr>
      <dsp:style>
        <a:lnRef idx="2">
          <a:scrgbClr r="0" g="0" b="0"/>
        </a:lnRef>
        <a:fillRef idx="0">
          <a:scrgbClr r="0" g="0" b="0"/>
        </a:fillRef>
        <a:effectRef idx="0">
          <a:scrgbClr r="0" g="0" b="0"/>
        </a:effectRef>
        <a:fontRef idx="minor"/>
      </dsp:style>
    </dsp:sp>
    <dsp:sp modelId="{F88C1BC5-6ADB-499E-90EB-E92558D57FF6}">
      <dsp:nvSpPr>
        <dsp:cNvPr id="0" name=""/>
        <dsp:cNvSpPr/>
      </dsp:nvSpPr>
      <dsp:spPr>
        <a:xfrm>
          <a:off x="380119" y="246332"/>
          <a:ext cx="7675541"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solidFill>
                <a:schemeClr val="tx1"/>
              </a:solidFill>
              <a:latin typeface="Open Sans" panose="020B0606030504020204"/>
            </a:rPr>
            <a:t>Observable signs of trauma</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380119" y="246332"/>
        <a:ext cx="7675541" cy="492448"/>
      </dsp:txXfrm>
    </dsp:sp>
    <dsp:sp modelId="{10961143-D07A-4742-8941-D616F4F0E7B3}">
      <dsp:nvSpPr>
        <dsp:cNvPr id="0" name=""/>
        <dsp:cNvSpPr/>
      </dsp:nvSpPr>
      <dsp:spPr>
        <a:xfrm>
          <a:off x="72339" y="184776"/>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C01F6441-A913-49C9-B451-35D4F0790CA4}">
      <dsp:nvSpPr>
        <dsp:cNvPr id="0" name=""/>
        <dsp:cNvSpPr/>
      </dsp:nvSpPr>
      <dsp:spPr>
        <a:xfrm>
          <a:off x="826075" y="985438"/>
          <a:ext cx="7229585"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solidFill>
                <a:schemeClr val="tx1"/>
              </a:solidFill>
              <a:latin typeface="Open Sans" panose="020B0606030504020204"/>
            </a:rPr>
            <a:t>Promoting victim survivor agency</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826075" y="985438"/>
        <a:ext cx="7229585" cy="492448"/>
      </dsp:txXfrm>
    </dsp:sp>
    <dsp:sp modelId="{A1A990AB-376F-4887-85B8-2DDF8BE02A6A}">
      <dsp:nvSpPr>
        <dsp:cNvPr id="0" name=""/>
        <dsp:cNvSpPr/>
      </dsp:nvSpPr>
      <dsp:spPr>
        <a:xfrm>
          <a:off x="518295" y="923882"/>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7CBE9FD0-F0E0-4210-B706-3449A84E0BD4}">
      <dsp:nvSpPr>
        <dsp:cNvPr id="0" name=""/>
        <dsp:cNvSpPr/>
      </dsp:nvSpPr>
      <dsp:spPr>
        <a:xfrm>
          <a:off x="1070457" y="1724003"/>
          <a:ext cx="6985203"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solidFill>
                <a:schemeClr val="tx1"/>
              </a:solidFill>
              <a:latin typeface="Open Sans" panose="020B0606030504020204"/>
            </a:rPr>
            <a:t>Creating a safe environment to disclosures</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1070457" y="1724003"/>
        <a:ext cx="6985203" cy="492448"/>
      </dsp:txXfrm>
    </dsp:sp>
    <dsp:sp modelId="{AE47A20D-73D6-4F1E-86FC-0AD632FCF874}">
      <dsp:nvSpPr>
        <dsp:cNvPr id="0" name=""/>
        <dsp:cNvSpPr/>
      </dsp:nvSpPr>
      <dsp:spPr>
        <a:xfrm>
          <a:off x="762677" y="1662447"/>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EF720FD5-5AAC-4437-AE15-ACFA1E72AA3B}">
      <dsp:nvSpPr>
        <dsp:cNvPr id="0" name=""/>
        <dsp:cNvSpPr/>
      </dsp:nvSpPr>
      <dsp:spPr>
        <a:xfrm>
          <a:off x="1148486" y="2463109"/>
          <a:ext cx="6907174"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solidFill>
                <a:schemeClr val="tx1"/>
              </a:solidFill>
              <a:latin typeface="Open Sans" panose="020B0606030504020204"/>
            </a:rPr>
            <a:t>Sensitive response</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1148486" y="2463109"/>
        <a:ext cx="6907174" cy="492448"/>
      </dsp:txXfrm>
    </dsp:sp>
    <dsp:sp modelId="{7F2DC5BB-6217-4420-99BF-EB39C6A49147}">
      <dsp:nvSpPr>
        <dsp:cNvPr id="0" name=""/>
        <dsp:cNvSpPr/>
      </dsp:nvSpPr>
      <dsp:spPr>
        <a:xfrm>
          <a:off x="840706" y="2401553"/>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EE23E535-73EF-44AC-8AA0-FB1532BFB6DF}">
      <dsp:nvSpPr>
        <dsp:cNvPr id="0" name=""/>
        <dsp:cNvSpPr/>
      </dsp:nvSpPr>
      <dsp:spPr>
        <a:xfrm>
          <a:off x="1070457" y="3202215"/>
          <a:ext cx="6985203"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1070457" y="3202215"/>
        <a:ext cx="6985203" cy="492448"/>
      </dsp:txXfrm>
    </dsp:sp>
    <dsp:sp modelId="{F7D3033E-4375-489A-96CA-B4D88083F56C}">
      <dsp:nvSpPr>
        <dsp:cNvPr id="0" name=""/>
        <dsp:cNvSpPr/>
      </dsp:nvSpPr>
      <dsp:spPr>
        <a:xfrm>
          <a:off x="762677" y="3140659"/>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2E7B551A-08DA-40FE-BDBC-5105FA8721A9}">
      <dsp:nvSpPr>
        <dsp:cNvPr id="0" name=""/>
        <dsp:cNvSpPr/>
      </dsp:nvSpPr>
      <dsp:spPr>
        <a:xfrm>
          <a:off x="826075" y="3940779"/>
          <a:ext cx="7229585"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latin typeface="Open Sans" panose="020B0606030504020204"/>
            </a:rPr>
            <a:t>Culturally safe, accessible and inclusive practice </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826075" y="3940779"/>
        <a:ext cx="7229585" cy="492448"/>
      </dsp:txXfrm>
    </dsp:sp>
    <dsp:sp modelId="{16627967-8C54-4C50-AE5D-52D1D263402B}">
      <dsp:nvSpPr>
        <dsp:cNvPr id="0" name=""/>
        <dsp:cNvSpPr/>
      </dsp:nvSpPr>
      <dsp:spPr>
        <a:xfrm>
          <a:off x="518295" y="3879223"/>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B7955833-5FE7-4B46-BA55-23AF2E1BD993}">
      <dsp:nvSpPr>
        <dsp:cNvPr id="0" name=""/>
        <dsp:cNvSpPr/>
      </dsp:nvSpPr>
      <dsp:spPr>
        <a:xfrm>
          <a:off x="380119" y="4679885"/>
          <a:ext cx="7675541" cy="492448"/>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latin typeface="Open Sans" panose="020B0606030504020204"/>
            </a:rPr>
            <a:t>Child-focused practice</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380119" y="4679885"/>
        <a:ext cx="7675541" cy="492448"/>
      </dsp:txXfrm>
    </dsp:sp>
    <dsp:sp modelId="{0B0DAB23-6BB0-4071-98A0-B267CF0F7BD5}">
      <dsp:nvSpPr>
        <dsp:cNvPr id="0" name=""/>
        <dsp:cNvSpPr/>
      </dsp:nvSpPr>
      <dsp:spPr>
        <a:xfrm>
          <a:off x="72339" y="4618329"/>
          <a:ext cx="615560" cy="615560"/>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537C-49D8-4A76-BD51-FC24E022596C}">
      <dsp:nvSpPr>
        <dsp:cNvPr id="0" name=""/>
        <dsp:cNvSpPr/>
      </dsp:nvSpPr>
      <dsp:spPr>
        <a:xfrm rot="16200000">
          <a:off x="-1868859" y="1870849"/>
          <a:ext cx="5694603" cy="1952904"/>
        </a:xfrm>
        <a:prstGeom prst="flowChartManualOperation">
          <a:avLst/>
        </a:prstGeom>
        <a:solidFill>
          <a:schemeClr val="accent1">
            <a:lumMod val="20000"/>
            <a:lumOff val="8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family violence can </a:t>
          </a:r>
          <a:r>
            <a:rPr lang="en-AU"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have an impact and at times be overwhelming</a:t>
          </a:r>
          <a:endParaRPr lang="en-US" sz="2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1990" y="1138921"/>
        <a:ext cx="1952904" cy="3416761"/>
      </dsp:txXfrm>
    </dsp:sp>
    <dsp:sp modelId="{AFF7157E-A7F2-49DC-BD47-737F8CDA70A8}">
      <dsp:nvSpPr>
        <dsp:cNvPr id="0" name=""/>
        <dsp:cNvSpPr/>
      </dsp:nvSpPr>
      <dsp:spPr>
        <a:xfrm rot="16200000">
          <a:off x="230512" y="1870849"/>
          <a:ext cx="5694603" cy="1952904"/>
        </a:xfrm>
        <a:prstGeom prst="flowChartManualOperation">
          <a:avLst/>
        </a:prstGeom>
        <a:solidFill>
          <a:schemeClr val="accent1">
            <a:lumMod val="40000"/>
            <a:lumOff val="6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should be a part of your work</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101361" y="1138921"/>
        <a:ext cx="1952904" cy="3416761"/>
      </dsp:txXfrm>
    </dsp:sp>
    <dsp:sp modelId="{877CC610-F58D-4786-854B-2DA8049BA5BC}">
      <dsp:nvSpPr>
        <dsp:cNvPr id="0" name=""/>
        <dsp:cNvSpPr/>
      </dsp:nvSpPr>
      <dsp:spPr>
        <a:xfrm rot="16200000">
          <a:off x="2329883" y="1870849"/>
          <a:ext cx="5694603" cy="1952904"/>
        </a:xfrm>
        <a:prstGeom prst="flowChartManualOperation">
          <a:avLst/>
        </a:prstGeom>
        <a:solidFill>
          <a:schemeClr val="accent1">
            <a:lumMod val="60000"/>
            <a:lumOff val="4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 shared responsibility between individuals, teams, organisations and systems</a:t>
          </a:r>
        </a:p>
      </dsp:txBody>
      <dsp:txXfrm rot="5400000">
        <a:off x="4200732" y="1138921"/>
        <a:ext cx="1952904" cy="3416761"/>
      </dsp:txXfrm>
    </dsp:sp>
    <dsp:sp modelId="{4F2129ED-E3E7-42D4-B8C3-B523356DEEDA}">
      <dsp:nvSpPr>
        <dsp:cNvPr id="0" name=""/>
        <dsp:cNvSpPr/>
      </dsp:nvSpPr>
      <dsp:spPr>
        <a:xfrm rot="16200000">
          <a:off x="4429255" y="1870849"/>
          <a:ext cx="5694603" cy="1952904"/>
        </a:xfrm>
        <a:prstGeom prst="flowChartManualOperation">
          <a:avLst/>
        </a:prstGeom>
        <a:solidFill>
          <a:schemeClr val="accent1">
            <a:lumMod val="75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about knowing and accessing the professional supports available and prioritising what works for you</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6300104" y="1138921"/>
        <a:ext cx="1952904" cy="34167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13324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4541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153662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308454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310338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D229686-6C2A-4415-BC51-E6980C6D904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40144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D229686-6C2A-4415-BC51-E6980C6D9043}" type="datetimeFigureOut">
              <a:rPr lang="en-AU" smtClean="0"/>
              <a:t>25/08/2021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412086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D229686-6C2A-4415-BC51-E6980C6D9043}" type="datetimeFigureOut">
              <a:rPr lang="en-AU" smtClean="0"/>
              <a:t>25/08/2021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40922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29686-6C2A-4415-BC51-E6980C6D9043}" type="datetimeFigureOut">
              <a:rPr lang="en-AU" smtClean="0"/>
              <a:t>25/08/2021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67826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229686-6C2A-4415-BC51-E6980C6D904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5797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229686-6C2A-4415-BC51-E6980C6D904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133432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29686-6C2A-4415-BC51-E6980C6D9043}" type="datetimeFigureOut">
              <a:rPr lang="en-AU" smtClean="0"/>
              <a:t>25/08/2021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F6A83-C72F-42C8-A7E6-CB5325DA8707}" type="slidenum">
              <a:rPr lang="en-AU" smtClean="0"/>
              <a:t>‹#›</a:t>
            </a:fld>
            <a:endParaRPr lang="en-AU"/>
          </a:p>
        </p:txBody>
      </p:sp>
    </p:spTree>
    <p:extLst>
      <p:ext uri="{BB962C8B-B14F-4D97-AF65-F5344CB8AC3E}">
        <p14:creationId xmlns:p14="http://schemas.microsoft.com/office/powerpoint/2010/main" val="305247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7.png"/><Relationship Id="rId7" Type="http://schemas.openxmlformats.org/officeDocument/2006/relationships/diagramColors" Target="../diagrams/colors7.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6" name="Rectangle 5"/>
          <p:cNvSpPr/>
          <p:nvPr/>
        </p:nvSpPr>
        <p:spPr>
          <a:xfrm>
            <a:off x="-1" y="2358053"/>
            <a:ext cx="12192000" cy="3405011"/>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465" y="2684154"/>
            <a:ext cx="9635067" cy="3416320"/>
          </a:xfrm>
          <a:prstGeom prst="rect">
            <a:avLst/>
          </a:prstGeom>
          <a:noFill/>
        </p:spPr>
        <p:txBody>
          <a:bodyPr wrap="square" rtlCol="0">
            <a:spAutoFit/>
          </a:bodyPr>
          <a:lstStyle/>
          <a:p>
            <a:pPr algn="ctr"/>
            <a:r>
              <a:rPr lang="en-AU" sz="3600" b="1" dirty="0" smtClean="0">
                <a:solidFill>
                  <a:srgbClr val="9BB0CA"/>
                </a:solidFill>
                <a:latin typeface="Open Sans" panose="020B0606030504020204" pitchFamily="34" charset="0"/>
                <a:ea typeface="Open Sans" panose="020B0606030504020204" pitchFamily="34" charset="0"/>
                <a:cs typeface="Open Sans" panose="020B0606030504020204" pitchFamily="34" charset="0"/>
              </a:rPr>
              <a:t>Family Violence Multi-Agency </a:t>
            </a:r>
            <a:r>
              <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rPr>
              <a:t>Risk Assessment and Management (MARAM</a:t>
            </a:r>
            <a:r>
              <a:rPr lang="en-AU" sz="3600" b="1" dirty="0" smtClean="0">
                <a:solidFill>
                  <a:srgbClr val="9BB0CA"/>
                </a:solidFill>
                <a:latin typeface="Open Sans" panose="020B0606030504020204" pitchFamily="34" charset="0"/>
                <a:ea typeface="Open Sans" panose="020B0606030504020204" pitchFamily="34" charset="0"/>
                <a:cs typeface="Open Sans" panose="020B0606030504020204" pitchFamily="34" charset="0"/>
              </a:rPr>
              <a:t>)</a:t>
            </a:r>
          </a:p>
          <a:p>
            <a:pPr algn="ctr"/>
            <a:endPar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Intermediate Victim Survivor Training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Module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Released August </a:t>
            </a:r>
            <a:r>
              <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pic>
        <p:nvPicPr>
          <p:cNvPr id="10" name="Picture 9"/>
          <p:cNvPicPr>
            <a:picLocks noChangeAspect="1"/>
          </p:cNvPicPr>
          <p:nvPr/>
        </p:nvPicPr>
        <p:blipFill>
          <a:blip r:embed="rId2"/>
          <a:srcRect t="4409" b="3480"/>
          <a:stretch>
            <a:fillRect/>
          </a:stretch>
        </p:blipFill>
        <p:spPr>
          <a:xfrm>
            <a:off x="9702984" y="6102727"/>
            <a:ext cx="1210549" cy="629275"/>
          </a:xfrm>
          <a:prstGeom prst="rect">
            <a:avLst/>
          </a:prstGeom>
        </p:spPr>
      </p:pic>
      <p:pic>
        <p:nvPicPr>
          <p:cNvPr id="11" name="Picture 10"/>
          <p:cNvPicPr>
            <a:picLocks noChangeAspect="1"/>
          </p:cNvPicPr>
          <p:nvPr/>
        </p:nvPicPr>
        <p:blipFill>
          <a:blip r:embed="rId3"/>
          <a:srcRect l="677" r="5442"/>
          <a:stretch>
            <a:fillRect/>
          </a:stretch>
        </p:blipFill>
        <p:spPr>
          <a:xfrm>
            <a:off x="11146499" y="5813570"/>
            <a:ext cx="1045501" cy="10446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78" y="63867"/>
            <a:ext cx="7265653" cy="1932842"/>
          </a:xfrm>
          <a:prstGeom prst="rect">
            <a:avLst/>
          </a:prstGeom>
        </p:spPr>
      </p:pic>
      <p:sp>
        <p:nvSpPr>
          <p:cNvPr id="13" name="Rectangle 12"/>
          <p:cNvSpPr/>
          <p:nvPr/>
        </p:nvSpPr>
        <p:spPr>
          <a:xfrm>
            <a:off x="2195269" y="1766431"/>
            <a:ext cx="8056218" cy="800219"/>
          </a:xfrm>
          <a:prstGeom prst="rect">
            <a:avLst/>
          </a:prstGeom>
        </p:spPr>
        <p:txBody>
          <a:bodyPr wrap="square">
            <a:spAutoFit/>
          </a:bodyPr>
          <a:lstStyle/>
          <a:p>
            <a:r>
              <a:rPr lang="en-AU" sz="2800" b="1" dirty="0" smtClean="0">
                <a:solidFill>
                  <a:srgbClr val="002060"/>
                </a:solidFill>
              </a:rPr>
              <a:t>Strengthening Hospital Responses to Family Violence</a:t>
            </a:r>
          </a:p>
          <a:p>
            <a:r>
              <a:rPr lang="en-AU" dirty="0" smtClean="0"/>
              <a:t> </a:t>
            </a:r>
            <a:endParaRPr lang="en-AU" dirty="0"/>
          </a:p>
        </p:txBody>
      </p:sp>
    </p:spTree>
    <p:extLst>
      <p:ext uri="{BB962C8B-B14F-4D97-AF65-F5344CB8AC3E}">
        <p14:creationId xmlns:p14="http://schemas.microsoft.com/office/powerpoint/2010/main" val="46666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
        <p:nvSpPr>
          <p:cNvPr id="2" name="Rectangle 1"/>
          <p:cNvSpPr/>
          <p:nvPr/>
        </p:nvSpPr>
        <p:spPr>
          <a:xfrm>
            <a:off x="2914104" y="2690337"/>
            <a:ext cx="6363789" cy="1754326"/>
          </a:xfrm>
          <a:prstGeom prst="rect">
            <a:avLst/>
          </a:prstGeom>
        </p:spPr>
        <p:txBody>
          <a:bodyPr wrap="squar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Effective Engagement – </a:t>
            </a:r>
          </a:p>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Promoting victim survivor </a:t>
            </a:r>
          </a:p>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agency</a:t>
            </a:r>
            <a:endParaRPr lang="en-AU"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6407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Promoting agency</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938378" y="1200959"/>
            <a:ext cx="2053286" cy="1631216"/>
          </a:xfrm>
          <a:prstGeom prst="rect">
            <a:avLst/>
          </a:prstGeom>
          <a:solidFill>
            <a:schemeClr val="accent1">
              <a:lumMod val="20000"/>
              <a:lumOff val="80000"/>
            </a:schemeClr>
          </a:solidFill>
          <a:ln w="28575">
            <a:solidFill>
              <a:srgbClr val="006666"/>
            </a:solidFill>
          </a:ln>
        </p:spPr>
        <p:txBody>
          <a:bodyPr wrap="square">
            <a:spAutoFit/>
          </a:bodyPr>
          <a:lstStyle/>
          <a:p>
            <a:pPr algn="ctr"/>
            <a:r>
              <a:rPr lang="en-AU" sz="2000" b="1" dirty="0">
                <a:latin typeface="Open Sans" panose="020B0606030504020204" pitchFamily="34" charset="0"/>
                <a:ea typeface="Open Sans" panose="020B0606030504020204" pitchFamily="34" charset="0"/>
                <a:cs typeface="Open Sans" panose="020B0606030504020204" pitchFamily="34" charset="0"/>
              </a:rPr>
              <a:t>Engaging in a respectful, sensitive, non-judgemental way </a:t>
            </a:r>
          </a:p>
        </p:txBody>
      </p:sp>
      <p:sp>
        <p:nvSpPr>
          <p:cNvPr id="4" name="Rectangle 3"/>
          <p:cNvSpPr/>
          <p:nvPr/>
        </p:nvSpPr>
        <p:spPr>
          <a:xfrm>
            <a:off x="8286957" y="5303369"/>
            <a:ext cx="1442392" cy="1015663"/>
          </a:xfrm>
          <a:prstGeom prst="rect">
            <a:avLst/>
          </a:prstGeom>
          <a:solidFill>
            <a:schemeClr val="accent5">
              <a:lumMod val="50000"/>
            </a:schemeClr>
          </a:solidFill>
          <a:ln w="28575">
            <a:solidFill>
              <a:schemeClr val="tx1"/>
            </a:solidFill>
          </a:ln>
        </p:spPr>
        <p:txBody>
          <a:bodyPr wrap="square">
            <a:spAutoFit/>
          </a:bodyPr>
          <a:lstStyle/>
          <a:p>
            <a:pPr algn="ct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t>
            </a: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erson-centred approach </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2012651" y="3353239"/>
            <a:ext cx="2155370" cy="1323439"/>
          </a:xfrm>
          <a:prstGeom prst="rect">
            <a:avLst/>
          </a:prstGeom>
          <a:solidFill>
            <a:srgbClr val="006666"/>
          </a:solidFill>
          <a:ln w="28575">
            <a:solidFill>
              <a:schemeClr val="tx1"/>
            </a:solidFill>
          </a:ln>
        </p:spPr>
        <p:txBody>
          <a:bodyPr wrap="square">
            <a:spAutoFit/>
          </a:bodyPr>
          <a:lstStyle/>
          <a:p>
            <a:pPr algn="ct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Respect a victim survivor’s right to choose </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4565289" y="5325612"/>
            <a:ext cx="2079783" cy="707886"/>
          </a:xfrm>
          <a:prstGeom prst="rect">
            <a:avLst/>
          </a:prstGeom>
          <a:solidFill>
            <a:schemeClr val="accent1">
              <a:lumMod val="20000"/>
              <a:lumOff val="80000"/>
            </a:schemeClr>
          </a:solidFill>
          <a:ln w="28575">
            <a:solidFill>
              <a:srgbClr val="006666"/>
            </a:solidFill>
          </a:ln>
        </p:spPr>
        <p:txBody>
          <a:bodyPr wrap="square">
            <a:spAutoFit/>
          </a:bodyPr>
          <a:lstStyle/>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Perpetrator accountability </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8896032" y="3507128"/>
            <a:ext cx="1666635" cy="1015663"/>
          </a:xfrm>
          <a:prstGeom prst="rect">
            <a:avLst/>
          </a:prstGeom>
          <a:solidFill>
            <a:srgbClr val="FF6600"/>
          </a:solidFill>
          <a:ln w="28575">
            <a:solidFill>
              <a:srgbClr val="00133A"/>
            </a:solidFill>
          </a:ln>
        </p:spPr>
        <p:txBody>
          <a:bodyPr wrap="square">
            <a:spAutoFit/>
          </a:bodyPr>
          <a:lstStyle/>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Victim survivor led </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5616757" y="1105932"/>
            <a:ext cx="1368895" cy="707886"/>
          </a:xfrm>
          <a:prstGeom prst="rect">
            <a:avLst/>
          </a:prstGeom>
          <a:solidFill>
            <a:schemeClr val="accent2">
              <a:lumMod val="20000"/>
              <a:lumOff val="80000"/>
            </a:schemeClr>
          </a:solidFill>
          <a:ln w="28575">
            <a:solidFill>
              <a:schemeClr val="accent2">
                <a:lumMod val="50000"/>
              </a:schemeClr>
            </a:solidFill>
          </a:ln>
        </p:spPr>
        <p:txBody>
          <a:bodyPr wrap="square">
            <a:spAutoFit/>
          </a:bodyPr>
          <a:lstStyle/>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Trauma informed</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734" y="2112276"/>
            <a:ext cx="4196931" cy="2793413"/>
          </a:xfrm>
          <a:prstGeom prst="rect">
            <a:avLst/>
          </a:prstGeom>
        </p:spPr>
      </p:pic>
      <p:sp>
        <p:nvSpPr>
          <p:cNvPr id="16" name="Rectangle 15"/>
          <p:cNvSpPr/>
          <p:nvPr/>
        </p:nvSpPr>
        <p:spPr>
          <a:xfrm>
            <a:off x="121063" y="1146273"/>
            <a:ext cx="3423024" cy="1785104"/>
          </a:xfrm>
          <a:prstGeom prst="rect">
            <a:avLst/>
          </a:prstGeom>
        </p:spPr>
        <p:txBody>
          <a:bodyPr wrap="square">
            <a:spAutoFit/>
          </a:bodyPr>
          <a:lstStyle/>
          <a:p>
            <a:r>
              <a:rPr lang="en-AU" sz="2200" b="1" dirty="0" smtClean="0">
                <a:latin typeface="Open Sans" panose="020B0606030504020204" pitchFamily="34" charset="0"/>
                <a:ea typeface="Open Sans" panose="020B0606030504020204" pitchFamily="34" charset="0"/>
                <a:cs typeface="Open Sans" panose="020B0606030504020204" pitchFamily="34" charset="0"/>
              </a:rPr>
              <a:t>A central element of the experience of violence is the loss of control and feeling of powerlessness. </a:t>
            </a:r>
            <a:endParaRPr lang="en-AU" sz="2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48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
        <p:nvSpPr>
          <p:cNvPr id="2" name="Rectangle 1"/>
          <p:cNvSpPr/>
          <p:nvPr/>
        </p:nvSpPr>
        <p:spPr>
          <a:xfrm>
            <a:off x="2752451" y="2703400"/>
            <a:ext cx="6687096" cy="1200329"/>
          </a:xfrm>
          <a:prstGeom prst="rect">
            <a:avLst/>
          </a:prstGeom>
        </p:spPr>
        <p:txBody>
          <a:bodyPr wrap="squar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Effective Engagement – </a:t>
            </a:r>
          </a:p>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Creating a safe environment</a:t>
            </a:r>
            <a:endParaRPr lang="en-AU"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541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Creating a safe environment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24" y="2265288"/>
            <a:ext cx="2069469" cy="70018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011" y="1783264"/>
            <a:ext cx="4228969" cy="22969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66" y="4064136"/>
            <a:ext cx="3557247" cy="283464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143" y="4064136"/>
            <a:ext cx="3825827" cy="2335073"/>
          </a:xfrm>
          <a:prstGeom prst="rect">
            <a:avLst/>
          </a:prstGeom>
        </p:spPr>
      </p:pic>
      <p:sp>
        <p:nvSpPr>
          <p:cNvPr id="11" name="TextBox 10"/>
          <p:cNvSpPr txBox="1"/>
          <p:nvPr/>
        </p:nvSpPr>
        <p:spPr>
          <a:xfrm>
            <a:off x="8464317" y="4584712"/>
            <a:ext cx="2497943" cy="1631216"/>
          </a:xfrm>
          <a:prstGeom prst="rect">
            <a:avLst/>
          </a:prstGeom>
          <a:noFill/>
        </p:spPr>
        <p:txBody>
          <a:bodyPr wrap="square" rtlCol="0">
            <a:spAutoFit/>
          </a:bodyPr>
          <a:lstStyle/>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Is this a safe space to ask about family violence?</a:t>
            </a:r>
            <a:endParaRPr lang="en-AU" sz="20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AU" sz="2000" dirty="0"/>
          </a:p>
        </p:txBody>
      </p:sp>
      <p:sp>
        <p:nvSpPr>
          <p:cNvPr id="12" name="Rectangle 11"/>
          <p:cNvSpPr/>
          <p:nvPr/>
        </p:nvSpPr>
        <p:spPr>
          <a:xfrm>
            <a:off x="5206777" y="2495398"/>
            <a:ext cx="3855886" cy="1064202"/>
          </a:xfrm>
          <a:prstGeom prst="rect">
            <a:avLst/>
          </a:prstGeom>
        </p:spPr>
        <p:txBody>
          <a:bodyPr wrap="square">
            <a:spAutoFit/>
          </a:bodyPr>
          <a:lstStyle/>
          <a:p>
            <a:pPr algn="ctr">
              <a:lnSpc>
                <a:spcPct val="107000"/>
              </a:lnSpc>
              <a:spcAft>
                <a:spcPts val="800"/>
              </a:spcAft>
            </a:pPr>
            <a:r>
              <a:rPr lang="en-AU" sz="2000" b="1" dirty="0" smtClean="0">
                <a:latin typeface="Open Sans" panose="020B0606030504020204" pitchFamily="34" charset="0"/>
                <a:ea typeface="Open Sans" panose="020B0606030504020204" pitchFamily="34" charset="0"/>
                <a:cs typeface="Open Sans" panose="020B0606030504020204" pitchFamily="34" charset="0"/>
              </a:rPr>
              <a:t>Does my patient have any immediate health and safety needs?</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3472408" y="4691524"/>
            <a:ext cx="3593296" cy="1080296"/>
          </a:xfrm>
          <a:prstGeom prst="rect">
            <a:avLst/>
          </a:prstGeom>
        </p:spPr>
        <p:txBody>
          <a:bodyPr wrap="square">
            <a:spAutoFit/>
          </a:bodyPr>
          <a:lstStyle/>
          <a:p>
            <a:pPr algn="ctr">
              <a:lnSpc>
                <a:spcPct val="107000"/>
              </a:lnSpc>
              <a:spcAft>
                <a:spcPts val="800"/>
              </a:spcAft>
            </a:pPr>
            <a:r>
              <a:rPr lang="en-AU" sz="2000" b="1" dirty="0">
                <a:latin typeface="Open Sans" panose="020B0606030504020204" pitchFamily="34" charset="0"/>
                <a:ea typeface="Open Sans" panose="020B0606030504020204" pitchFamily="34" charset="0"/>
                <a:cs typeface="Open Sans" panose="020B0606030504020204" pitchFamily="34" charset="0"/>
              </a:rPr>
              <a:t>What will help me </a:t>
            </a:r>
            <a:r>
              <a:rPr lang="en-AU" sz="2000" b="1" dirty="0" smtClean="0">
                <a:latin typeface="Open Sans" panose="020B0606030504020204" pitchFamily="34" charset="0"/>
                <a:ea typeface="Open Sans" panose="020B0606030504020204" pitchFamily="34" charset="0"/>
                <a:cs typeface="Open Sans" panose="020B0606030504020204" pitchFamily="34" charset="0"/>
              </a:rPr>
              <a:t>communicate </a:t>
            </a:r>
            <a:r>
              <a:rPr lang="en-AU" sz="2000" b="1" dirty="0">
                <a:latin typeface="Open Sans" panose="020B0606030504020204" pitchFamily="34" charset="0"/>
                <a:ea typeface="Open Sans" panose="020B0606030504020204" pitchFamily="34" charset="0"/>
                <a:cs typeface="Open Sans" panose="020B0606030504020204" pitchFamily="34" charset="0"/>
              </a:rPr>
              <a:t>with my patient?</a:t>
            </a:r>
          </a:p>
        </p:txBody>
      </p:sp>
      <p:sp>
        <p:nvSpPr>
          <p:cNvPr id="14" name="Rectangle 13"/>
          <p:cNvSpPr/>
          <p:nvPr/>
        </p:nvSpPr>
        <p:spPr>
          <a:xfrm>
            <a:off x="836560" y="1135922"/>
            <a:ext cx="9352469" cy="750975"/>
          </a:xfrm>
          <a:prstGeom prst="rect">
            <a:avLst/>
          </a:prstGeom>
        </p:spPr>
        <p:txBody>
          <a:bodyPr wrap="square">
            <a:spAutoFit/>
          </a:bodyPr>
          <a:lstStyle/>
          <a:p>
            <a:pPr>
              <a:lnSpc>
                <a:spcPct val="107000"/>
              </a:lnSpc>
              <a:spcAft>
                <a:spcPts val="800"/>
              </a:spcAft>
            </a:pPr>
            <a:r>
              <a:rPr lang="en-AU" sz="2000" b="1" dirty="0">
                <a:latin typeface="Open Sans" panose="020B0606030504020204" pitchFamily="34" charset="0"/>
                <a:ea typeface="Open Sans" panose="020B0606030504020204" pitchFamily="34" charset="0"/>
                <a:cs typeface="Open Sans" panose="020B0606030504020204" pitchFamily="34" charset="0"/>
              </a:rPr>
              <a:t>Before you start asking questions, ask yourself whether the conditions are right to proceed. </a:t>
            </a:r>
          </a:p>
        </p:txBody>
      </p:sp>
    </p:spTree>
    <p:extLst>
      <p:ext uri="{BB962C8B-B14F-4D97-AF65-F5344CB8AC3E}">
        <p14:creationId xmlns:p14="http://schemas.microsoft.com/office/powerpoint/2010/main" val="25843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
        <p:nvSpPr>
          <p:cNvPr id="2" name="Rectangle 1"/>
          <p:cNvSpPr/>
          <p:nvPr/>
        </p:nvSpPr>
        <p:spPr>
          <a:xfrm>
            <a:off x="2752451" y="2703400"/>
            <a:ext cx="6687096" cy="1200329"/>
          </a:xfrm>
          <a:prstGeom prst="rect">
            <a:avLst/>
          </a:prstGeom>
        </p:spPr>
        <p:txBody>
          <a:bodyPr wrap="squar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Effective Engagement – </a:t>
            </a:r>
          </a:p>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Sensitive response</a:t>
            </a:r>
            <a:endParaRPr lang="en-AU"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777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Sensitive response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16" y="2542269"/>
            <a:ext cx="3004768" cy="2358883"/>
          </a:xfrm>
          <a:prstGeom prst="rect">
            <a:avLst/>
          </a:prstGeom>
        </p:spPr>
      </p:pic>
      <p:sp>
        <p:nvSpPr>
          <p:cNvPr id="3" name="Rectangle 2"/>
          <p:cNvSpPr/>
          <p:nvPr/>
        </p:nvSpPr>
        <p:spPr>
          <a:xfrm>
            <a:off x="2196737" y="1055684"/>
            <a:ext cx="7798525" cy="1277850"/>
          </a:xfrm>
          <a:prstGeom prst="rect">
            <a:avLst/>
          </a:prstGeom>
        </p:spPr>
        <p:txBody>
          <a:bodyPr wrap="square">
            <a:spAutoFit/>
          </a:bodyPr>
          <a:lstStyle/>
          <a:p>
            <a:pPr lvl="0" algn="ctr">
              <a:lnSpc>
                <a:spcPct val="107000"/>
              </a:lnSpc>
              <a:spcAft>
                <a:spcPts val="800"/>
              </a:spcAft>
            </a:pPr>
            <a:r>
              <a:rPr lang="en-AU" sz="2400" b="1" dirty="0">
                <a:latin typeface="Open Sans" panose="020B0606030504020204" pitchFamily="34" charset="0"/>
                <a:ea typeface="Open Sans" panose="020B0606030504020204" pitchFamily="34" charset="0"/>
                <a:cs typeface="Open Sans" panose="020B0606030504020204" pitchFamily="34" charset="0"/>
              </a:rPr>
              <a:t>How clinicians respond to a disclosure is crucial to eliciting feelings of </a:t>
            </a: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safety, respect, control and recovery</a:t>
            </a:r>
            <a:r>
              <a:rPr lang="en-AU" sz="2400" b="1" dirty="0">
                <a:latin typeface="Open Sans" panose="020B0606030504020204" pitchFamily="34" charset="0"/>
                <a:ea typeface="Open Sans" panose="020B0606030504020204" pitchFamily="34" charset="0"/>
                <a:cs typeface="Open Sans" panose="020B0606030504020204" pitchFamily="34" charset="0"/>
              </a:rPr>
              <a:t> for the victim survivor. </a:t>
            </a:r>
          </a:p>
        </p:txBody>
      </p:sp>
      <p:sp>
        <p:nvSpPr>
          <p:cNvPr id="4" name="Rectangle 3"/>
          <p:cNvSpPr/>
          <p:nvPr/>
        </p:nvSpPr>
        <p:spPr>
          <a:xfrm>
            <a:off x="1238793" y="5109887"/>
            <a:ext cx="9714411" cy="1277850"/>
          </a:xfrm>
          <a:prstGeom prst="rect">
            <a:avLst/>
          </a:prstGeom>
        </p:spPr>
        <p:txBody>
          <a:bodyPr wrap="square">
            <a:spAutoFit/>
          </a:bodyPr>
          <a:lstStyle/>
          <a:p>
            <a:pPr lvl="0" algn="ctr">
              <a:lnSpc>
                <a:spcPct val="107000"/>
              </a:lnSpc>
              <a:spcAft>
                <a:spcPts val="800"/>
              </a:spcAft>
            </a:pPr>
            <a:r>
              <a:rPr lang="en-AU" sz="2400" b="1" dirty="0">
                <a:latin typeface="Open Sans" panose="020B0606030504020204" pitchFamily="34" charset="0"/>
                <a:ea typeface="Open Sans" panose="020B0606030504020204" pitchFamily="34" charset="0"/>
                <a:cs typeface="Open Sans" panose="020B0606030504020204" pitchFamily="34" charset="0"/>
              </a:rPr>
              <a:t>Good </a:t>
            </a:r>
            <a:r>
              <a:rPr lang="en-AU" sz="2400" b="1">
                <a:latin typeface="Open Sans" panose="020B0606030504020204" pitchFamily="34" charset="0"/>
                <a:ea typeface="Open Sans" panose="020B0606030504020204" pitchFamily="34" charset="0"/>
                <a:cs typeface="Open Sans" panose="020B0606030504020204" pitchFamily="34" charset="0"/>
              </a:rPr>
              <a:t>responses </a:t>
            </a:r>
            <a:r>
              <a:rPr lang="en-AU" sz="2400" b="1" smtClean="0">
                <a:latin typeface="Open Sans" panose="020B0606030504020204" pitchFamily="34" charset="0"/>
                <a:ea typeface="Open Sans" panose="020B0606030504020204" pitchFamily="34" charset="0"/>
                <a:cs typeface="Open Sans" panose="020B0606030504020204" pitchFamily="34" charset="0"/>
              </a:rPr>
              <a:t>demonstrate </a:t>
            </a:r>
            <a:r>
              <a:rPr lang="en-AU" sz="2400" b="1" dirty="0">
                <a:solidFill>
                  <a:srgbClr val="007D7A"/>
                </a:solidFill>
                <a:latin typeface="Open Sans" panose="020B0606030504020204" pitchFamily="34" charset="0"/>
                <a:ea typeface="Open Sans" panose="020B0606030504020204" pitchFamily="34" charset="0"/>
                <a:cs typeface="Open Sans" panose="020B0606030504020204" pitchFamily="34" charset="0"/>
              </a:rPr>
              <a:t>empathy</a:t>
            </a:r>
            <a:r>
              <a:rPr lang="en-AU" sz="2400" b="1" dirty="0">
                <a:latin typeface="Open Sans" panose="020B0606030504020204" pitchFamily="34" charset="0"/>
                <a:ea typeface="Open Sans" panose="020B0606030504020204" pitchFamily="34" charset="0"/>
                <a:cs typeface="Open Sans" panose="020B0606030504020204" pitchFamily="34" charset="0"/>
              </a:rPr>
              <a:t> and understanding, and shows that we are </a:t>
            </a:r>
            <a:r>
              <a:rPr lang="en-AU" sz="2400" b="1" dirty="0">
                <a:solidFill>
                  <a:srgbClr val="007D7A"/>
                </a:solidFill>
                <a:latin typeface="Open Sans" panose="020B0606030504020204" pitchFamily="34" charset="0"/>
                <a:ea typeface="Open Sans" panose="020B0606030504020204" pitchFamily="34" charset="0"/>
                <a:cs typeface="Open Sans" panose="020B0606030504020204" pitchFamily="34" charset="0"/>
              </a:rPr>
              <a:t>capable of hearing disclosures </a:t>
            </a:r>
            <a:r>
              <a:rPr lang="en-AU" sz="2400" b="1" dirty="0">
                <a:latin typeface="Open Sans" panose="020B0606030504020204" pitchFamily="34" charset="0"/>
                <a:ea typeface="Open Sans" panose="020B0606030504020204" pitchFamily="34" charset="0"/>
                <a:cs typeface="Open Sans" panose="020B0606030504020204" pitchFamily="34" charset="0"/>
              </a:rPr>
              <a:t>about </a:t>
            </a:r>
            <a:r>
              <a:rPr lang="en-AU" sz="2400" b="1" dirty="0" smtClean="0">
                <a:latin typeface="Open Sans" panose="020B0606030504020204" pitchFamily="34" charset="0"/>
                <a:ea typeface="Open Sans" panose="020B0606030504020204" pitchFamily="34" charset="0"/>
                <a:cs typeface="Open Sans" panose="020B0606030504020204" pitchFamily="34" charset="0"/>
              </a:rPr>
              <a:t>family violence </a:t>
            </a:r>
            <a:r>
              <a:rPr lang="en-AU" sz="2400" b="1" dirty="0">
                <a:latin typeface="Open Sans" panose="020B0606030504020204" pitchFamily="34" charset="0"/>
                <a:ea typeface="Open Sans" panose="020B0606030504020204" pitchFamily="34" charset="0"/>
                <a:cs typeface="Open Sans" panose="020B0606030504020204" pitchFamily="34" charset="0"/>
              </a:rPr>
              <a:t>and </a:t>
            </a:r>
            <a:r>
              <a:rPr lang="en-AU" sz="2400" b="1" dirty="0">
                <a:solidFill>
                  <a:srgbClr val="007D7A"/>
                </a:solidFill>
                <a:latin typeface="Open Sans" panose="020B0606030504020204" pitchFamily="34" charset="0"/>
                <a:ea typeface="Open Sans" panose="020B0606030504020204" pitchFamily="34" charset="0"/>
                <a:cs typeface="Open Sans" panose="020B0606030504020204" pitchFamily="34" charset="0"/>
              </a:rPr>
              <a:t>providing support</a:t>
            </a:r>
            <a:r>
              <a:rPr lang="en-AU" sz="2400" b="1"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6122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Sensitive response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9176944" y="6550223"/>
            <a:ext cx="3015056" cy="307777"/>
          </a:xfrm>
          <a:prstGeom prst="rect">
            <a:avLst/>
          </a:prstGeom>
        </p:spPr>
        <p:txBody>
          <a:bodyPr wrap="none">
            <a:spAutoFit/>
          </a:bodyPr>
          <a:lstStyle/>
          <a:p>
            <a:r>
              <a:rPr lang="en-AU" sz="1400" dirty="0">
                <a:solidFill>
                  <a:srgbClr val="000000"/>
                </a:solidFill>
                <a:latin typeface="Open Sans" panose="020B0606030504020204" pitchFamily="34" charset="0"/>
              </a:rPr>
              <a:t>(World Health Organisation, 2013)</a:t>
            </a:r>
            <a:endParaRPr lang="en-AU" sz="1400" dirty="0">
              <a:solidFill>
                <a:prstClr val="black"/>
              </a:solidFill>
              <a:latin typeface="Microsoft Sans Serif"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56476"/>
            <a:ext cx="5121901" cy="684849"/>
          </a:xfrm>
          <a:prstGeom prst="rect">
            <a:avLst/>
          </a:prstGeom>
        </p:spPr>
      </p:pic>
      <p:sp>
        <p:nvSpPr>
          <p:cNvPr id="5" name="Rectangle 4"/>
          <p:cNvSpPr/>
          <p:nvPr/>
        </p:nvSpPr>
        <p:spPr>
          <a:xfrm>
            <a:off x="3192379" y="1127285"/>
            <a:ext cx="8888015" cy="815608"/>
          </a:xfrm>
          <a:prstGeom prst="rect">
            <a:avLst/>
          </a:prstGeom>
          <a:ln w="38100">
            <a:solidFill>
              <a:srgbClr val="0099AA"/>
            </a:solidFill>
          </a:ln>
        </p:spPr>
        <p:txBody>
          <a:bodyPr wrap="square">
            <a:spAutoFit/>
          </a:bodyPr>
          <a:lstStyle/>
          <a:p>
            <a:r>
              <a:rPr lang="en-AU" sz="1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Listen to the person closely with empathy and without judging. Reflect back what you have heard.</a:t>
            </a:r>
          </a:p>
          <a:p>
            <a:pPr>
              <a:spcBef>
                <a:spcPts val="600"/>
              </a:spcBef>
            </a:pPr>
            <a:r>
              <a:rPr lang="en-AU" sz="1400" i="1" dirty="0" smtClean="0">
                <a:latin typeface="Open Sans" panose="020B0606030504020204" pitchFamily="34" charset="0"/>
                <a:ea typeface="Open Sans" panose="020B0606030504020204" pitchFamily="34" charset="0"/>
                <a:cs typeface="Open Sans" panose="020B0606030504020204" pitchFamily="34" charset="0"/>
              </a:rPr>
              <a:t>‘That must have been very frightening for you. Your partner has been controlling and made you feel unsafe.’</a:t>
            </a:r>
            <a:endParaRPr lang="en-AU"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30529"/>
            <a:ext cx="5023650" cy="614947"/>
          </a:xfrm>
          <a:prstGeom prst="rect">
            <a:avLst/>
          </a:prstGeom>
        </p:spPr>
      </p:pic>
      <p:pic>
        <p:nvPicPr>
          <p:cNvPr id="12" name="Picture 11"/>
          <p:cNvPicPr>
            <a:picLocks noChangeAspect="1"/>
          </p:cNvPicPr>
          <p:nvPr/>
        </p:nvPicPr>
        <p:blipFill>
          <a:blip r:embed="rId4"/>
          <a:stretch>
            <a:fillRect/>
          </a:stretch>
        </p:blipFill>
        <p:spPr>
          <a:xfrm>
            <a:off x="324302" y="3369064"/>
            <a:ext cx="2546597" cy="61786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347" y="5782187"/>
            <a:ext cx="5072005" cy="620867"/>
          </a:xfrm>
          <a:prstGeom prst="rect">
            <a:avLst/>
          </a:prstGeom>
        </p:spPr>
      </p:pic>
      <p:sp>
        <p:nvSpPr>
          <p:cNvPr id="15" name="Rectangle 14"/>
          <p:cNvSpPr/>
          <p:nvPr/>
        </p:nvSpPr>
        <p:spPr>
          <a:xfrm>
            <a:off x="3198941" y="2225119"/>
            <a:ext cx="8881452" cy="600164"/>
          </a:xfrm>
          <a:prstGeom prst="rect">
            <a:avLst/>
          </a:prstGeom>
          <a:ln w="38100">
            <a:solidFill>
              <a:srgbClr val="0099AA"/>
            </a:solidFill>
          </a:ln>
        </p:spPr>
        <p:txBody>
          <a:bodyPr wrap="square">
            <a:spAutoFit/>
          </a:bodyPr>
          <a:lstStyle/>
          <a:p>
            <a:r>
              <a:rPr lang="en-AU" sz="1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Assess and respond to the woman’s emotional, physical, social and practical needs and concerns.</a:t>
            </a:r>
          </a:p>
          <a:p>
            <a:pPr>
              <a:spcBef>
                <a:spcPts val="600"/>
              </a:spcBef>
            </a:pPr>
            <a:r>
              <a:rPr lang="en-AU" sz="1400" i="1" dirty="0" smtClean="0">
                <a:latin typeface="Open Sans" panose="020B0606030504020204" pitchFamily="34" charset="0"/>
                <a:ea typeface="Open Sans" panose="020B0606030504020204" pitchFamily="34" charset="0"/>
                <a:cs typeface="Open Sans" panose="020B0606030504020204" pitchFamily="34" charset="0"/>
              </a:rPr>
              <a:t>‘What I’m hearing is that at the moment you need support around …’</a:t>
            </a:r>
          </a:p>
        </p:txBody>
      </p:sp>
      <p:sp>
        <p:nvSpPr>
          <p:cNvPr id="18" name="Rectangle 17"/>
          <p:cNvSpPr/>
          <p:nvPr/>
        </p:nvSpPr>
        <p:spPr>
          <a:xfrm>
            <a:off x="3192379" y="3132475"/>
            <a:ext cx="8888014" cy="1031051"/>
          </a:xfrm>
          <a:prstGeom prst="rect">
            <a:avLst/>
          </a:prstGeom>
          <a:ln w="38100">
            <a:solidFill>
              <a:srgbClr val="0099AA"/>
            </a:solidFill>
          </a:ln>
        </p:spPr>
        <p:txBody>
          <a:bodyPr wrap="square">
            <a:spAutoFit/>
          </a:bodyPr>
          <a:lstStyle/>
          <a:p>
            <a:r>
              <a:rPr lang="en-AU" sz="1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Show that you understand and believe the victim survivor. Assure them that they are not to blame. </a:t>
            </a:r>
          </a:p>
          <a:p>
            <a:pPr>
              <a:spcBef>
                <a:spcPts val="600"/>
              </a:spcBef>
            </a:pPr>
            <a:r>
              <a:rPr lang="en-AU" sz="1400" i="1" dirty="0">
                <a:latin typeface="Open Sans" panose="020B0606030504020204" pitchFamily="34" charset="0"/>
                <a:ea typeface="Open Sans" panose="020B0606030504020204" pitchFamily="34" charset="0"/>
                <a:cs typeface="Open Sans" panose="020B0606030504020204" pitchFamily="34" charset="0"/>
              </a:rPr>
              <a:t>‘It sounds like your partner’s behaviour is having a huge impact on you, there is no excuse to threaten someone or make them feel afraid</a:t>
            </a:r>
            <a:r>
              <a:rPr lang="en-AU" sz="1400" i="1" dirty="0" smtClean="0">
                <a:latin typeface="Open Sans" panose="020B0606030504020204" pitchFamily="34" charset="0"/>
                <a:ea typeface="Open Sans" panose="020B0606030504020204" pitchFamily="34" charset="0"/>
                <a:cs typeface="Open Sans" panose="020B0606030504020204" pitchFamily="34" charset="0"/>
              </a:rPr>
              <a:t>.’</a:t>
            </a:r>
            <a:endParaRPr lang="en-AU"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a:off x="3198941" y="4455894"/>
            <a:ext cx="8881452" cy="815608"/>
          </a:xfrm>
          <a:prstGeom prst="rect">
            <a:avLst/>
          </a:prstGeom>
          <a:ln w="38100">
            <a:solidFill>
              <a:srgbClr val="0099AA"/>
            </a:solidFill>
          </a:ln>
        </p:spPr>
        <p:txBody>
          <a:bodyPr wrap="square">
            <a:spAutoFit/>
          </a:bodyPr>
          <a:lstStyle/>
          <a:p>
            <a:r>
              <a:rPr lang="en-AU" sz="1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Discuss a plan to protect themselves from further harm if violence occurs again. </a:t>
            </a:r>
            <a:endParaRPr lang="en-AU" sz="1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AU" sz="1400" i="1" dirty="0" smtClean="0">
                <a:latin typeface="Open Sans" panose="020B0606030504020204" pitchFamily="34" charset="0"/>
                <a:ea typeface="Open Sans" panose="020B0606030504020204" pitchFamily="34" charset="0"/>
                <a:cs typeface="Open Sans" panose="020B0606030504020204" pitchFamily="34" charset="0"/>
              </a:rPr>
              <a:t>‘</a:t>
            </a:r>
            <a:r>
              <a:rPr lang="en-AU" sz="1400" i="1" dirty="0">
                <a:latin typeface="Open Sans" panose="020B0606030504020204" pitchFamily="34" charset="0"/>
                <a:ea typeface="Open Sans" panose="020B0606030504020204" pitchFamily="34" charset="0"/>
                <a:cs typeface="Open Sans" panose="020B0606030504020204" pitchFamily="34" charset="0"/>
              </a:rPr>
              <a:t>You have demonstrated strength and resilience in managing your own safety, how can I best support you with this?’</a:t>
            </a:r>
          </a:p>
        </p:txBody>
      </p:sp>
      <p:sp>
        <p:nvSpPr>
          <p:cNvPr id="20" name="Rectangle 19"/>
          <p:cNvSpPr/>
          <p:nvPr/>
        </p:nvSpPr>
        <p:spPr>
          <a:xfrm>
            <a:off x="3192379" y="5781545"/>
            <a:ext cx="8881452" cy="600164"/>
          </a:xfrm>
          <a:prstGeom prst="rect">
            <a:avLst/>
          </a:prstGeom>
          <a:ln w="38100">
            <a:solidFill>
              <a:srgbClr val="0099AA"/>
            </a:solidFill>
          </a:ln>
        </p:spPr>
        <p:txBody>
          <a:bodyPr wrap="square">
            <a:spAutoFit/>
          </a:bodyPr>
          <a:lstStyle/>
          <a:p>
            <a:r>
              <a:rPr lang="en-AU" sz="1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Support her by helping her connect to information, services and social support. </a:t>
            </a:r>
          </a:p>
          <a:p>
            <a:pPr>
              <a:spcBef>
                <a:spcPts val="600"/>
              </a:spcBef>
            </a:pPr>
            <a:r>
              <a:rPr lang="en-AU" sz="1400" dirty="0">
                <a:latin typeface="Open Sans" panose="020B0606030504020204" pitchFamily="34" charset="0"/>
                <a:ea typeface="Open Sans" panose="020B0606030504020204" pitchFamily="34" charset="0"/>
                <a:cs typeface="Open Sans" panose="020B0606030504020204" pitchFamily="34" charset="0"/>
              </a:rPr>
              <a:t>‘Is it alright if I ask you some more questions so I make sure I connect you with appropriate support</a:t>
            </a:r>
            <a:r>
              <a:rPr lang="en-AU" sz="1400" dirty="0" smtClean="0">
                <a:latin typeface="Open Sans" panose="020B0606030504020204" pitchFamily="34" charset="0"/>
                <a:ea typeface="Open Sans" panose="020B0606030504020204" pitchFamily="34" charset="0"/>
                <a:cs typeface="Open Sans" panose="020B0606030504020204" pitchFamily="34" charset="0"/>
              </a:rPr>
              <a:t>?’</a:t>
            </a:r>
            <a:endParaRPr lang="en-AU"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7" r="41546" b="-2"/>
          <a:stretch/>
        </p:blipFill>
        <p:spPr>
          <a:xfrm>
            <a:off x="160731" y="4483364"/>
            <a:ext cx="2956871" cy="595634"/>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60803" t="15680" b="2440"/>
          <a:stretch/>
        </p:blipFill>
        <p:spPr>
          <a:xfrm>
            <a:off x="951947" y="5065490"/>
            <a:ext cx="1982772" cy="507017"/>
          </a:xfrm>
          <a:prstGeom prst="rect">
            <a:avLst/>
          </a:prstGeom>
        </p:spPr>
      </p:pic>
    </p:spTree>
    <p:extLst>
      <p:ext uri="{BB962C8B-B14F-4D97-AF65-F5344CB8AC3E}">
        <p14:creationId xmlns:p14="http://schemas.microsoft.com/office/powerpoint/2010/main" val="12060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
        <p:nvSpPr>
          <p:cNvPr id="2" name="Rectangle 1"/>
          <p:cNvSpPr/>
          <p:nvPr/>
        </p:nvSpPr>
        <p:spPr>
          <a:xfrm>
            <a:off x="2463806" y="2731109"/>
            <a:ext cx="7264385" cy="1754326"/>
          </a:xfrm>
          <a:prstGeom prst="rect">
            <a:avLst/>
          </a:prstGeom>
        </p:spPr>
        <p:txBody>
          <a:bodyPr wrap="squar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Effective Engagement – </a:t>
            </a:r>
          </a:p>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Responding to discriminatory </a:t>
            </a:r>
          </a:p>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attitudes and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beliefs</a:t>
            </a:r>
            <a:endParaRPr lang="en-AU"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8214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4419600" cy="6858000"/>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Attitudes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and </a:t>
            </a:r>
            <a:endPar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Beliefs</a:t>
            </a:r>
          </a:p>
          <a:p>
            <a:pPr algn="ct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290" y="3265207"/>
            <a:ext cx="4829381" cy="3209202"/>
          </a:xfrm>
          <a:prstGeom prst="rect">
            <a:avLst/>
          </a:prstGeom>
        </p:spPr>
      </p:pic>
      <p:sp>
        <p:nvSpPr>
          <p:cNvPr id="3" name="Rectangle 2"/>
          <p:cNvSpPr/>
          <p:nvPr/>
        </p:nvSpPr>
        <p:spPr>
          <a:xfrm>
            <a:off x="5292436" y="819927"/>
            <a:ext cx="6096000" cy="1938992"/>
          </a:xfrm>
          <a:prstGeom prst="rect">
            <a:avLst/>
          </a:prstGeom>
        </p:spPr>
        <p:txBody>
          <a:bodyPr>
            <a:spAutoFit/>
          </a:bodyPr>
          <a:lstStyle/>
          <a:p>
            <a:pPr algn="ctr"/>
            <a:r>
              <a:rPr lang="en-AU" sz="2400" b="1" dirty="0" smtClean="0">
                <a:latin typeface="Open Sans" panose="020B0606030504020204" pitchFamily="34" charset="0"/>
                <a:ea typeface="Open Sans" panose="020B0606030504020204" pitchFamily="34" charset="0"/>
                <a:cs typeface="Open Sans" panose="020B0606030504020204" pitchFamily="34" charset="0"/>
              </a:rPr>
              <a:t>We </a:t>
            </a:r>
            <a:r>
              <a:rPr lang="en-AU" sz="2400" b="1" dirty="0">
                <a:latin typeface="Open Sans" panose="020B0606030504020204" pitchFamily="34" charset="0"/>
                <a:ea typeface="Open Sans" panose="020B0606030504020204" pitchFamily="34" charset="0"/>
                <a:cs typeface="Open Sans" panose="020B0606030504020204" pitchFamily="34" charset="0"/>
              </a:rPr>
              <a:t>all have our own unconscious biases, beliefs and values that we gain from our family, culture and a life time of experiences that will influence how we each view family violence.</a:t>
            </a:r>
          </a:p>
        </p:txBody>
      </p:sp>
    </p:spTree>
    <p:extLst>
      <p:ext uri="{BB962C8B-B14F-4D97-AF65-F5344CB8AC3E}">
        <p14:creationId xmlns:p14="http://schemas.microsoft.com/office/powerpoint/2010/main" val="2801556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Myths and misconceptions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9598950" y="2400051"/>
            <a:ext cx="2527439" cy="3539430"/>
          </a:xfrm>
          <a:prstGeom prst="rect">
            <a:avLst/>
          </a:prstGeom>
          <a:noFill/>
          <a:ln w="38100">
            <a:noFill/>
          </a:ln>
        </p:spPr>
        <p:txBody>
          <a:bodyPr wrap="square">
            <a:spAutoFit/>
          </a:bodyPr>
          <a:lstStyle/>
          <a:p>
            <a:r>
              <a:rPr lang="fr-FR" sz="3200" b="1" dirty="0" err="1">
                <a:latin typeface="Open Sans" panose="020B0606030504020204" pitchFamily="34" charset="0"/>
                <a:ea typeface="Open Sans" panose="020B0606030504020204" pitchFamily="34" charset="0"/>
                <a:cs typeface="Open Sans" panose="020B0606030504020204" pitchFamily="34" charset="0"/>
              </a:rPr>
              <a:t>Distort</a:t>
            </a:r>
            <a:endParaRPr lang="fr-FR" sz="3200" b="1" dirty="0">
              <a:latin typeface="Open Sans" panose="020B0606030504020204" pitchFamily="34" charset="0"/>
              <a:ea typeface="Open Sans" panose="020B0606030504020204" pitchFamily="34" charset="0"/>
              <a:cs typeface="Open Sans" panose="020B0606030504020204" pitchFamily="34" charset="0"/>
            </a:endParaRPr>
          </a:p>
          <a:p>
            <a:r>
              <a:rPr lang="fr-FR" sz="3200" b="1" dirty="0">
                <a:latin typeface="Open Sans" panose="020B0606030504020204" pitchFamily="34" charset="0"/>
                <a:ea typeface="Open Sans" panose="020B0606030504020204" pitchFamily="34" charset="0"/>
                <a:cs typeface="Open Sans" panose="020B0606030504020204" pitchFamily="34" charset="0"/>
              </a:rPr>
              <a:t>Excuse</a:t>
            </a:r>
          </a:p>
          <a:p>
            <a:r>
              <a:rPr lang="fr-FR" sz="3200" b="1" dirty="0">
                <a:latin typeface="Open Sans" panose="020B0606030504020204" pitchFamily="34" charset="0"/>
                <a:ea typeface="Open Sans" panose="020B0606030504020204" pitchFamily="34" charset="0"/>
                <a:cs typeface="Open Sans" panose="020B0606030504020204" pitchFamily="34" charset="0"/>
              </a:rPr>
              <a:t>Minimise</a:t>
            </a:r>
          </a:p>
          <a:p>
            <a:r>
              <a:rPr lang="fr-FR" sz="3200" b="1" dirty="0" err="1" smtClean="0">
                <a:latin typeface="Open Sans" panose="020B0606030504020204" pitchFamily="34" charset="0"/>
                <a:ea typeface="Open Sans" panose="020B0606030504020204" pitchFamily="34" charset="0"/>
                <a:cs typeface="Open Sans" panose="020B0606030504020204" pitchFamily="34" charset="0"/>
              </a:rPr>
              <a:t>Perpetuate</a:t>
            </a:r>
            <a:endParaRPr lang="fr-FR" sz="3200" b="1" dirty="0" smtClean="0">
              <a:latin typeface="Open Sans" panose="020B0606030504020204" pitchFamily="34" charset="0"/>
              <a:ea typeface="Open Sans" panose="020B0606030504020204" pitchFamily="34" charset="0"/>
              <a:cs typeface="Open Sans" panose="020B0606030504020204" pitchFamily="34" charset="0"/>
            </a:endParaRPr>
          </a:p>
          <a:p>
            <a:endParaRPr lang="fr-FR" sz="3200" b="1" dirty="0">
              <a:latin typeface="Open Sans" panose="020B0606030504020204" pitchFamily="34" charset="0"/>
              <a:ea typeface="Open Sans" panose="020B0606030504020204" pitchFamily="34" charset="0"/>
              <a:cs typeface="Open Sans" panose="020B0606030504020204" pitchFamily="34" charset="0"/>
            </a:endParaRPr>
          </a:p>
          <a:p>
            <a:r>
              <a:rPr lang="fr-FR" sz="3200" b="1" dirty="0" err="1"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a:t>
            </a:r>
            <a:r>
              <a:rPr lang="fr-FR" sz="32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Violence</a:t>
            </a:r>
            <a:endParaRPr lang="fr-FR" sz="3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ight Arrow 16"/>
          <p:cNvSpPr/>
          <p:nvPr/>
        </p:nvSpPr>
        <p:spPr>
          <a:xfrm>
            <a:off x="8725011" y="3115740"/>
            <a:ext cx="681362" cy="7174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Callout 14"/>
          <p:cNvSpPr/>
          <p:nvPr/>
        </p:nvSpPr>
        <p:spPr>
          <a:xfrm>
            <a:off x="2180664" y="1221266"/>
            <a:ext cx="2799292" cy="1966951"/>
          </a:xfrm>
          <a:prstGeom prst="wedgeEllipseCallout">
            <a:avLst>
              <a:gd name="adj1" fmla="val 29600"/>
              <a:gd name="adj2" fmla="val 62500"/>
            </a:avLst>
          </a:prstGeom>
          <a:solidFill>
            <a:srgbClr val="D25511"/>
          </a:solidFill>
          <a:ln w="38100">
            <a:solidFill>
              <a:srgbClr val="F77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Women make up false reports of sexual assault in order to punish men</a:t>
            </a:r>
            <a:endPar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ular Callout 17"/>
          <p:cNvSpPr/>
          <p:nvPr/>
        </p:nvSpPr>
        <p:spPr>
          <a:xfrm>
            <a:off x="2615169" y="3573885"/>
            <a:ext cx="2337569" cy="1410255"/>
          </a:xfrm>
          <a:prstGeom prst="wedgeRectCallout">
            <a:avLst>
              <a:gd name="adj1" fmla="val -13697"/>
              <a:gd name="adj2" fmla="val -66298"/>
            </a:avLst>
          </a:prstGeom>
          <a:solidFill>
            <a:srgbClr val="25406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He gets a bit violent when he drinks but he is a good dad</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Callout 18"/>
          <p:cNvSpPr/>
          <p:nvPr/>
        </p:nvSpPr>
        <p:spPr>
          <a:xfrm>
            <a:off x="102327" y="2491766"/>
            <a:ext cx="2322069" cy="2164237"/>
          </a:xfrm>
          <a:prstGeom prst="wedgeEllipseCallout">
            <a:avLst>
              <a:gd name="adj1" fmla="val 48378"/>
              <a:gd name="adj2" fmla="val 58659"/>
            </a:avLst>
          </a:prstGeom>
          <a:solidFill>
            <a:schemeClr val="bg1"/>
          </a:solidFill>
          <a:ln w="38100">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It only happens in certain groups or cultures</a:t>
            </a: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ular Callout 19"/>
          <p:cNvSpPr/>
          <p:nvPr/>
        </p:nvSpPr>
        <p:spPr>
          <a:xfrm>
            <a:off x="96979" y="5337686"/>
            <a:ext cx="2271997" cy="1379188"/>
          </a:xfrm>
          <a:prstGeom prst="wedgeRectCallout">
            <a:avLst>
              <a:gd name="adj1" fmla="val -36142"/>
              <a:gd name="adj2" fmla="val -82765"/>
            </a:avLst>
          </a:prstGeom>
          <a:solidFill>
            <a:srgbClr val="DBEE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It’s </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normal</a:t>
            </a: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for a man to control the household</a:t>
            </a:r>
            <a:endPar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ounded Rectangular Callout 21"/>
          <p:cNvSpPr/>
          <p:nvPr/>
        </p:nvSpPr>
        <p:spPr>
          <a:xfrm>
            <a:off x="170215" y="1048075"/>
            <a:ext cx="1896136" cy="1143976"/>
          </a:xfrm>
          <a:prstGeom prst="wedgeRoundRectCallout">
            <a:avLst>
              <a:gd name="adj1" fmla="val 42005"/>
              <a:gd name="adj2" fmla="val 69638"/>
              <a:gd name="adj3" fmla="val 16667"/>
            </a:avLst>
          </a:prstGeom>
          <a:solidFill>
            <a:srgbClr val="DBEEF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She knows how to push </a:t>
            </a:r>
          </a:p>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his buttons</a:t>
            </a:r>
            <a:endParaRPr lang="en-AU" sz="2000" dirty="0"/>
          </a:p>
        </p:txBody>
      </p:sp>
      <p:sp>
        <p:nvSpPr>
          <p:cNvPr id="23" name="Rounded Rectangular Callout 22"/>
          <p:cNvSpPr/>
          <p:nvPr/>
        </p:nvSpPr>
        <p:spPr>
          <a:xfrm>
            <a:off x="2541608" y="5508490"/>
            <a:ext cx="2972498" cy="1141820"/>
          </a:xfrm>
          <a:prstGeom prst="wedgeRoundRectCallout">
            <a:avLst>
              <a:gd name="adj1" fmla="val 5795"/>
              <a:gd name="adj2" fmla="val -79464"/>
              <a:gd name="adj3" fmla="val 16667"/>
            </a:avLst>
          </a:prstGeom>
          <a:solidFill>
            <a:srgbClr val="215968"/>
          </a:solidFill>
          <a:ln w="19050">
            <a:solidFill>
              <a:srgbClr val="008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latin typeface="Open Sans" panose="020B0606030504020204" pitchFamily="34" charset="0"/>
                <a:ea typeface="Open Sans" panose="020B0606030504020204" pitchFamily="34" charset="0"/>
                <a:cs typeface="Open Sans" panose="020B0606030504020204" pitchFamily="34" charset="0"/>
              </a:rPr>
              <a:t>There is no power imbalance in same sex relationships</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ular Callout 23"/>
          <p:cNvSpPr/>
          <p:nvPr/>
        </p:nvSpPr>
        <p:spPr>
          <a:xfrm>
            <a:off x="5132356" y="1007000"/>
            <a:ext cx="3290413" cy="1056433"/>
          </a:xfrm>
          <a:prstGeom prst="wedgeRectCallout">
            <a:avLst>
              <a:gd name="adj1" fmla="val -28966"/>
              <a:gd name="adj2" fmla="val 63812"/>
            </a:avLst>
          </a:prstGeom>
          <a:solidFill>
            <a:schemeClr val="bg1"/>
          </a:solidFill>
          <a:ln w="38100">
            <a:solidFill>
              <a:srgbClr val="80A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But the kids don’t see him hit me so its not affecting them</a:t>
            </a:r>
          </a:p>
        </p:txBody>
      </p:sp>
      <p:sp>
        <p:nvSpPr>
          <p:cNvPr id="25" name="Rounded Rectangular Callout 24"/>
          <p:cNvSpPr/>
          <p:nvPr/>
        </p:nvSpPr>
        <p:spPr>
          <a:xfrm>
            <a:off x="5317006" y="2337644"/>
            <a:ext cx="2892837" cy="1556192"/>
          </a:xfrm>
          <a:prstGeom prst="wedgeRoundRectCallout">
            <a:avLst>
              <a:gd name="adj1" fmla="val -66760"/>
              <a:gd name="adj2" fmla="val 3741"/>
              <a:gd name="adj3" fmla="val 16667"/>
            </a:avLst>
          </a:prstGeom>
          <a:solidFill>
            <a:srgbClr val="215968"/>
          </a:solidFill>
          <a:ln w="38100">
            <a:solidFill>
              <a:srgbClr val="189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Older people aren’t able to make their own decisions</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ular Callout 25"/>
          <p:cNvSpPr/>
          <p:nvPr/>
        </p:nvSpPr>
        <p:spPr>
          <a:xfrm>
            <a:off x="6003130" y="5746726"/>
            <a:ext cx="2419640" cy="897965"/>
          </a:xfrm>
          <a:prstGeom prst="wedgeRectCallout">
            <a:avLst>
              <a:gd name="adj1" fmla="val -62315"/>
              <a:gd name="adj2" fmla="val -51412"/>
            </a:avLst>
          </a:prstGeom>
          <a:solidFill>
            <a:srgbClr val="DBEEF4"/>
          </a:solidFill>
          <a:ln w="38100">
            <a:solidFill>
              <a:srgbClr val="7D9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Men can’t control their urges</a:t>
            </a: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Callout 26"/>
          <p:cNvSpPr/>
          <p:nvPr/>
        </p:nvSpPr>
        <p:spPr>
          <a:xfrm>
            <a:off x="6262737" y="4003468"/>
            <a:ext cx="2160032" cy="1500536"/>
          </a:xfrm>
          <a:prstGeom prst="wedgeEllipseCallout">
            <a:avLst>
              <a:gd name="adj1" fmla="val -71297"/>
              <a:gd name="adj2" fmla="val -26917"/>
            </a:avLst>
          </a:prstGeom>
          <a:solidFill>
            <a:srgbClr val="F4782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She can just leave him</a:t>
            </a: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699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animBg="1"/>
      <p:bldP spid="18" grpId="0" animBg="1"/>
      <p:bldP spid="19" grpId="0" animBg="1"/>
      <p:bldP spid="20"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152400" y="195493"/>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safe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earning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nvironment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ontent Placeholder 9"/>
          <p:cNvGraphicFramePr>
            <a:graphicFrameLocks noGrp="1"/>
          </p:cNvGraphicFramePr>
          <p:nvPr>
            <p:ph idx="1"/>
          </p:nvPr>
        </p:nvGraphicFramePr>
        <p:xfrm>
          <a:off x="5377497" y="3642518"/>
          <a:ext cx="1437005" cy="717552"/>
        </p:xfrm>
        <a:graphic>
          <a:graphicData uri="http://schemas.openxmlformats.org/drawingml/2006/table">
            <a:tbl>
              <a:tblPr firstRow="1" firstCol="1" bandRow="1">
                <a:tableStyleId>{5C22544A-7EE6-4342-B048-85BDC9FD1C3A}</a:tableStyleId>
              </a:tblPr>
              <a:tblGrid>
                <a:gridCol w="1437005">
                  <a:extLst>
                    <a:ext uri="{9D8B030D-6E8A-4147-A177-3AD203B41FA5}">
                      <a16:colId xmlns:a16="http://schemas.microsoft.com/office/drawing/2014/main" val="2910528260"/>
                    </a:ext>
                  </a:extLst>
                </a:gridCol>
              </a:tblGrid>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3101314"/>
                  </a:ext>
                </a:extLst>
              </a:tr>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22414"/>
                  </a:ext>
                </a:extLst>
              </a:tr>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942756"/>
                  </a:ext>
                </a:extLst>
              </a:tr>
              <a:tr h="0">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595750"/>
                  </a:ext>
                </a:extLst>
              </a:tr>
            </a:tbl>
          </a:graphicData>
        </a:graphic>
      </p:graphicFrame>
      <p:graphicFrame>
        <p:nvGraphicFramePr>
          <p:cNvPr id="5" name="Content Placeholder 4"/>
          <p:cNvGraphicFramePr>
            <a:graphicFrameLocks noGrp="1"/>
          </p:cNvGraphicFramePr>
          <p:nvPr>
            <p:extLst/>
          </p:nvPr>
        </p:nvGraphicFramePr>
        <p:xfrm>
          <a:off x="1285875" y="1104900"/>
          <a:ext cx="9620250"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52400" y="2272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8749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Communicating key messages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ular Callout 7"/>
          <p:cNvSpPr/>
          <p:nvPr/>
        </p:nvSpPr>
        <p:spPr>
          <a:xfrm>
            <a:off x="5583380" y="1126201"/>
            <a:ext cx="4031674" cy="789709"/>
          </a:xfrm>
          <a:prstGeom prst="wedgeRoundRectCallout">
            <a:avLst>
              <a:gd name="adj1" fmla="val -58498"/>
              <a:gd name="adj2" fmla="val 47115"/>
              <a:gd name="adj3" fmla="val 16667"/>
            </a:avLst>
          </a:prstGeom>
          <a:solidFill>
            <a:srgbClr val="0099A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 victim blaming beliefs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34" y="2133600"/>
            <a:ext cx="3463803" cy="4724400"/>
          </a:xfrm>
          <a:prstGeom prst="rect">
            <a:avLst/>
          </a:prstGeom>
        </p:spPr>
      </p:pic>
      <p:sp>
        <p:nvSpPr>
          <p:cNvPr id="10" name="Rounded Rectangular Callout 9"/>
          <p:cNvSpPr/>
          <p:nvPr/>
        </p:nvSpPr>
        <p:spPr>
          <a:xfrm>
            <a:off x="5583380" y="2187106"/>
            <a:ext cx="4031674" cy="789709"/>
          </a:xfrm>
          <a:prstGeom prst="wedgeRoundRectCallout">
            <a:avLst>
              <a:gd name="adj1" fmla="val -62278"/>
              <a:gd name="adj2" fmla="val 19045"/>
              <a:gd name="adj3" fmla="val 16667"/>
            </a:avLst>
          </a:prstGeom>
          <a:solidFill>
            <a:srgbClr val="00BED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Hold perpetrators accountable </a:t>
            </a:r>
          </a:p>
        </p:txBody>
      </p:sp>
      <p:sp>
        <p:nvSpPr>
          <p:cNvPr id="11" name="Rounded Rectangular Callout 10"/>
          <p:cNvSpPr/>
          <p:nvPr/>
        </p:nvSpPr>
        <p:spPr>
          <a:xfrm>
            <a:off x="5583380" y="3248011"/>
            <a:ext cx="4031674" cy="789709"/>
          </a:xfrm>
          <a:prstGeom prst="wedgeRoundRectCallout">
            <a:avLst>
              <a:gd name="adj1" fmla="val -65027"/>
              <a:gd name="adj2" fmla="val 5010"/>
              <a:gd name="adj3" fmla="val 16667"/>
            </a:avLst>
          </a:prstGeom>
          <a:solidFill>
            <a:srgbClr val="0099A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 minimisation of the experience  </a:t>
            </a:r>
          </a:p>
        </p:txBody>
      </p:sp>
      <p:sp>
        <p:nvSpPr>
          <p:cNvPr id="12" name="Rounded Rectangular Callout 11"/>
          <p:cNvSpPr/>
          <p:nvPr/>
        </p:nvSpPr>
        <p:spPr>
          <a:xfrm>
            <a:off x="5583380" y="4308916"/>
            <a:ext cx="4031674" cy="789709"/>
          </a:xfrm>
          <a:prstGeom prst="wedgeRoundRectCallout">
            <a:avLst>
              <a:gd name="adj1" fmla="val -66745"/>
              <a:gd name="adj2" fmla="val -44113"/>
              <a:gd name="adj3" fmla="val 16667"/>
            </a:avLst>
          </a:prstGeom>
          <a:solidFill>
            <a:srgbClr val="00BED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 any justification for the violence </a:t>
            </a:r>
          </a:p>
        </p:txBody>
      </p:sp>
      <p:sp>
        <p:nvSpPr>
          <p:cNvPr id="13" name="Rounded Rectangular Callout 12"/>
          <p:cNvSpPr/>
          <p:nvPr/>
        </p:nvSpPr>
        <p:spPr>
          <a:xfrm>
            <a:off x="5583380" y="5369821"/>
            <a:ext cx="4031674" cy="789709"/>
          </a:xfrm>
          <a:prstGeom prst="wedgeRoundRectCallout">
            <a:avLst>
              <a:gd name="adj1" fmla="val -61934"/>
              <a:gd name="adj2" fmla="val -44113"/>
              <a:gd name="adj3" fmla="val 16667"/>
            </a:avLst>
          </a:prstGeom>
          <a:solidFill>
            <a:srgbClr val="0099A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Recognise experiences as family violence </a:t>
            </a:r>
          </a:p>
        </p:txBody>
      </p:sp>
    </p:spTree>
    <p:extLst>
      <p:ext uri="{BB962C8B-B14F-4D97-AF65-F5344CB8AC3E}">
        <p14:creationId xmlns:p14="http://schemas.microsoft.com/office/powerpoint/2010/main" val="7085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
        <p:nvSpPr>
          <p:cNvPr id="2" name="Rectangle 1"/>
          <p:cNvSpPr/>
          <p:nvPr/>
        </p:nvSpPr>
        <p:spPr>
          <a:xfrm>
            <a:off x="2463806" y="2731109"/>
            <a:ext cx="7264385" cy="1754326"/>
          </a:xfrm>
          <a:prstGeom prst="rect">
            <a:avLst/>
          </a:prstGeom>
        </p:spPr>
        <p:txBody>
          <a:bodyPr wrap="squar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Effective Engagement – </a:t>
            </a:r>
          </a:p>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ulturally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 accessible and inclusive practice</a:t>
            </a:r>
          </a:p>
        </p:txBody>
      </p:sp>
    </p:spTree>
    <p:extLst>
      <p:ext uri="{BB962C8B-B14F-4D97-AF65-F5344CB8AC3E}">
        <p14:creationId xmlns:p14="http://schemas.microsoft.com/office/powerpoint/2010/main" val="3895092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p>
        </p:txBody>
      </p:sp>
      <p:sp>
        <p:nvSpPr>
          <p:cNvPr id="7" name="Title 1"/>
          <p:cNvSpPr txBox="1">
            <a:spLocks/>
          </p:cNvSpPr>
          <p:nvPr/>
        </p:nvSpPr>
        <p:spPr>
          <a:xfrm>
            <a:off x="-19131" y="412250"/>
            <a:ext cx="122474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Culturally safe, accessible and inclusive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practice</a:t>
            </a:r>
          </a:p>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4439"/>
            <a:ext cx="1487711" cy="15233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9117"/>
            <a:ext cx="1487711" cy="15053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289" y="3940784"/>
            <a:ext cx="1487711" cy="15053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52684"/>
            <a:ext cx="1487711" cy="15053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4288" y="2435468"/>
            <a:ext cx="1487711" cy="15053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937066"/>
            <a:ext cx="1487711" cy="150531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4289" y="937066"/>
            <a:ext cx="1487711" cy="150531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4287" y="5346717"/>
            <a:ext cx="1487711" cy="1505316"/>
          </a:xfrm>
          <a:prstGeom prst="rect">
            <a:avLst/>
          </a:prstGeom>
        </p:spPr>
      </p:pic>
      <p:sp>
        <p:nvSpPr>
          <p:cNvPr id="13" name="Rectangle 12"/>
          <p:cNvSpPr/>
          <p:nvPr/>
        </p:nvSpPr>
        <p:spPr>
          <a:xfrm>
            <a:off x="2008908" y="1075031"/>
            <a:ext cx="7689273" cy="830997"/>
          </a:xfrm>
          <a:prstGeom prst="rect">
            <a:avLst/>
          </a:prstGeom>
        </p:spPr>
        <p:txBody>
          <a:bodyPr wrap="square">
            <a:spAutoFit/>
          </a:bodyPr>
          <a:lstStyle/>
          <a:p>
            <a:r>
              <a:rPr lang="en-AU" sz="2400" b="1" dirty="0" smtClean="0">
                <a:latin typeface="Open Sans" panose="020B0606030504020204" pitchFamily="34" charset="0"/>
                <a:ea typeface="Open Sans" panose="020B0606030504020204" pitchFamily="34" charset="0"/>
                <a:cs typeface="Open Sans" panose="020B0606030504020204" pitchFamily="34" charset="0"/>
              </a:rPr>
              <a:t>Tailoring </a:t>
            </a:r>
            <a:r>
              <a:rPr lang="en-AU" sz="2400" b="1" dirty="0">
                <a:latin typeface="Open Sans" panose="020B0606030504020204" pitchFamily="34" charset="0"/>
                <a:ea typeface="Open Sans" panose="020B0606030504020204" pitchFamily="34" charset="0"/>
                <a:cs typeface="Open Sans" panose="020B0606030504020204" pitchFamily="34" charset="0"/>
              </a:rPr>
              <a:t>engagement to provide a culturally safe, accessible and inclusive </a:t>
            </a:r>
            <a:r>
              <a:rPr lang="en-AU" sz="2400" b="1" dirty="0" smtClean="0">
                <a:latin typeface="Open Sans" panose="020B0606030504020204" pitchFamily="34" charset="0"/>
                <a:ea typeface="Open Sans" panose="020B0606030504020204" pitchFamily="34" charset="0"/>
                <a:cs typeface="Open Sans" panose="020B0606030504020204" pitchFamily="34" charset="0"/>
              </a:rPr>
              <a:t>service</a:t>
            </a:r>
          </a:p>
        </p:txBody>
      </p:sp>
      <p:sp>
        <p:nvSpPr>
          <p:cNvPr id="2" name="Rectangle 1"/>
          <p:cNvSpPr/>
          <p:nvPr/>
        </p:nvSpPr>
        <p:spPr>
          <a:xfrm>
            <a:off x="1760352" y="1880147"/>
            <a:ext cx="4322620" cy="923330"/>
          </a:xfrm>
          <a:prstGeom prst="rect">
            <a:avLst/>
          </a:prstGeom>
        </p:spPr>
        <p:txBody>
          <a:bodyPr wrap="square">
            <a:spAutoFit/>
          </a:bodyPr>
          <a:lstStyle/>
          <a:p>
            <a:pPr marL="285750" indent="-285750">
              <a:buFont typeface="Arial" panose="020B0604020202020204" pitchFamily="34" charset="0"/>
              <a:buChar char="•"/>
            </a:pPr>
            <a:r>
              <a:rPr lang="en-AU" dirty="0">
                <a:solidFill>
                  <a:schemeClr val="accent2">
                    <a:lumMod val="50000"/>
                  </a:schemeClr>
                </a:solidFill>
                <a:latin typeface="Open Sans" panose="020B0606030504020204"/>
              </a:rPr>
              <a:t>Ask and acknowledge a victim survivor’s identity and sensitively enquire about individual needs</a:t>
            </a:r>
          </a:p>
        </p:txBody>
      </p:sp>
      <p:sp>
        <p:nvSpPr>
          <p:cNvPr id="14" name="Rectangle 13"/>
          <p:cNvSpPr/>
          <p:nvPr/>
        </p:nvSpPr>
        <p:spPr>
          <a:xfrm>
            <a:off x="1760352" y="3078606"/>
            <a:ext cx="4322620" cy="646331"/>
          </a:xfrm>
          <a:prstGeom prst="rect">
            <a:avLst/>
          </a:prstGeom>
        </p:spPr>
        <p:txBody>
          <a:bodyPr wrap="square">
            <a:spAutoFit/>
          </a:bodyPr>
          <a:lstStyle/>
          <a:p>
            <a:pPr marL="285750" indent="-285750">
              <a:buFont typeface="Arial" panose="020B0604020202020204" pitchFamily="34" charset="0"/>
              <a:buChar char="•"/>
            </a:pPr>
            <a:r>
              <a:rPr lang="en-AU" dirty="0" smtClean="0">
                <a:latin typeface="Open Sans" panose="020B0606030504020204"/>
              </a:rPr>
              <a:t>Do not </a:t>
            </a:r>
            <a:r>
              <a:rPr lang="en-AU" dirty="0">
                <a:latin typeface="Open Sans" panose="020B0606030504020204"/>
              </a:rPr>
              <a:t>challenge or </a:t>
            </a:r>
            <a:r>
              <a:rPr lang="en-AU" dirty="0" smtClean="0">
                <a:latin typeface="Open Sans" panose="020B0606030504020204"/>
              </a:rPr>
              <a:t>deny a </a:t>
            </a:r>
            <a:r>
              <a:rPr lang="en-AU" dirty="0">
                <a:latin typeface="Open Sans" panose="020B0606030504020204"/>
              </a:rPr>
              <a:t>person’s identity and experience</a:t>
            </a:r>
          </a:p>
        </p:txBody>
      </p:sp>
      <p:sp>
        <p:nvSpPr>
          <p:cNvPr id="15" name="Rectangle 14"/>
          <p:cNvSpPr/>
          <p:nvPr/>
        </p:nvSpPr>
        <p:spPr>
          <a:xfrm>
            <a:off x="1760352" y="3930090"/>
            <a:ext cx="4322620" cy="646331"/>
          </a:xfrm>
          <a:prstGeom prst="rect">
            <a:avLst/>
          </a:prstGeom>
        </p:spPr>
        <p:txBody>
          <a:bodyPr wrap="square">
            <a:spAutoFit/>
          </a:bodyPr>
          <a:lstStyle/>
          <a:p>
            <a:pPr marL="285750" indent="-285750">
              <a:buFont typeface="Arial" panose="020B0604020202020204" pitchFamily="34" charset="0"/>
              <a:buChar char="•"/>
            </a:pPr>
            <a:r>
              <a:rPr lang="en-AU" dirty="0" smtClean="0">
                <a:solidFill>
                  <a:schemeClr val="accent2">
                    <a:lumMod val="50000"/>
                  </a:schemeClr>
                </a:solidFill>
                <a:latin typeface="Open Sans" panose="020B0606030504020204"/>
              </a:rPr>
              <a:t>Recognised </a:t>
            </a:r>
            <a:r>
              <a:rPr lang="en-AU" dirty="0">
                <a:solidFill>
                  <a:schemeClr val="accent2">
                    <a:lumMod val="50000"/>
                  </a:schemeClr>
                </a:solidFill>
                <a:latin typeface="Open Sans" panose="020B0606030504020204"/>
              </a:rPr>
              <a:t>and </a:t>
            </a:r>
            <a:r>
              <a:rPr lang="en-AU" dirty="0" smtClean="0">
                <a:solidFill>
                  <a:schemeClr val="accent2">
                    <a:lumMod val="50000"/>
                  </a:schemeClr>
                </a:solidFill>
                <a:latin typeface="Open Sans" panose="020B0606030504020204"/>
              </a:rPr>
              <a:t>addressed barriers </a:t>
            </a:r>
            <a:r>
              <a:rPr lang="en-AU" dirty="0">
                <a:solidFill>
                  <a:schemeClr val="accent2">
                    <a:lumMod val="50000"/>
                  </a:schemeClr>
                </a:solidFill>
                <a:latin typeface="Open Sans" panose="020B0606030504020204"/>
              </a:rPr>
              <a:t>to accessing appropriate support </a:t>
            </a:r>
          </a:p>
        </p:txBody>
      </p:sp>
      <p:sp>
        <p:nvSpPr>
          <p:cNvPr id="16" name="Rectangle 15"/>
          <p:cNvSpPr/>
          <p:nvPr/>
        </p:nvSpPr>
        <p:spPr>
          <a:xfrm>
            <a:off x="1760352" y="4847224"/>
            <a:ext cx="4322620" cy="646331"/>
          </a:xfrm>
          <a:prstGeom prst="rect">
            <a:avLst/>
          </a:prstGeom>
        </p:spPr>
        <p:txBody>
          <a:bodyPr wrap="square">
            <a:spAutoFit/>
          </a:bodyPr>
          <a:lstStyle/>
          <a:p>
            <a:pPr marL="285750" indent="-285750">
              <a:buFont typeface="Arial" panose="020B0604020202020204" pitchFamily="34" charset="0"/>
              <a:buChar char="•"/>
            </a:pPr>
            <a:r>
              <a:rPr lang="en-AU" dirty="0">
                <a:latin typeface="Open Sans" panose="020B0606030504020204"/>
              </a:rPr>
              <a:t>Seek secondary consultation from culturally specific services </a:t>
            </a:r>
          </a:p>
        </p:txBody>
      </p:sp>
      <p:sp>
        <p:nvSpPr>
          <p:cNvPr id="17" name="Rectangle 16"/>
          <p:cNvSpPr/>
          <p:nvPr/>
        </p:nvSpPr>
        <p:spPr>
          <a:xfrm>
            <a:off x="1760352" y="5763849"/>
            <a:ext cx="4322620" cy="923330"/>
          </a:xfrm>
          <a:prstGeom prst="rect">
            <a:avLst/>
          </a:prstGeom>
        </p:spPr>
        <p:txBody>
          <a:bodyPr wrap="square">
            <a:spAutoFit/>
          </a:bodyPr>
          <a:lstStyle/>
          <a:p>
            <a:pPr marL="285750" indent="-285750">
              <a:buFont typeface="Arial" panose="020B0604020202020204" pitchFamily="34" charset="0"/>
              <a:buChar char="•"/>
            </a:pPr>
            <a:r>
              <a:rPr lang="en-AU" dirty="0">
                <a:solidFill>
                  <a:schemeClr val="accent2">
                    <a:lumMod val="50000"/>
                  </a:schemeClr>
                </a:solidFill>
                <a:latin typeface="Open Sans" panose="020B0606030504020204"/>
              </a:rPr>
              <a:t>Provide links to cultural support services (in addition to mainstream services)</a:t>
            </a:r>
          </a:p>
        </p:txBody>
      </p:sp>
      <p:sp>
        <p:nvSpPr>
          <p:cNvPr id="18" name="Rectangle 17"/>
          <p:cNvSpPr/>
          <p:nvPr/>
        </p:nvSpPr>
        <p:spPr>
          <a:xfrm>
            <a:off x="6232319" y="1879574"/>
            <a:ext cx="4322621" cy="1200329"/>
          </a:xfrm>
          <a:prstGeom prst="rect">
            <a:avLst/>
          </a:prstGeom>
        </p:spPr>
        <p:txBody>
          <a:bodyPr wrap="square">
            <a:spAutoFit/>
          </a:bodyPr>
          <a:lstStyle/>
          <a:p>
            <a:pPr marL="285750" indent="-285750">
              <a:buFont typeface="Arial" panose="020B0604020202020204" pitchFamily="34" charset="0"/>
              <a:buChar char="•"/>
            </a:pPr>
            <a:r>
              <a:rPr lang="en-AU" dirty="0">
                <a:latin typeface="Open Sans" panose="020B0606030504020204"/>
              </a:rPr>
              <a:t>Carry out practice in collaboration, with regard to their culture whilst being mindful of your own potential biases</a:t>
            </a:r>
          </a:p>
        </p:txBody>
      </p:sp>
      <p:sp>
        <p:nvSpPr>
          <p:cNvPr id="19" name="Rectangle 18"/>
          <p:cNvSpPr/>
          <p:nvPr/>
        </p:nvSpPr>
        <p:spPr>
          <a:xfrm>
            <a:off x="6232319" y="3339427"/>
            <a:ext cx="4322621" cy="1200329"/>
          </a:xfrm>
          <a:prstGeom prst="rect">
            <a:avLst/>
          </a:prstGeom>
        </p:spPr>
        <p:txBody>
          <a:bodyPr wrap="square">
            <a:spAutoFit/>
          </a:bodyPr>
          <a:lstStyle/>
          <a:p>
            <a:pPr marL="285750" indent="-285750">
              <a:buFont typeface="Arial" panose="020B0604020202020204" pitchFamily="34" charset="0"/>
              <a:buChar char="•"/>
            </a:pPr>
            <a:r>
              <a:rPr lang="en-AU"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Carry out practice in collaboration, with regard to their culture whilst being mindful of your own potential biases</a:t>
            </a:r>
            <a:endParaRPr lang="en-AU"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p:cNvSpPr/>
          <p:nvPr/>
        </p:nvSpPr>
        <p:spPr>
          <a:xfrm>
            <a:off x="6232319" y="4815270"/>
            <a:ext cx="4322621" cy="923330"/>
          </a:xfrm>
          <a:prstGeom prst="rect">
            <a:avLst/>
          </a:prstGeom>
        </p:spPr>
        <p:txBody>
          <a:bodyPr wrap="square">
            <a:spAutoFit/>
          </a:bodyPr>
          <a:lstStyle/>
          <a:p>
            <a:pPr marL="285750" indent="-285750">
              <a:buFont typeface="Arial" panose="020B0604020202020204" pitchFamily="34" charset="0"/>
              <a:buChar char="•"/>
            </a:pPr>
            <a:r>
              <a:rPr lang="en-AU" dirty="0">
                <a:latin typeface="Open Sans" panose="020B0606030504020204"/>
              </a:rPr>
              <a:t>Ensure your practice does not reinforce stigma, stereotypes or discrimination</a:t>
            </a:r>
          </a:p>
        </p:txBody>
      </p:sp>
      <p:sp>
        <p:nvSpPr>
          <p:cNvPr id="21" name="Rectangle 20"/>
          <p:cNvSpPr/>
          <p:nvPr/>
        </p:nvSpPr>
        <p:spPr>
          <a:xfrm>
            <a:off x="6267209" y="6014113"/>
            <a:ext cx="4287731" cy="646331"/>
          </a:xfrm>
          <a:prstGeom prst="rect">
            <a:avLst/>
          </a:prstGeom>
        </p:spPr>
        <p:txBody>
          <a:bodyPr wrap="square">
            <a:spAutoFit/>
          </a:bodyPr>
          <a:lstStyle/>
          <a:p>
            <a:pPr marL="285750" indent="-285750">
              <a:buFont typeface="Arial" panose="020B0604020202020204" pitchFamily="34" charset="0"/>
              <a:buChar char="•"/>
            </a:pPr>
            <a:r>
              <a:rPr lang="en-AU" dirty="0">
                <a:solidFill>
                  <a:schemeClr val="accent2">
                    <a:lumMod val="50000"/>
                  </a:schemeClr>
                </a:solidFill>
                <a:latin typeface="Open Sans" panose="020B0606030504020204"/>
              </a:rPr>
              <a:t>Tailor your responses to the individual’s identity and needs</a:t>
            </a:r>
          </a:p>
        </p:txBody>
      </p:sp>
    </p:spTree>
    <p:extLst>
      <p:ext uri="{BB962C8B-B14F-4D97-AF65-F5344CB8AC3E}">
        <p14:creationId xmlns:p14="http://schemas.microsoft.com/office/powerpoint/2010/main" val="3511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1070314"/>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347898"/>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Self-determination for the </a:t>
            </a:r>
            <a:r>
              <a:rPr lang="en-AU" sz="39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Aboriginal and </a:t>
            </a:r>
            <a:r>
              <a:rPr lang="en-AU" sz="39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Toores</a:t>
            </a:r>
            <a:r>
              <a:rPr lang="en-AU" sz="39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Strait Islander </a:t>
            </a:r>
            <a:r>
              <a:rPr lang="en-AU" sz="3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community</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61388"/>
            <a:ext cx="4296375" cy="3191320"/>
          </a:xfrm>
          <a:prstGeom prst="rect">
            <a:avLst/>
          </a:prstGeom>
        </p:spPr>
      </p:pic>
      <p:sp>
        <p:nvSpPr>
          <p:cNvPr id="4" name="Rectangle 3"/>
          <p:cNvSpPr/>
          <p:nvPr/>
        </p:nvSpPr>
        <p:spPr>
          <a:xfrm>
            <a:off x="152400" y="5368592"/>
            <a:ext cx="4170218" cy="646331"/>
          </a:xfrm>
          <a:prstGeom prst="rect">
            <a:avLst/>
          </a:prstGeom>
        </p:spPr>
        <p:txBody>
          <a:bodyPr wrap="square">
            <a:spAutoFit/>
          </a:bodyPr>
          <a:lstStyle/>
          <a:p>
            <a:r>
              <a:rPr lang="en-AU" sz="1200" dirty="0" smtClean="0">
                <a:latin typeface="Open Sans" panose="020B0606030504020204" pitchFamily="34" charset="0"/>
                <a:ea typeface="Open Sans" panose="020B0606030504020204" pitchFamily="34" charset="0"/>
                <a:cs typeface="Open Sans" panose="020B0606030504020204" pitchFamily="34" charset="0"/>
              </a:rPr>
              <a:t>State </a:t>
            </a:r>
            <a:r>
              <a:rPr lang="en-AU" sz="1200" dirty="0">
                <a:latin typeface="Open Sans" panose="020B0606030504020204" pitchFamily="34" charset="0"/>
                <a:ea typeface="Open Sans" panose="020B0606030504020204" pitchFamily="34" charset="0"/>
                <a:cs typeface="Open Sans" panose="020B0606030504020204" pitchFamily="34" charset="0"/>
              </a:rPr>
              <a:t>of Victoria, Department of Health and Human Services, (2018),   ‘</a:t>
            </a:r>
            <a:r>
              <a:rPr lang="en-AU" sz="1200" dirty="0" err="1">
                <a:latin typeface="Open Sans" panose="020B0606030504020204" pitchFamily="34" charset="0"/>
                <a:ea typeface="Open Sans" panose="020B0606030504020204" pitchFamily="34" charset="0"/>
                <a:cs typeface="Open Sans" panose="020B0606030504020204" pitchFamily="34" charset="0"/>
              </a:rPr>
              <a:t>Dhelk</a:t>
            </a:r>
            <a:r>
              <a:rPr lang="en-AU" sz="1200" dirty="0">
                <a:latin typeface="Open Sans" panose="020B0606030504020204" pitchFamily="34" charset="0"/>
                <a:ea typeface="Open Sans" panose="020B0606030504020204" pitchFamily="34" charset="0"/>
                <a:cs typeface="Open Sans" panose="020B0606030504020204" pitchFamily="34" charset="0"/>
              </a:rPr>
              <a:t> </a:t>
            </a:r>
            <a:r>
              <a:rPr lang="en-AU" sz="1200" dirty="0" err="1">
                <a:latin typeface="Open Sans" panose="020B0606030504020204" pitchFamily="34" charset="0"/>
                <a:ea typeface="Open Sans" panose="020B0606030504020204" pitchFamily="34" charset="0"/>
                <a:cs typeface="Open Sans" panose="020B0606030504020204" pitchFamily="34" charset="0"/>
              </a:rPr>
              <a:t>Dja</a:t>
            </a:r>
            <a:r>
              <a:rPr lang="en-AU" sz="1200" dirty="0">
                <a:latin typeface="Open Sans" panose="020B0606030504020204" pitchFamily="34" charset="0"/>
                <a:ea typeface="Open Sans" panose="020B0606030504020204" pitchFamily="34" charset="0"/>
                <a:cs typeface="Open Sans" panose="020B0606030504020204" pitchFamily="34" charset="0"/>
              </a:rPr>
              <a:t>: Safe Our Way - Strong Culture, Strong Peoples, Strong Families’</a:t>
            </a:r>
          </a:p>
        </p:txBody>
      </p:sp>
      <p:sp>
        <p:nvSpPr>
          <p:cNvPr id="5" name="Rectangle 4"/>
          <p:cNvSpPr/>
          <p:nvPr/>
        </p:nvSpPr>
        <p:spPr>
          <a:xfrm>
            <a:off x="4448776" y="1418212"/>
            <a:ext cx="7569332" cy="923330"/>
          </a:xfrm>
          <a:prstGeom prst="rect">
            <a:avLst/>
          </a:prstGeom>
        </p:spPr>
        <p:txBody>
          <a:bodyPr wrap="square">
            <a:spAutoFit/>
          </a:bodyPr>
          <a:lstStyle/>
          <a:p>
            <a:pPr algn="ctr"/>
            <a:r>
              <a:rPr lang="en-AU" dirty="0">
                <a:latin typeface="Open Sans" panose="020B0606030504020204"/>
              </a:rPr>
              <a:t>‘exercising true freedom, full and total control of one’s own safety, healing, connections to land and culture, communities, futures and lives</a:t>
            </a:r>
            <a:r>
              <a:rPr lang="en-AU" dirty="0" smtClean="0">
                <a:latin typeface="Open Sans" panose="020B0606030504020204"/>
              </a:rPr>
              <a:t>.’</a:t>
            </a:r>
            <a:endParaRPr lang="en-AU" dirty="0">
              <a:latin typeface="Open Sans" panose="020B0606030504020204"/>
            </a:endParaRPr>
          </a:p>
        </p:txBody>
      </p:sp>
      <p:sp>
        <p:nvSpPr>
          <p:cNvPr id="8" name="Rectangle 7"/>
          <p:cNvSpPr/>
          <p:nvPr/>
        </p:nvSpPr>
        <p:spPr>
          <a:xfrm>
            <a:off x="4448775" y="2486946"/>
            <a:ext cx="7416577" cy="646331"/>
          </a:xfrm>
          <a:prstGeom prst="rect">
            <a:avLst/>
          </a:prstGeom>
        </p:spPr>
        <p:txBody>
          <a:bodyPr wrap="square">
            <a:spAutoFit/>
          </a:bodyPr>
          <a:lstStyle/>
          <a:p>
            <a:pPr algn="ctr"/>
            <a:r>
              <a:rPr lang="en-AU" dirty="0">
                <a:latin typeface="Open Sans" panose="020B0606030504020204"/>
              </a:rPr>
              <a:t>‘having access to community-led information, options and supports</a:t>
            </a:r>
            <a:r>
              <a:rPr lang="en-AU" dirty="0" smtClean="0">
                <a:latin typeface="Open Sans" panose="020B0606030504020204"/>
              </a:rPr>
              <a:t>.’</a:t>
            </a:r>
            <a:endParaRPr lang="en-AU" dirty="0">
              <a:latin typeface="Open Sans" panose="020B0606030504020204"/>
            </a:endParaRPr>
          </a:p>
        </p:txBody>
      </p:sp>
      <p:sp>
        <p:nvSpPr>
          <p:cNvPr id="9" name="Rectangle 8"/>
          <p:cNvSpPr/>
          <p:nvPr/>
        </p:nvSpPr>
        <p:spPr>
          <a:xfrm>
            <a:off x="4448775" y="3278681"/>
            <a:ext cx="7632073" cy="646331"/>
          </a:xfrm>
          <a:prstGeom prst="rect">
            <a:avLst/>
          </a:prstGeom>
        </p:spPr>
        <p:txBody>
          <a:bodyPr wrap="square">
            <a:spAutoFit/>
          </a:bodyPr>
          <a:lstStyle/>
          <a:p>
            <a:pPr algn="ctr"/>
            <a:r>
              <a:rPr lang="en-AU" dirty="0">
                <a:latin typeface="Open Sans" panose="020B0606030504020204"/>
              </a:rPr>
              <a:t>‘being supported and empowered to make informed choices about their future’ that promote their safety, wellbeing and healing</a:t>
            </a:r>
            <a:r>
              <a:rPr lang="en-AU" dirty="0" smtClean="0">
                <a:latin typeface="Open Sans" panose="020B0606030504020204"/>
              </a:rPr>
              <a:t>.’</a:t>
            </a:r>
            <a:endParaRPr lang="en-AU" dirty="0">
              <a:latin typeface="Open Sans" panose="020B0606030504020204"/>
            </a:endParaRPr>
          </a:p>
        </p:txBody>
      </p:sp>
      <p:sp>
        <p:nvSpPr>
          <p:cNvPr id="10" name="Rectangle 9"/>
          <p:cNvSpPr/>
          <p:nvPr/>
        </p:nvSpPr>
        <p:spPr>
          <a:xfrm>
            <a:off x="4420725" y="4200431"/>
            <a:ext cx="7625434" cy="923330"/>
          </a:xfrm>
          <a:prstGeom prst="rect">
            <a:avLst/>
          </a:prstGeom>
        </p:spPr>
        <p:txBody>
          <a:bodyPr wrap="square">
            <a:spAutoFit/>
          </a:bodyPr>
          <a:lstStyle/>
          <a:p>
            <a:pPr algn="ctr"/>
            <a:r>
              <a:rPr lang="en-AU" dirty="0">
                <a:latin typeface="Open Sans" panose="020B0606030504020204"/>
              </a:rPr>
              <a:t>‘The right to safety in all relationships must be emphasised, through community-led education and the sharing of knowledge about what respect and safety looks like.’</a:t>
            </a:r>
          </a:p>
        </p:txBody>
      </p:sp>
      <p:sp>
        <p:nvSpPr>
          <p:cNvPr id="11" name="Rectangle 10"/>
          <p:cNvSpPr/>
          <p:nvPr/>
        </p:nvSpPr>
        <p:spPr>
          <a:xfrm>
            <a:off x="4448775" y="5398112"/>
            <a:ext cx="7743225" cy="1323439"/>
          </a:xfrm>
          <a:prstGeom prst="rect">
            <a:avLst/>
          </a:prstGeom>
        </p:spPr>
        <p:txBody>
          <a:bodyPr wrap="square">
            <a:spAutoFit/>
          </a:bodyPr>
          <a:lstStyle/>
          <a:p>
            <a:pPr algn="ctr"/>
            <a:r>
              <a:rPr lang="en-AU" sz="2000" b="1" dirty="0" smtClean="0">
                <a:solidFill>
                  <a:srgbClr val="1F3651"/>
                </a:solidFill>
                <a:latin typeface="Open Sans" panose="020B0606030504020204"/>
              </a:rPr>
              <a:t>‘Evidence </a:t>
            </a:r>
            <a:r>
              <a:rPr lang="en-AU" sz="2000" b="1" dirty="0">
                <a:solidFill>
                  <a:srgbClr val="1F3651"/>
                </a:solidFill>
                <a:latin typeface="Open Sans" panose="020B0606030504020204"/>
              </a:rPr>
              <a:t>shows that self-determination works as it recognises that Aboriginal and Torres Strait Islander people hold the knowledge and expertise as to what is best for themselves, their families and their communities.’</a:t>
            </a:r>
          </a:p>
        </p:txBody>
      </p:sp>
    </p:spTree>
    <p:extLst>
      <p:ext uri="{BB962C8B-B14F-4D97-AF65-F5344CB8AC3E}">
        <p14:creationId xmlns:p14="http://schemas.microsoft.com/office/powerpoint/2010/main" val="19390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
        <p:nvSpPr>
          <p:cNvPr id="2" name="Rectangle 1"/>
          <p:cNvSpPr/>
          <p:nvPr/>
        </p:nvSpPr>
        <p:spPr>
          <a:xfrm>
            <a:off x="3308933" y="3148466"/>
            <a:ext cx="7264385" cy="646331"/>
          </a:xfrm>
          <a:prstGeom prst="rect">
            <a:avLst/>
          </a:prstGeom>
        </p:spPr>
        <p:txBody>
          <a:bodyPr wrap="squar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focused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practice</a:t>
            </a:r>
            <a:endParaRPr lang="en-AU"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055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focused practice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148" y="3008725"/>
            <a:ext cx="5129705" cy="3283918"/>
          </a:xfrm>
          <a:prstGeom prst="rect">
            <a:avLst/>
          </a:prstGeom>
        </p:spPr>
      </p:pic>
      <p:sp>
        <p:nvSpPr>
          <p:cNvPr id="3" name="Rectangle 2"/>
          <p:cNvSpPr/>
          <p:nvPr/>
        </p:nvSpPr>
        <p:spPr>
          <a:xfrm>
            <a:off x="2439500" y="1220610"/>
            <a:ext cx="7239000" cy="1200329"/>
          </a:xfrm>
          <a:prstGeom prst="rect">
            <a:avLst/>
          </a:prstGeom>
        </p:spPr>
        <p:txBody>
          <a:bodyPr wrap="square">
            <a:spAutoFit/>
          </a:bodyPr>
          <a:lstStyle/>
          <a:p>
            <a:pPr algn="ctr"/>
            <a:r>
              <a:rPr lang="en-AU" sz="2400" dirty="0">
                <a:latin typeface="Open Sans" panose="020B0606030504020204" pitchFamily="34" charset="0"/>
                <a:ea typeface="Open Sans" panose="020B0606030504020204" pitchFamily="34" charset="0"/>
                <a:cs typeface="Open Sans" panose="020B0606030504020204" pitchFamily="34" charset="0"/>
              </a:rPr>
              <a:t>A key focus of MARAM is recognising children as victim survivors in their own right and considering their own individual experience and needs.</a:t>
            </a:r>
          </a:p>
        </p:txBody>
      </p:sp>
    </p:spTree>
    <p:extLst>
      <p:ext uri="{BB962C8B-B14F-4D97-AF65-F5344CB8AC3E}">
        <p14:creationId xmlns:p14="http://schemas.microsoft.com/office/powerpoint/2010/main" val="2201134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focused practice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8070431" y="5807424"/>
            <a:ext cx="3330340" cy="923330"/>
          </a:xfrm>
          <a:prstGeom prst="rect">
            <a:avLst/>
          </a:prstGeom>
        </p:spPr>
        <p:txBody>
          <a:bodyPr wrap="square">
            <a:spAutoFit/>
          </a:bodyPr>
          <a:lstStyle/>
          <a:p>
            <a:r>
              <a:rPr lang="en-AU" dirty="0">
                <a:solidFill>
                  <a:srgbClr val="000000"/>
                </a:solidFill>
                <a:latin typeface="Open Sans" panose="020B0606030504020204" pitchFamily="34" charset="0"/>
              </a:rPr>
              <a:t>[Children's Resource Program. </a:t>
            </a:r>
            <a:r>
              <a:rPr lang="en-AU" i="1" dirty="0">
                <a:solidFill>
                  <a:srgbClr val="000000"/>
                </a:solidFill>
                <a:latin typeface="Open Sans" panose="020B0606030504020204" pitchFamily="34" charset="0"/>
              </a:rPr>
              <a:t>Through a Child's Eyes.]</a:t>
            </a:r>
            <a:endParaRPr lang="en-AU" sz="1400" dirty="0">
              <a:solidFill>
                <a:prstClr val="black"/>
              </a:solidFill>
              <a:latin typeface="Microsoft Sans Serif" panose="020B0604020202020204" pitchFamily="34" charset="0"/>
            </a:endParaRPr>
          </a:p>
        </p:txBody>
      </p:sp>
      <p:pic>
        <p:nvPicPr>
          <p:cNvPr id="5" name="Picture 4"/>
          <p:cNvPicPr>
            <a:picLocks noChangeAspect="1"/>
          </p:cNvPicPr>
          <p:nvPr/>
        </p:nvPicPr>
        <p:blipFill>
          <a:blip r:embed="rId2"/>
          <a:stretch>
            <a:fillRect/>
          </a:stretch>
        </p:blipFill>
        <p:spPr>
          <a:xfrm>
            <a:off x="2878008" y="969790"/>
            <a:ext cx="5192423" cy="5806163"/>
          </a:xfrm>
          <a:prstGeom prst="rect">
            <a:avLst/>
          </a:prstGeom>
        </p:spPr>
      </p:pic>
      <p:sp>
        <p:nvSpPr>
          <p:cNvPr id="3" name="Rectangle 2"/>
          <p:cNvSpPr/>
          <p:nvPr/>
        </p:nvSpPr>
        <p:spPr>
          <a:xfrm>
            <a:off x="3429159" y="1329863"/>
            <a:ext cx="4073236" cy="1477328"/>
          </a:xfrm>
          <a:prstGeom prst="rect">
            <a:avLst/>
          </a:prstGeom>
          <a:solidFill>
            <a:schemeClr val="bg1"/>
          </a:solidFill>
        </p:spPr>
        <p:txBody>
          <a:bodyPr wrap="square">
            <a:spAutoFit/>
          </a:bodyPr>
          <a:lstStyle/>
          <a:p>
            <a:r>
              <a:rPr lang="en-AU" b="1" dirty="0">
                <a:latin typeface="Open Sans" panose="020B0606030504020204" pitchFamily="34" charset="0"/>
                <a:ea typeface="Open Sans" panose="020B0606030504020204" pitchFamily="34" charset="0"/>
                <a:cs typeface="Open Sans" panose="020B0606030504020204" pitchFamily="34" charset="0"/>
              </a:rPr>
              <a:t>Jimmy: </a:t>
            </a:r>
            <a:r>
              <a:rPr lang="en-AU" dirty="0">
                <a:latin typeface="Open Sans" panose="020B0606030504020204" pitchFamily="34" charset="0"/>
                <a:ea typeface="Open Sans" panose="020B0606030504020204" pitchFamily="34" charset="0"/>
                <a:cs typeface="Open Sans" panose="020B0606030504020204" pitchFamily="34" charset="0"/>
              </a:rPr>
              <a:t>Age </a:t>
            </a:r>
            <a:r>
              <a:rPr lang="en-AU" dirty="0" smtClean="0">
                <a:latin typeface="Open Sans" panose="020B0606030504020204" pitchFamily="34" charset="0"/>
                <a:ea typeface="Open Sans" panose="020B0606030504020204" pitchFamily="34" charset="0"/>
                <a:cs typeface="Open Sans" panose="020B0606030504020204" pitchFamily="34" charset="0"/>
              </a:rPr>
              <a:t>7</a:t>
            </a:r>
          </a:p>
          <a:p>
            <a:endParaRPr lang="en-AU" dirty="0" smtClean="0">
              <a:latin typeface="Open Sans" panose="020B0606030504020204" pitchFamily="34" charset="0"/>
              <a:ea typeface="Open Sans" panose="020B0606030504020204" pitchFamily="34" charset="0"/>
              <a:cs typeface="Open Sans" panose="020B0606030504020204" pitchFamily="34" charset="0"/>
            </a:endParaRPr>
          </a:p>
          <a:p>
            <a:r>
              <a:rPr lang="en-AU" dirty="0" smtClean="0">
                <a:latin typeface="Open Sans" panose="020B0606030504020204" pitchFamily="34" charset="0"/>
                <a:ea typeface="Open Sans" panose="020B0606030504020204" pitchFamily="34" charset="0"/>
                <a:cs typeface="Open Sans" panose="020B0606030504020204" pitchFamily="34" charset="0"/>
              </a:rPr>
              <a:t>Happiest </a:t>
            </a:r>
            <a:r>
              <a:rPr lang="en-AU" dirty="0">
                <a:latin typeface="Open Sans" panose="020B0606030504020204" pitchFamily="34" charset="0"/>
                <a:ea typeface="Open Sans" panose="020B0606030504020204" pitchFamily="34" charset="0"/>
                <a:cs typeface="Open Sans" panose="020B0606030504020204" pitchFamily="34" charset="0"/>
              </a:rPr>
              <a:t>memory-leaving our old house where Mum and us kids got hurt. We took our dog.</a:t>
            </a:r>
          </a:p>
        </p:txBody>
      </p:sp>
    </p:spTree>
    <p:extLst>
      <p:ext uri="{BB962C8B-B14F-4D97-AF65-F5344CB8AC3E}">
        <p14:creationId xmlns:p14="http://schemas.microsoft.com/office/powerpoint/2010/main" val="2890266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583" y="1286528"/>
            <a:ext cx="7511231" cy="4493522"/>
          </a:xfrm>
          <a:prstGeom prst="rect">
            <a:avLst/>
          </a:prstGeom>
        </p:spPr>
      </p:pic>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399" y="195493"/>
            <a:ext cx="12039601"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500" b="1" dirty="0" smtClean="0">
                <a:solidFill>
                  <a:schemeClr val="bg1"/>
                </a:solidFill>
                <a:latin typeface="Open Sans" panose="020B0606030504020204"/>
                <a:ea typeface="Open Sans" panose="020B0606030504020204" pitchFamily="34" charset="0"/>
                <a:cs typeface="Open Sans" panose="020B0606030504020204" pitchFamily="34" charset="0"/>
              </a:rPr>
              <a:t>Children and young </a:t>
            </a:r>
            <a:r>
              <a:rPr lang="en-AU" sz="3500" b="1" dirty="0" smtClean="0">
                <a:solidFill>
                  <a:schemeClr val="bg1"/>
                </a:solidFill>
                <a:latin typeface="Open Sans" panose="020B0606030504020204"/>
              </a:rPr>
              <a:t>people’s </a:t>
            </a:r>
            <a:r>
              <a:rPr lang="en-AU" sz="3500" b="1" dirty="0">
                <a:solidFill>
                  <a:schemeClr val="bg1"/>
                </a:solidFill>
                <a:latin typeface="Open Sans" panose="020B0606030504020204"/>
              </a:rPr>
              <a:t>experience of family violence</a:t>
            </a:r>
            <a:r>
              <a:rPr lang="en-AU" sz="3600" b="1" dirty="0" smtClean="0">
                <a:solidFill>
                  <a:schemeClr val="bg1"/>
                </a:solidFill>
                <a:latin typeface="Open Sans" panose="020B0606030504020204"/>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a:ea typeface="Open Sans" panose="020B0606030504020204" pitchFamily="34" charset="0"/>
              <a:cs typeface="Open Sans" panose="020B0606030504020204" pitchFamily="34" charset="0"/>
            </a:endParaRPr>
          </a:p>
        </p:txBody>
      </p:sp>
      <p:sp>
        <p:nvSpPr>
          <p:cNvPr id="4" name="Rectangle 3"/>
          <p:cNvSpPr/>
          <p:nvPr/>
        </p:nvSpPr>
        <p:spPr>
          <a:xfrm>
            <a:off x="93983" y="1038882"/>
            <a:ext cx="3064853" cy="1200329"/>
          </a:xfrm>
          <a:prstGeom prst="rect">
            <a:avLst/>
          </a:prstGeom>
          <a:solidFill>
            <a:schemeClr val="accent2">
              <a:lumMod val="20000"/>
              <a:lumOff val="80000"/>
            </a:schemeClr>
          </a:solidFill>
          <a:ln w="28575">
            <a:solidFill>
              <a:schemeClr val="accent2">
                <a:lumMod val="50000"/>
              </a:schemeClr>
            </a:solidFill>
          </a:ln>
        </p:spPr>
        <p:txBody>
          <a:bodyPr wrap="square">
            <a:spAutoFit/>
          </a:bodyPr>
          <a:lstStyle/>
          <a:p>
            <a:pPr algn="ctr"/>
            <a:r>
              <a:rPr lang="en-AU" dirty="0" smtClean="0">
                <a:latin typeface="Open Sans" panose="020B0606030504020204"/>
              </a:rPr>
              <a:t>Children’s </a:t>
            </a:r>
            <a:r>
              <a:rPr lang="en-AU" dirty="0">
                <a:latin typeface="Open Sans" panose="020B0606030504020204"/>
              </a:rPr>
              <a:t>voices and experiences of family violence have often </a:t>
            </a:r>
            <a:r>
              <a:rPr lang="en-AU" dirty="0" smtClean="0">
                <a:latin typeface="Open Sans" panose="020B0606030504020204"/>
              </a:rPr>
              <a:t>gone </a:t>
            </a:r>
            <a:r>
              <a:rPr lang="en-AU" dirty="0">
                <a:latin typeface="Open Sans" panose="020B0606030504020204"/>
              </a:rPr>
              <a:t>unheard. </a:t>
            </a:r>
          </a:p>
        </p:txBody>
      </p:sp>
      <p:sp>
        <p:nvSpPr>
          <p:cNvPr id="5" name="Rectangle 4"/>
          <p:cNvSpPr/>
          <p:nvPr/>
        </p:nvSpPr>
        <p:spPr>
          <a:xfrm>
            <a:off x="100829" y="5123115"/>
            <a:ext cx="5537971" cy="646331"/>
          </a:xfrm>
          <a:prstGeom prst="rect">
            <a:avLst/>
          </a:prstGeom>
          <a:solidFill>
            <a:srgbClr val="E1FFFE"/>
          </a:solidFill>
          <a:ln w="28575">
            <a:solidFill>
              <a:srgbClr val="007D7A"/>
            </a:solidFill>
          </a:ln>
        </p:spPr>
        <p:txBody>
          <a:bodyPr wrap="square">
            <a:spAutoFit/>
          </a:bodyPr>
          <a:lstStyle/>
          <a:p>
            <a:pPr algn="ctr"/>
            <a:r>
              <a:rPr lang="en-AU" dirty="0">
                <a:latin typeface="Open Sans" panose="020B0606030504020204"/>
              </a:rPr>
              <a:t>1 in 4 children in Australia is exposed to domestic </a:t>
            </a:r>
            <a:r>
              <a:rPr lang="en-AU" dirty="0" smtClean="0">
                <a:latin typeface="Open Sans" panose="020B0606030504020204"/>
              </a:rPr>
              <a:t>violence. </a:t>
            </a:r>
            <a:r>
              <a:rPr lang="en-AU" sz="1400" dirty="0" smtClean="0">
                <a:latin typeface="Open Sans" panose="020B0606030504020204"/>
              </a:rPr>
              <a:t>(</a:t>
            </a:r>
            <a:r>
              <a:rPr lang="en-AU" sz="1400" dirty="0">
                <a:latin typeface="Open Sans" panose="020B0606030504020204"/>
              </a:rPr>
              <a:t>University of NSW, ADFVC, </a:t>
            </a:r>
            <a:r>
              <a:rPr lang="en-AU" sz="1400" dirty="0" smtClean="0">
                <a:latin typeface="Open Sans" panose="020B0606030504020204"/>
              </a:rPr>
              <a:t>2011)</a:t>
            </a:r>
            <a:endParaRPr lang="en-AU" sz="1400" dirty="0">
              <a:latin typeface="Open Sans" panose="020B0606030504020204"/>
            </a:endParaRPr>
          </a:p>
        </p:txBody>
      </p:sp>
      <p:sp>
        <p:nvSpPr>
          <p:cNvPr id="8" name="Rectangle 7"/>
          <p:cNvSpPr/>
          <p:nvPr/>
        </p:nvSpPr>
        <p:spPr>
          <a:xfrm>
            <a:off x="5735538" y="4836634"/>
            <a:ext cx="3267271" cy="923330"/>
          </a:xfrm>
          <a:prstGeom prst="rect">
            <a:avLst/>
          </a:prstGeom>
          <a:solidFill>
            <a:srgbClr val="E1FCFF"/>
          </a:solidFill>
          <a:ln w="28575">
            <a:solidFill>
              <a:srgbClr val="00BED2"/>
            </a:solidFill>
          </a:ln>
        </p:spPr>
        <p:txBody>
          <a:bodyPr wrap="square">
            <a:spAutoFit/>
          </a:bodyPr>
          <a:lstStyle/>
          <a:p>
            <a:pPr algn="ctr"/>
            <a:r>
              <a:rPr lang="en-AU" dirty="0" smtClean="0">
                <a:latin typeface="Open Sans" panose="020B0606030504020204"/>
              </a:rPr>
              <a:t>Children </a:t>
            </a:r>
            <a:r>
              <a:rPr lang="en-AU" dirty="0">
                <a:latin typeface="Open Sans" panose="020B0606030504020204"/>
              </a:rPr>
              <a:t>are impacted by family violence even if they do not directly </a:t>
            </a:r>
            <a:r>
              <a:rPr lang="en-AU" dirty="0" smtClean="0">
                <a:latin typeface="Open Sans" panose="020B0606030504020204"/>
              </a:rPr>
              <a:t>see </a:t>
            </a:r>
            <a:r>
              <a:rPr lang="en-AU" dirty="0">
                <a:latin typeface="Open Sans" panose="020B0606030504020204"/>
              </a:rPr>
              <a:t>or hear it. </a:t>
            </a:r>
          </a:p>
        </p:txBody>
      </p:sp>
      <p:sp>
        <p:nvSpPr>
          <p:cNvPr id="9" name="Rectangle 8"/>
          <p:cNvSpPr/>
          <p:nvPr/>
        </p:nvSpPr>
        <p:spPr>
          <a:xfrm>
            <a:off x="100829" y="2379835"/>
            <a:ext cx="2448407" cy="2585323"/>
          </a:xfrm>
          <a:prstGeom prst="rect">
            <a:avLst/>
          </a:prstGeom>
          <a:solidFill>
            <a:srgbClr val="E1EBFF"/>
          </a:solidFill>
          <a:ln w="28575">
            <a:solidFill>
              <a:srgbClr val="002060"/>
            </a:solidFill>
          </a:ln>
        </p:spPr>
        <p:txBody>
          <a:bodyPr wrap="square">
            <a:spAutoFit/>
          </a:bodyPr>
          <a:lstStyle/>
          <a:p>
            <a:pPr algn="ctr"/>
            <a:r>
              <a:rPr lang="en-AU" dirty="0" smtClean="0">
                <a:latin typeface="Open Sans" panose="020B0606030504020204"/>
              </a:rPr>
              <a:t>Children </a:t>
            </a:r>
            <a:r>
              <a:rPr lang="en-AU" dirty="0">
                <a:latin typeface="Open Sans" panose="020B0606030504020204"/>
              </a:rPr>
              <a:t>and young people have their own separate and distinct experience, impacts and understanding of the violence to </a:t>
            </a:r>
            <a:r>
              <a:rPr lang="en-AU" dirty="0" smtClean="0">
                <a:latin typeface="Open Sans" panose="020B0606030504020204"/>
              </a:rPr>
              <a:t>that </a:t>
            </a:r>
            <a:r>
              <a:rPr lang="en-AU" dirty="0">
                <a:latin typeface="Open Sans" panose="020B0606030504020204"/>
              </a:rPr>
              <a:t>of their parent/caregiver(s). </a:t>
            </a:r>
          </a:p>
        </p:txBody>
      </p:sp>
      <p:sp>
        <p:nvSpPr>
          <p:cNvPr id="10" name="Rectangle 9"/>
          <p:cNvSpPr/>
          <p:nvPr/>
        </p:nvSpPr>
        <p:spPr>
          <a:xfrm>
            <a:off x="9099548" y="1807323"/>
            <a:ext cx="3053566" cy="3970318"/>
          </a:xfrm>
          <a:prstGeom prst="rect">
            <a:avLst/>
          </a:prstGeom>
          <a:solidFill>
            <a:schemeClr val="accent2">
              <a:lumMod val="20000"/>
              <a:lumOff val="80000"/>
            </a:schemeClr>
          </a:solidFill>
          <a:ln w="28575">
            <a:solidFill>
              <a:schemeClr val="accent2">
                <a:lumMod val="50000"/>
              </a:schemeClr>
            </a:solidFill>
          </a:ln>
        </p:spPr>
        <p:txBody>
          <a:bodyPr wrap="square">
            <a:spAutoFit/>
          </a:bodyPr>
          <a:lstStyle/>
          <a:p>
            <a:pPr algn="ctr"/>
            <a:r>
              <a:rPr lang="en-AU" dirty="0" smtClean="0">
                <a:latin typeface="Open Sans" panose="020B0606030504020204"/>
              </a:rPr>
              <a:t>Children </a:t>
            </a:r>
            <a:r>
              <a:rPr lang="en-AU" dirty="0">
                <a:latin typeface="Open Sans" panose="020B0606030504020204"/>
              </a:rPr>
              <a:t>and young people face additional structural barriers due to their age and dependence on adults that can limit their access to support. This can be compounded by other forms of structural inequalities such as ableism to further limit access to support or increase their likelihood </a:t>
            </a:r>
            <a:r>
              <a:rPr lang="en-AU" dirty="0" smtClean="0">
                <a:latin typeface="Open Sans" panose="020B0606030504020204"/>
              </a:rPr>
              <a:t>of </a:t>
            </a:r>
            <a:r>
              <a:rPr lang="en-AU" dirty="0">
                <a:latin typeface="Open Sans" panose="020B0606030504020204"/>
              </a:rPr>
              <a:t>being targeted by perpetrators. </a:t>
            </a:r>
          </a:p>
        </p:txBody>
      </p:sp>
      <p:sp>
        <p:nvSpPr>
          <p:cNvPr id="11" name="Rectangle 10"/>
          <p:cNvSpPr/>
          <p:nvPr/>
        </p:nvSpPr>
        <p:spPr>
          <a:xfrm>
            <a:off x="3283420" y="1052864"/>
            <a:ext cx="3039109" cy="923330"/>
          </a:xfrm>
          <a:prstGeom prst="rect">
            <a:avLst/>
          </a:prstGeom>
          <a:solidFill>
            <a:srgbClr val="E1FFFE"/>
          </a:solidFill>
          <a:ln w="28575">
            <a:solidFill>
              <a:srgbClr val="007D7A"/>
            </a:solidFill>
          </a:ln>
        </p:spPr>
        <p:txBody>
          <a:bodyPr wrap="square">
            <a:spAutoFit/>
          </a:bodyPr>
          <a:lstStyle/>
          <a:p>
            <a:pPr algn="ctr"/>
            <a:r>
              <a:rPr lang="en-AU" dirty="0" smtClean="0">
                <a:latin typeface="Open Sans" panose="020B0606030504020204"/>
              </a:rPr>
              <a:t>Family </a:t>
            </a:r>
            <a:r>
              <a:rPr lang="en-AU" dirty="0">
                <a:latin typeface="Open Sans" panose="020B0606030504020204"/>
              </a:rPr>
              <a:t>violence is traumatic and can </a:t>
            </a:r>
            <a:r>
              <a:rPr lang="en-AU" dirty="0" smtClean="0">
                <a:latin typeface="Open Sans" panose="020B0606030504020204"/>
              </a:rPr>
              <a:t>impact healthy development.</a:t>
            </a:r>
            <a:endParaRPr lang="en-AU" dirty="0">
              <a:latin typeface="Open Sans" panose="020B0606030504020204"/>
            </a:endParaRPr>
          </a:p>
        </p:txBody>
      </p:sp>
      <p:sp>
        <p:nvSpPr>
          <p:cNvPr id="12" name="Rectangle 11"/>
          <p:cNvSpPr/>
          <p:nvPr/>
        </p:nvSpPr>
        <p:spPr>
          <a:xfrm>
            <a:off x="6436261" y="1041099"/>
            <a:ext cx="5716853" cy="646331"/>
          </a:xfrm>
          <a:prstGeom prst="rect">
            <a:avLst/>
          </a:prstGeom>
          <a:solidFill>
            <a:srgbClr val="E1FCFF"/>
          </a:solidFill>
          <a:ln w="28575">
            <a:solidFill>
              <a:srgbClr val="00BED2"/>
            </a:solidFill>
          </a:ln>
        </p:spPr>
        <p:txBody>
          <a:bodyPr wrap="square">
            <a:spAutoFit/>
          </a:bodyPr>
          <a:lstStyle/>
          <a:p>
            <a:pPr algn="ctr"/>
            <a:r>
              <a:rPr lang="en-AU" dirty="0" smtClean="0">
                <a:latin typeface="Open Sans" panose="020B0606030504020204"/>
              </a:rPr>
              <a:t>A </a:t>
            </a:r>
            <a:r>
              <a:rPr lang="en-AU" dirty="0">
                <a:latin typeface="Open Sans" panose="020B0606030504020204"/>
              </a:rPr>
              <a:t>perpetrator’s tactics of family violence can directly impact the bond between a </a:t>
            </a:r>
            <a:r>
              <a:rPr lang="en-AU" dirty="0" smtClean="0">
                <a:latin typeface="Open Sans" panose="020B0606030504020204"/>
              </a:rPr>
              <a:t>child </a:t>
            </a:r>
            <a:r>
              <a:rPr lang="en-AU" dirty="0">
                <a:latin typeface="Open Sans" panose="020B0606030504020204"/>
              </a:rPr>
              <a:t>and mother/carer. </a:t>
            </a:r>
          </a:p>
        </p:txBody>
      </p:sp>
      <p:sp>
        <p:nvSpPr>
          <p:cNvPr id="14" name="Rectangle 13"/>
          <p:cNvSpPr/>
          <p:nvPr/>
        </p:nvSpPr>
        <p:spPr>
          <a:xfrm>
            <a:off x="45051" y="5841270"/>
            <a:ext cx="12108063" cy="986574"/>
          </a:xfrm>
          <a:prstGeom prst="rect">
            <a:avLst/>
          </a:prstGeom>
          <a:solidFill>
            <a:srgbClr val="007D7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152399" y="5876286"/>
            <a:ext cx="11887201" cy="954107"/>
          </a:xfrm>
          <a:prstGeom prst="rect">
            <a:avLst/>
          </a:prstGeom>
          <a:noFill/>
          <a:ln w="28575">
            <a:noFill/>
          </a:ln>
        </p:spPr>
        <p:txBody>
          <a:bodyPr wrap="square">
            <a:spAutoFit/>
          </a:bodyPr>
          <a:lstStyle/>
          <a:p>
            <a:pPr algn="ctr"/>
            <a:r>
              <a:rPr lang="en-AU" sz="2800" dirty="0" smtClean="0">
                <a:latin typeface="Open Sans" panose="020B0606030504020204"/>
              </a:rPr>
              <a:t>What </a:t>
            </a:r>
            <a:r>
              <a:rPr lang="en-AU" sz="2800" dirty="0">
                <a:latin typeface="Open Sans" panose="020B0606030504020204"/>
              </a:rPr>
              <a:t>we also know is that children can be supported to recover from the impacts of family violence.</a:t>
            </a:r>
          </a:p>
        </p:txBody>
      </p:sp>
    </p:spTree>
    <p:extLst>
      <p:ext uri="{BB962C8B-B14F-4D97-AF65-F5344CB8AC3E}">
        <p14:creationId xmlns:p14="http://schemas.microsoft.com/office/powerpoint/2010/main" val="15848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4"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focused practice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933" y="2906848"/>
            <a:ext cx="3364667" cy="3792630"/>
          </a:xfrm>
          <a:prstGeom prst="rect">
            <a:avLst/>
          </a:prstGeom>
        </p:spPr>
      </p:pic>
      <p:sp>
        <p:nvSpPr>
          <p:cNvPr id="3" name="Rectangle 2"/>
          <p:cNvSpPr/>
          <p:nvPr/>
        </p:nvSpPr>
        <p:spPr>
          <a:xfrm>
            <a:off x="2362200" y="1353284"/>
            <a:ext cx="5746376" cy="1323439"/>
          </a:xfrm>
          <a:prstGeom prst="rect">
            <a:avLst/>
          </a:prstGeom>
          <a:solidFill>
            <a:schemeClr val="accent2">
              <a:lumMod val="20000"/>
              <a:lumOff val="80000"/>
            </a:schemeClr>
          </a:solidFill>
          <a:ln w="57150">
            <a:solidFill>
              <a:schemeClr val="accent2">
                <a:lumMod val="50000"/>
              </a:schemeClr>
            </a:solidFill>
          </a:ln>
        </p:spPr>
        <p:txBody>
          <a:bodyPr wrap="square">
            <a:spAutoFit/>
          </a:bodyPr>
          <a:lstStyle/>
          <a:p>
            <a:pPr algn="ctr"/>
            <a:r>
              <a:rPr lang="en-AU" sz="2000" dirty="0" smtClean="0">
                <a:latin typeface="Open Sans" panose="020B0606030504020204"/>
              </a:rPr>
              <a:t>A </a:t>
            </a:r>
            <a:r>
              <a:rPr lang="en-AU" sz="2000" dirty="0">
                <a:latin typeface="Open Sans" panose="020B0606030504020204"/>
              </a:rPr>
              <a:t>child-focused practice under MARAM does not mean that every practitioner will be required to conduct individual </a:t>
            </a:r>
            <a:r>
              <a:rPr lang="en-AU" sz="2000" dirty="0" smtClean="0">
                <a:latin typeface="Open Sans" panose="020B0606030504020204"/>
              </a:rPr>
              <a:t>appointments </a:t>
            </a:r>
            <a:r>
              <a:rPr lang="en-AU" sz="2000" dirty="0">
                <a:latin typeface="Open Sans" panose="020B0606030504020204"/>
              </a:rPr>
              <a:t>with children to complete a risk </a:t>
            </a:r>
            <a:r>
              <a:rPr lang="en-AU" sz="2000" dirty="0" smtClean="0">
                <a:latin typeface="Open Sans" panose="020B0606030504020204"/>
              </a:rPr>
              <a:t>assessment.</a:t>
            </a:r>
            <a:endParaRPr lang="en-AU" sz="2000" dirty="0">
              <a:latin typeface="Open Sans" panose="020B0606030504020204"/>
            </a:endParaRPr>
          </a:p>
        </p:txBody>
      </p:sp>
      <p:sp>
        <p:nvSpPr>
          <p:cNvPr id="4" name="Rectangle 3"/>
          <p:cNvSpPr/>
          <p:nvPr/>
        </p:nvSpPr>
        <p:spPr>
          <a:xfrm>
            <a:off x="6476999" y="3144982"/>
            <a:ext cx="4724400" cy="1015663"/>
          </a:xfrm>
          <a:prstGeom prst="rect">
            <a:avLst/>
          </a:prstGeom>
          <a:solidFill>
            <a:srgbClr val="DEEBF7"/>
          </a:solidFill>
          <a:ln w="57150">
            <a:solidFill>
              <a:srgbClr val="00BED2"/>
            </a:solidFill>
          </a:ln>
        </p:spPr>
        <p:txBody>
          <a:bodyPr wrap="square">
            <a:spAutoFit/>
          </a:bodyPr>
          <a:lstStyle/>
          <a:p>
            <a:pPr algn="ctr"/>
            <a:r>
              <a:rPr lang="en-AU" sz="2000" dirty="0" smtClean="0">
                <a:latin typeface="Open Sans" panose="020B0606030504020204"/>
              </a:rPr>
              <a:t>Workers </a:t>
            </a:r>
            <a:r>
              <a:rPr lang="en-AU" sz="2000" dirty="0">
                <a:latin typeface="Open Sans" panose="020B0606030504020204"/>
              </a:rPr>
              <a:t>should not be undertaking direct work with children that they do not feel skilled and supported to do. </a:t>
            </a:r>
          </a:p>
        </p:txBody>
      </p:sp>
      <p:sp>
        <p:nvSpPr>
          <p:cNvPr id="5" name="Rectangle 4"/>
          <p:cNvSpPr/>
          <p:nvPr/>
        </p:nvSpPr>
        <p:spPr>
          <a:xfrm>
            <a:off x="5235388" y="5048150"/>
            <a:ext cx="3581401" cy="1323439"/>
          </a:xfrm>
          <a:prstGeom prst="rect">
            <a:avLst/>
          </a:prstGeom>
          <a:solidFill>
            <a:srgbClr val="E1FCFF"/>
          </a:solidFill>
          <a:ln w="57150">
            <a:solidFill>
              <a:srgbClr val="007D7A"/>
            </a:solidFill>
          </a:ln>
        </p:spPr>
        <p:txBody>
          <a:bodyPr wrap="square">
            <a:spAutoFit/>
          </a:bodyPr>
          <a:lstStyle/>
          <a:p>
            <a:pPr algn="ctr"/>
            <a:r>
              <a:rPr lang="en-AU" sz="2000" dirty="0" smtClean="0">
                <a:latin typeface="Open Sans" panose="020B0606030504020204"/>
              </a:rPr>
              <a:t>A </a:t>
            </a:r>
            <a:r>
              <a:rPr lang="en-AU" sz="2000" dirty="0">
                <a:latin typeface="Open Sans" panose="020B0606030504020204"/>
              </a:rPr>
              <a:t>child focus is relevant even if you are not working with children directly in </a:t>
            </a:r>
            <a:r>
              <a:rPr lang="en-AU" sz="2000" dirty="0" smtClean="0">
                <a:latin typeface="Open Sans" panose="020B0606030504020204"/>
              </a:rPr>
              <a:t>your  </a:t>
            </a:r>
            <a:r>
              <a:rPr lang="en-AU" sz="2000" dirty="0">
                <a:latin typeface="Open Sans" panose="020B0606030504020204"/>
              </a:rPr>
              <a:t>practice.</a:t>
            </a:r>
          </a:p>
        </p:txBody>
      </p:sp>
    </p:spTree>
    <p:extLst>
      <p:ext uri="{BB962C8B-B14F-4D97-AF65-F5344CB8AC3E}">
        <p14:creationId xmlns:p14="http://schemas.microsoft.com/office/powerpoint/2010/main" val="826136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0" y="307008"/>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chemeClr val="bg1"/>
                </a:solidFill>
              </a:rPr>
              <a:t>Child </a:t>
            </a:r>
            <a:r>
              <a:rPr lang="en-AU" b="1" dirty="0">
                <a:solidFill>
                  <a:schemeClr val="bg1"/>
                </a:solidFill>
              </a:rPr>
              <a:t>focused practice at an intermediate practice level</a:t>
            </a:r>
          </a:p>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p:cNvGraphicFramePr/>
          <p:nvPr>
            <p:extLst>
              <p:ext uri="{D42A27DB-BD31-4B8C-83A1-F6EECF244321}">
                <p14:modId xmlns:p14="http://schemas.microsoft.com/office/powerpoint/2010/main" val="870353373"/>
              </p:ext>
            </p:extLst>
          </p:nvPr>
        </p:nvGraphicFramePr>
        <p:xfrm>
          <a:off x="1679302" y="969790"/>
          <a:ext cx="8496663" cy="576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5018" y="2895601"/>
            <a:ext cx="2865770" cy="1907852"/>
          </a:xfrm>
          <a:prstGeom prst="rect">
            <a:avLst/>
          </a:prstGeom>
        </p:spPr>
      </p:pic>
    </p:spTree>
    <p:extLst>
      <p:ext uri="{BB962C8B-B14F-4D97-AF65-F5344CB8AC3E}">
        <p14:creationId xmlns:p14="http://schemas.microsoft.com/office/powerpoint/2010/main" val="3123169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52400" y="195493"/>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Self-care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343" y="5109290"/>
            <a:ext cx="3338657" cy="136931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76" y="5093231"/>
            <a:ext cx="2912925" cy="112035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356" y="1360635"/>
            <a:ext cx="3167142" cy="133933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736" y="3205843"/>
            <a:ext cx="3133200" cy="1209653"/>
          </a:xfrm>
          <a:prstGeom prst="rect">
            <a:avLst/>
          </a:prstGeom>
        </p:spPr>
      </p:pic>
      <p:pic>
        <p:nvPicPr>
          <p:cNvPr id="6" name="Picture 5"/>
          <p:cNvPicPr>
            <a:picLocks noChangeAspect="1"/>
          </p:cNvPicPr>
          <p:nvPr/>
        </p:nvPicPr>
        <p:blipFill rotWithShape="1">
          <a:blip r:embed="rId6"/>
          <a:srcRect l="811"/>
          <a:stretch/>
        </p:blipFill>
        <p:spPr>
          <a:xfrm>
            <a:off x="3931084" y="3093028"/>
            <a:ext cx="3978032" cy="1558917"/>
          </a:xfrm>
          <a:prstGeom prst="rect">
            <a:avLst/>
          </a:prstGeom>
        </p:spPr>
      </p:pic>
      <p:pic>
        <p:nvPicPr>
          <p:cNvPr id="8" name="Picture 7"/>
          <p:cNvPicPr>
            <a:picLocks noChangeAspect="1"/>
          </p:cNvPicPr>
          <p:nvPr/>
        </p:nvPicPr>
        <p:blipFill>
          <a:blip r:embed="rId7"/>
          <a:stretch>
            <a:fillRect/>
          </a:stretch>
        </p:blipFill>
        <p:spPr>
          <a:xfrm>
            <a:off x="317648" y="1415555"/>
            <a:ext cx="2597034" cy="1236188"/>
          </a:xfrm>
          <a:prstGeom prst="rect">
            <a:avLst/>
          </a:prstGeom>
        </p:spPr>
      </p:pic>
      <p:pic>
        <p:nvPicPr>
          <p:cNvPr id="11" name="Picture 10"/>
          <p:cNvPicPr>
            <a:picLocks noChangeAspect="1"/>
          </p:cNvPicPr>
          <p:nvPr/>
        </p:nvPicPr>
        <p:blipFill>
          <a:blip r:embed="rId8"/>
          <a:stretch>
            <a:fillRect/>
          </a:stretch>
        </p:blipFill>
        <p:spPr>
          <a:xfrm>
            <a:off x="3275801" y="1397155"/>
            <a:ext cx="4948165" cy="1254588"/>
          </a:xfrm>
          <a:prstGeom prst="rect">
            <a:avLst/>
          </a:prstGeom>
        </p:spPr>
      </p:pic>
      <p:pic>
        <p:nvPicPr>
          <p:cNvPr id="13" name="Picture 12"/>
          <p:cNvPicPr>
            <a:picLocks noChangeAspect="1"/>
          </p:cNvPicPr>
          <p:nvPr/>
        </p:nvPicPr>
        <p:blipFill>
          <a:blip r:embed="rId9"/>
          <a:stretch>
            <a:fillRect/>
          </a:stretch>
        </p:blipFill>
        <p:spPr>
          <a:xfrm>
            <a:off x="362876" y="3365983"/>
            <a:ext cx="2912925" cy="915055"/>
          </a:xfrm>
          <a:prstGeom prst="rect">
            <a:avLst/>
          </a:prstGeom>
        </p:spPr>
      </p:pic>
      <p:pic>
        <p:nvPicPr>
          <p:cNvPr id="20" name="Picture 19"/>
          <p:cNvPicPr>
            <a:picLocks noChangeAspect="1"/>
          </p:cNvPicPr>
          <p:nvPr/>
        </p:nvPicPr>
        <p:blipFill>
          <a:blip r:embed="rId10"/>
          <a:stretch>
            <a:fillRect/>
          </a:stretch>
        </p:blipFill>
        <p:spPr>
          <a:xfrm>
            <a:off x="3537711" y="5345120"/>
            <a:ext cx="4686255" cy="679046"/>
          </a:xfrm>
          <a:prstGeom prst="rect">
            <a:avLst/>
          </a:prstGeom>
        </p:spPr>
      </p:pic>
    </p:spTree>
    <p:extLst>
      <p:ext uri="{BB962C8B-B14F-4D97-AF65-F5344CB8AC3E}">
        <p14:creationId xmlns:p14="http://schemas.microsoft.com/office/powerpoint/2010/main" val="1611344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2" name="Rectangle 1"/>
          <p:cNvSpPr/>
          <p:nvPr/>
        </p:nvSpPr>
        <p:spPr>
          <a:xfrm>
            <a:off x="0" y="164050"/>
            <a:ext cx="3442994"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Module 2 summary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p:cNvGraphicFramePr/>
          <p:nvPr>
            <p:extLst>
              <p:ext uri="{D42A27DB-BD31-4B8C-83A1-F6EECF244321}">
                <p14:modId xmlns:p14="http://schemas.microsoft.com/office/powerpoint/2010/main" val="3060837390"/>
              </p:ext>
            </p:extLst>
          </p:nvPr>
        </p:nvGraphicFramePr>
        <p:xfrm>
          <a:off x="1193800" y="10019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49236" y="4239492"/>
            <a:ext cx="7550728" cy="830997"/>
          </a:xfrm>
          <a:prstGeom prst="rect">
            <a:avLst/>
          </a:prstGeom>
          <a:noFill/>
        </p:spPr>
        <p:txBody>
          <a:bodyPr wrap="square" rtlCol="0">
            <a:spAutoFit/>
          </a:bodyPr>
          <a:lstStyle/>
          <a:p>
            <a:r>
              <a:rPr lang="en-AU" sz="2200" dirty="0">
                <a:latin typeface="Open Sans" panose="020B0606030504020204"/>
              </a:rPr>
              <a:t>Responding to discriminatory attitudes and beliefs </a:t>
            </a:r>
            <a:endParaRPr lang="en-US" sz="2200" b="1" dirty="0">
              <a:latin typeface="Open Sans" panose="020B0606030504020204"/>
              <a:ea typeface="Open Sans" panose="020B0606030504020204" pitchFamily="34" charset="0"/>
              <a:cs typeface="Open Sans" panose="020B0606030504020204" pitchFamily="34" charset="0"/>
            </a:endParaRPr>
          </a:p>
          <a:p>
            <a:endParaRPr lang="en-AU" sz="2400" dirty="0"/>
          </a:p>
        </p:txBody>
      </p:sp>
    </p:spTree>
    <p:extLst>
      <p:ext uri="{BB962C8B-B14F-4D97-AF65-F5344CB8AC3E}">
        <p14:creationId xmlns:p14="http://schemas.microsoft.com/office/powerpoint/2010/main" val="3016796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0" y="0"/>
            <a:ext cx="4895849" cy="6925236"/>
          </a:xfrm>
        </p:spPr>
      </p:pic>
      <p:sp>
        <p:nvSpPr>
          <p:cNvPr id="6" name="Rectangle 5"/>
          <p:cNvSpPr/>
          <p:nvPr/>
        </p:nvSpPr>
        <p:spPr>
          <a:xfrm>
            <a:off x="381001" y="393765"/>
            <a:ext cx="6096000" cy="5664564"/>
          </a:xfrm>
          <a:prstGeom prst="rect">
            <a:avLst/>
          </a:prstGeom>
          <a:solidFill>
            <a:srgbClr val="254061"/>
          </a:solidFill>
        </p:spPr>
        <p:txBody>
          <a:bodyPr>
            <a:spAutoFit/>
          </a:bodyPr>
          <a:lstStyle/>
          <a:p>
            <a:pPr algn="ctr">
              <a:lnSpc>
                <a:spcPct val="107000"/>
              </a:lnSpc>
              <a:spcAft>
                <a:spcPts val="800"/>
              </a:spcAft>
              <a:tabLst>
                <a:tab pos="617220" algn="l"/>
              </a:tabLst>
            </a:pP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Reflection</a:t>
            </a:r>
          </a:p>
          <a:p>
            <a:pPr algn="ctr">
              <a:lnSpc>
                <a:spcPct val="107000"/>
              </a:lnSpc>
              <a:spcAft>
                <a:spcPts val="800"/>
              </a:spcAft>
              <a:tabLst>
                <a:tab pos="617220" algn="l"/>
              </a:tabLst>
            </a:pPr>
            <a:endPar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tabLst>
                <a:tab pos="617220" algn="l"/>
              </a:tabLst>
            </a:pPr>
            <a:r>
              <a:rPr lang="en-AU"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After </a:t>
            </a:r>
            <a:r>
              <a:rPr lang="en-AU"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undertaking any form of training, it is always important to reflect on these questions:</a:t>
            </a: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How might I apply new knowledge and skills? </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does this content reveal about my work responsibilities or role that I didn’t know before?</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can I do better as a result?</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other knowledge or experience does this enhance?</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further training do I think I need?</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9281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1" y="2086571"/>
            <a:ext cx="3963281" cy="3276149"/>
          </a:xfrm>
        </p:spPr>
      </p:pic>
      <p:pic>
        <p:nvPicPr>
          <p:cNvPr id="6" name="Picture 5"/>
          <p:cNvPicPr>
            <a:picLocks noChangeAspect="1"/>
          </p:cNvPicPr>
          <p:nvPr/>
        </p:nvPicPr>
        <p:blipFill>
          <a:blip r:embed="rId3"/>
          <a:stretch>
            <a:fillRect/>
          </a:stretch>
        </p:blipFill>
        <p:spPr>
          <a:xfrm>
            <a:off x="-13250" y="164050"/>
            <a:ext cx="12205250" cy="713294"/>
          </a:xfrm>
          <a:prstGeom prst="rect">
            <a:avLst/>
          </a:prstGeom>
        </p:spPr>
      </p:pic>
      <p:sp>
        <p:nvSpPr>
          <p:cNvPr id="7" name="Rectangle 6"/>
          <p:cNvSpPr/>
          <p:nvPr/>
        </p:nvSpPr>
        <p:spPr>
          <a:xfrm>
            <a:off x="0" y="164050"/>
            <a:ext cx="2171172"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Self-care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Diagram 10"/>
          <p:cNvGraphicFramePr/>
          <p:nvPr>
            <p:extLst/>
          </p:nvPr>
        </p:nvGraphicFramePr>
        <p:xfrm>
          <a:off x="3937000" y="877344"/>
          <a:ext cx="8255000" cy="569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5040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6" name="Rectangle 5"/>
          <p:cNvSpPr/>
          <p:nvPr/>
        </p:nvSpPr>
        <p:spPr>
          <a:xfrm>
            <a:off x="-1" y="2358053"/>
            <a:ext cx="12192000" cy="3405011"/>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465" y="2684154"/>
            <a:ext cx="9635067" cy="1477328"/>
          </a:xfrm>
          <a:prstGeom prst="rect">
            <a:avLst/>
          </a:prstGeom>
          <a:noFill/>
        </p:spPr>
        <p:txBody>
          <a:bodyPr wrap="square" rtlCol="0">
            <a:spAutoFit/>
          </a:bodyPr>
          <a:lstStyle/>
          <a:p>
            <a:pPr algn="ctr"/>
            <a:endPar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endParaRPr>
          </a:p>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you</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2"/>
          <a:srcRect t="4409" b="3480"/>
          <a:stretch>
            <a:fillRect/>
          </a:stretch>
        </p:blipFill>
        <p:spPr>
          <a:xfrm>
            <a:off x="9702984" y="6102727"/>
            <a:ext cx="1210549" cy="629275"/>
          </a:xfrm>
          <a:prstGeom prst="rect">
            <a:avLst/>
          </a:prstGeom>
        </p:spPr>
      </p:pic>
      <p:pic>
        <p:nvPicPr>
          <p:cNvPr id="11" name="Picture 10"/>
          <p:cNvPicPr>
            <a:picLocks noChangeAspect="1"/>
          </p:cNvPicPr>
          <p:nvPr/>
        </p:nvPicPr>
        <p:blipFill>
          <a:blip r:embed="rId3"/>
          <a:srcRect l="677" r="5442"/>
          <a:stretch>
            <a:fillRect/>
          </a:stretch>
        </p:blipFill>
        <p:spPr>
          <a:xfrm>
            <a:off x="11146499" y="5775470"/>
            <a:ext cx="1045501" cy="10446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78" y="63867"/>
            <a:ext cx="7265653" cy="1932842"/>
          </a:xfrm>
          <a:prstGeom prst="rect">
            <a:avLst/>
          </a:prstGeom>
        </p:spPr>
      </p:pic>
    </p:spTree>
    <p:extLst>
      <p:ext uri="{BB962C8B-B14F-4D97-AF65-F5344CB8AC3E}">
        <p14:creationId xmlns:p14="http://schemas.microsoft.com/office/powerpoint/2010/main" val="212166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756" y="1444172"/>
            <a:ext cx="2819400" cy="4876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Diagram 4"/>
          <p:cNvGraphicFramePr/>
          <p:nvPr>
            <p:extLst>
              <p:ext uri="{D42A27DB-BD31-4B8C-83A1-F6EECF244321}">
                <p14:modId xmlns:p14="http://schemas.microsoft.com/office/powerpoint/2010/main" val="410526462"/>
              </p:ext>
            </p:extLst>
          </p:nvPr>
        </p:nvGraphicFramePr>
        <p:xfrm>
          <a:off x="209550" y="895350"/>
          <a:ext cx="11620500" cy="596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Training overview</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53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73" y="1521056"/>
            <a:ext cx="5682653" cy="4258032"/>
          </a:xfrm>
          <a:prstGeom prst="rect">
            <a:avLst/>
          </a:prstGeom>
        </p:spPr>
      </p:pic>
    </p:spTree>
    <p:extLst>
      <p:ext uri="{BB962C8B-B14F-4D97-AF65-F5344CB8AC3E}">
        <p14:creationId xmlns:p14="http://schemas.microsoft.com/office/powerpoint/2010/main" val="823541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Observable </a:t>
            </a:r>
            <a:r>
              <a:rPr lang="en-AU" sz="3600" b="1" dirty="0">
                <a:latin typeface="Open Sans" panose="020B0606030504020204" pitchFamily="34" charset="0"/>
                <a:ea typeface="Open Sans" panose="020B0606030504020204" pitchFamily="34" charset="0"/>
                <a:cs typeface="Open Sans" panose="020B0606030504020204" pitchFamily="34" charset="0"/>
              </a:rPr>
              <a:t>Signs of </a:t>
            </a:r>
            <a:r>
              <a:rPr lang="en-AU" sz="3600" b="1" dirty="0" smtClean="0">
                <a:latin typeface="Open Sans" panose="020B0606030504020204" pitchFamily="34" charset="0"/>
                <a:ea typeface="Open Sans" panose="020B0606030504020204" pitchFamily="34" charset="0"/>
                <a:cs typeface="Open Sans" panose="020B0606030504020204" pitchFamily="34" charset="0"/>
              </a:rPr>
              <a:t>Trauma</a:t>
            </a: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253235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observable signs of trauma</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7" y="2851861"/>
            <a:ext cx="2355670" cy="400613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392"/>
          <a:stretch/>
        </p:blipFill>
        <p:spPr>
          <a:xfrm>
            <a:off x="8949389" y="2589517"/>
            <a:ext cx="3242611" cy="4255420"/>
          </a:xfrm>
          <a:prstGeom prst="rect">
            <a:avLst/>
          </a:prstGeom>
        </p:spPr>
      </p:pic>
      <p:sp>
        <p:nvSpPr>
          <p:cNvPr id="9" name="Rounded Rectangular Callout 8"/>
          <p:cNvSpPr/>
          <p:nvPr/>
        </p:nvSpPr>
        <p:spPr>
          <a:xfrm>
            <a:off x="3128554" y="1344666"/>
            <a:ext cx="5605296" cy="1213276"/>
          </a:xfrm>
          <a:prstGeom prst="wedgeRoundRectCallout">
            <a:avLst>
              <a:gd name="adj1" fmla="val 64803"/>
              <a:gd name="adj2" fmla="val 105989"/>
              <a:gd name="adj3" fmla="val 16667"/>
            </a:avLst>
          </a:prstGeom>
          <a:solidFill>
            <a:schemeClr val="accent1">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These are things we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observe, hear or notice, </a:t>
            </a: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that indicate that someone may be experiencing family violence. </a:t>
            </a:r>
          </a:p>
        </p:txBody>
      </p:sp>
      <p:sp>
        <p:nvSpPr>
          <p:cNvPr id="10" name="Rounded Rectangular Callout 9"/>
          <p:cNvSpPr/>
          <p:nvPr/>
        </p:nvSpPr>
        <p:spPr>
          <a:xfrm>
            <a:off x="3128554" y="3145728"/>
            <a:ext cx="5605297" cy="2995707"/>
          </a:xfrm>
          <a:prstGeom prst="wedgeRoundRectCallout">
            <a:avLst>
              <a:gd name="adj1" fmla="val 67366"/>
              <a:gd name="adj2" fmla="val -26167"/>
              <a:gd name="adj3" fmla="val 16667"/>
            </a:avLst>
          </a:prstGeom>
          <a:solidFill>
            <a:schemeClr val="accent1">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signs are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expressions of trauma </a:t>
            </a: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that relate to a person’s physical or emotional presentation, behaviour or circumstances, which may indicate family violence is occurring and can be expressed differently across a person’s lifespan and circumstance, from infancy, childhood and adolescence, through to adulthood and old age.</a:t>
            </a:r>
          </a:p>
        </p:txBody>
      </p:sp>
      <p:sp>
        <p:nvSpPr>
          <p:cNvPr id="11" name="Rectangle 10"/>
          <p:cNvSpPr/>
          <p:nvPr/>
        </p:nvSpPr>
        <p:spPr>
          <a:xfrm>
            <a:off x="152400" y="2851861"/>
            <a:ext cx="2865120" cy="4127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55" y="2912124"/>
            <a:ext cx="2417962" cy="3945876"/>
          </a:xfrm>
          <a:prstGeom prst="rect">
            <a:avLst/>
          </a:prstGeom>
        </p:spPr>
      </p:pic>
    </p:spTree>
    <p:extLst>
      <p:ext uri="{BB962C8B-B14F-4D97-AF65-F5344CB8AC3E}">
        <p14:creationId xmlns:p14="http://schemas.microsoft.com/office/powerpoint/2010/main" val="42925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observable signs of trauma</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p:cNvGraphicFramePr/>
          <p:nvPr>
            <p:extLst>
              <p:ext uri="{D42A27DB-BD31-4B8C-83A1-F6EECF244321}">
                <p14:modId xmlns:p14="http://schemas.microsoft.com/office/powerpoint/2010/main" val="3648534263"/>
              </p:ext>
            </p:extLst>
          </p:nvPr>
        </p:nvGraphicFramePr>
        <p:xfrm>
          <a:off x="3887694" y="12037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399" y="1521056"/>
            <a:ext cx="2818953" cy="6889522"/>
          </a:xfrm>
          <a:prstGeom prst="rect">
            <a:avLst/>
          </a:prstGeom>
        </p:spPr>
      </p:pic>
    </p:spTree>
    <p:extLst>
      <p:ext uri="{BB962C8B-B14F-4D97-AF65-F5344CB8AC3E}">
        <p14:creationId xmlns:p14="http://schemas.microsoft.com/office/powerpoint/2010/main" val="31395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observable signs of trauma</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p:cNvGraphicFramePr/>
          <p:nvPr>
            <p:extLst>
              <p:ext uri="{D42A27DB-BD31-4B8C-83A1-F6EECF244321}">
                <p14:modId xmlns:p14="http://schemas.microsoft.com/office/powerpoint/2010/main" val="1322067648"/>
              </p:ext>
            </p:extLst>
          </p:nvPr>
        </p:nvGraphicFramePr>
        <p:xfrm>
          <a:off x="3887694" y="1203760"/>
          <a:ext cx="8128000" cy="3446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1557576"/>
            <a:ext cx="3477000" cy="7011375"/>
          </a:xfrm>
          <a:prstGeom prst="rect">
            <a:avLst/>
          </a:prstGeom>
        </p:spPr>
      </p:pic>
      <p:sp>
        <p:nvSpPr>
          <p:cNvPr id="3" name="Rectangle 2"/>
          <p:cNvSpPr/>
          <p:nvPr/>
        </p:nvSpPr>
        <p:spPr>
          <a:xfrm>
            <a:off x="5410200" y="5455149"/>
            <a:ext cx="6096000" cy="923330"/>
          </a:xfrm>
          <a:prstGeom prst="rect">
            <a:avLst/>
          </a:prstGeom>
          <a:solidFill>
            <a:schemeClr val="accent2">
              <a:lumMod val="20000"/>
              <a:lumOff val="80000"/>
            </a:schemeClr>
          </a:solidFill>
          <a:ln w="57150">
            <a:solidFill>
              <a:schemeClr val="accent2">
                <a:lumMod val="75000"/>
              </a:schemeClr>
            </a:solidFill>
          </a:ln>
        </p:spPr>
        <p:txBody>
          <a:bodyPr>
            <a:spAutoFit/>
          </a:bodyPr>
          <a:lstStyle/>
          <a:p>
            <a:pPr algn="ctr"/>
            <a:r>
              <a:rPr lang="en-AU" b="1" dirty="0" smtClean="0">
                <a:latin typeface="Open Sans" panose="020B0606030504020204" pitchFamily="34" charset="0"/>
                <a:ea typeface="Open Sans" panose="020B0606030504020204" pitchFamily="34" charset="0"/>
                <a:cs typeface="Open Sans" panose="020B0606030504020204" pitchFamily="34" charset="0"/>
              </a:rPr>
              <a:t>It is important to note that adults and children experiencing family violence may also not exhibit any of these signs and indicators. </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07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3924</TotalTime>
  <Words>1761</Words>
  <Application>Microsoft Office PowerPoint</Application>
  <PresentationFormat>Widescreen</PresentationFormat>
  <Paragraphs>196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Microsoft Sans Serif</vt:lpstr>
      <vt:lpstr>Open Sans</vt:lpstr>
      <vt:lpstr>Times New Roman</vt:lpstr>
      <vt:lpstr>Office Theme</vt:lpstr>
      <vt:lpstr>PowerPoint Presentation</vt:lpstr>
      <vt:lpstr>A safe learning environment </vt:lpstr>
      <vt:lpstr>Self-care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RWH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Wilson</dc:creator>
  <cp:lastModifiedBy>Jessica Wilson</cp:lastModifiedBy>
  <cp:revision>65</cp:revision>
  <dcterms:created xsi:type="dcterms:W3CDTF">2021-06-24T05:40:12Z</dcterms:created>
  <dcterms:modified xsi:type="dcterms:W3CDTF">2021-08-25T01:03:07Z</dcterms:modified>
</cp:coreProperties>
</file>