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25" r:id="rId3"/>
    <p:sldId id="259" r:id="rId4"/>
    <p:sldId id="262" r:id="rId5"/>
    <p:sldId id="295" r:id="rId6"/>
    <p:sldId id="263" r:id="rId7"/>
    <p:sldId id="297" r:id="rId8"/>
    <p:sldId id="298" r:id="rId9"/>
    <p:sldId id="299" r:id="rId10"/>
    <p:sldId id="300" r:id="rId11"/>
    <p:sldId id="301" r:id="rId12"/>
    <p:sldId id="327"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1" r:id="rId32"/>
    <p:sldId id="320" r:id="rId33"/>
    <p:sldId id="322" r:id="rId34"/>
    <p:sldId id="323" r:id="rId35"/>
    <p:sldId id="290" r:id="rId36"/>
    <p:sldId id="324" r:id="rId37"/>
    <p:sldId id="294" r:id="rId38"/>
    <p:sldId id="326"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DEEBF7"/>
    <a:srgbClr val="F47822"/>
    <a:srgbClr val="004A50"/>
    <a:srgbClr val="00AAB9"/>
    <a:srgbClr val="009999"/>
    <a:srgbClr val="00BED2"/>
    <a:srgbClr val="254061"/>
    <a:srgbClr val="003736"/>
    <a:srgbClr val="007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97" autoAdjust="0"/>
    <p:restoredTop sz="94343" autoAdjust="0"/>
  </p:normalViewPr>
  <p:slideViewPr>
    <p:cSldViewPr snapToGrid="0">
      <p:cViewPr varScale="1">
        <p:scale>
          <a:sx n="67" d="100"/>
          <a:sy n="67" d="100"/>
        </p:scale>
        <p:origin x="48" y="60"/>
      </p:cViewPr>
      <p:guideLst/>
    </p:cSldViewPr>
  </p:slideViewPr>
  <p:notesTextViewPr>
    <p:cViewPr>
      <p:scale>
        <a:sx n="1" d="1"/>
        <a:sy n="1" d="1"/>
      </p:scale>
      <p:origin x="0" y="0"/>
    </p:cViewPr>
  </p:notesTextViewPr>
  <p:sorterViewPr>
    <p:cViewPr>
      <p:scale>
        <a:sx n="100" d="100"/>
        <a:sy n="100" d="100"/>
      </p:scale>
      <p:origin x="0" y="-14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DFCD1-E88F-471D-BD9B-557B7EE471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83FB3DA9-9FD6-4519-9BC6-C47EB043F3F9}">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gm:t>
    </dgm:pt>
    <dgm:pt modelId="{CE34B3DF-AEC7-4FA1-A4A5-17C9778038F1}" type="par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9479A7-E604-4402-95DE-6E594C82737A}" type="sibTrans" cxnId="{5A3B47FD-8E2C-4D5A-94F7-3C74B327B36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7C7185CA-8330-40BC-BEC3-7A639634D707}">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gm:t>
    </dgm:pt>
    <dgm:pt modelId="{07956524-F42A-4430-903E-73E634F2475B}" type="par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6F3D531D-60EE-4B1F-BCC6-E7F5B0AB6064}" type="sibTrans" cxnId="{C972D7C6-276E-44E5-9024-8550BFEE9561}">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D7DF167-D89B-43CF-9B15-56A8DCD3C829}">
      <dgm:prSet>
        <dgm:style>
          <a:lnRef idx="2">
            <a:schemeClr val="accent5">
              <a:shade val="50000"/>
            </a:schemeClr>
          </a:lnRef>
          <a:fillRef idx="1">
            <a:schemeClr val="accent5"/>
          </a:fillRef>
          <a:effectRef idx="0">
            <a:schemeClr val="accent5"/>
          </a:effectRef>
          <a:fontRef idx="minor">
            <a:schemeClr val="lt1"/>
          </a:fontRef>
        </dgm:style>
      </dgm:prSet>
      <dgm:spPr>
        <a:solidFill>
          <a:srgbClr val="00AAB9"/>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Attitude of curiosity </a:t>
          </a:r>
        </a:p>
      </dgm:t>
    </dgm:pt>
    <dgm:pt modelId="{2E448F08-E59E-41B6-B07C-1B00E637C0B4}" type="par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CF2D64B6-C909-4CF9-8EE4-97D076F603E9}" type="sibTrans" cxnId="{06F64F37-3892-4CCC-8F04-F3929566CD4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359BCC62-3D1D-4CC8-A0FD-7D0F1BEF648E}">
      <dgm:prSet/>
      <dgm:spPr>
        <a:solidFill>
          <a:srgbClr val="254061"/>
        </a:solidFill>
        <a:ln>
          <a:solidFill>
            <a:schemeClr val="tx1"/>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Practice self-care</a:t>
          </a:r>
        </a:p>
      </dgm:t>
    </dgm:pt>
    <dgm:pt modelId="{E23B2F8B-FE8A-41C7-A9C7-C6963525BA35}" type="par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F261884C-468D-494F-B9AC-903F062E4DDB}" type="sibTrans" cxnId="{0011C4F5-7E96-4A20-A324-5BB14CDC959B}">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8A32063E-36E6-4B4F-AFDE-5DA50B954A03}">
      <dgm:prSet>
        <dgm:style>
          <a:lnRef idx="2">
            <a:schemeClr val="accent2">
              <a:shade val="50000"/>
            </a:schemeClr>
          </a:lnRef>
          <a:fillRef idx="1">
            <a:schemeClr val="accent2"/>
          </a:fillRef>
          <a:effectRef idx="0">
            <a:schemeClr val="accent2"/>
          </a:effectRef>
          <a:fontRef idx="minor">
            <a:schemeClr val="lt1"/>
          </a:fontRef>
        </dgm:style>
      </dgm:prSet>
      <dgm:spPr>
        <a:solidFill>
          <a:srgbClr val="F47822"/>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gm:t>
    </dgm:pt>
    <dgm:pt modelId="{EBDC000C-F929-401D-950E-8B3E6C5BCD98}" type="par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345F5D9-AD3D-4C61-9E18-31A5D45EB72E}" type="sibTrans" cxnId="{5EFEEF09-A645-47D4-8BC7-C4AA807D16B2}">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DA2AD366-6860-47F6-8594-E42B48EE8FA9}">
      <dgm:prSet>
        <dgm:style>
          <a:lnRef idx="2">
            <a:schemeClr val="accent3">
              <a:shade val="50000"/>
            </a:schemeClr>
          </a:lnRef>
          <a:fillRef idx="1">
            <a:schemeClr val="accent3"/>
          </a:fillRef>
          <a:effectRef idx="0">
            <a:schemeClr val="accent3"/>
          </a:effectRef>
          <a:fontRef idx="minor">
            <a:schemeClr val="lt1"/>
          </a:fontRef>
        </dgm:style>
      </dgm:prSet>
      <dgm:spPr>
        <a:solidFill>
          <a:srgbClr val="006666"/>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dirty="0" smtClean="0">
              <a:latin typeface="Open Sans" panose="020B0606030504020204" pitchFamily="34" charset="0"/>
              <a:ea typeface="Open Sans" panose="020B0606030504020204" pitchFamily="34" charset="0"/>
              <a:cs typeface="Open Sans" panose="020B0606030504020204" pitchFamily="34" charset="0"/>
            </a:rPr>
            <a:t>sight, </a:t>
          </a:r>
          <a:r>
            <a:rPr lang="en-AU" dirty="0">
              <a:latin typeface="Open Sans" panose="020B0606030504020204" pitchFamily="34" charset="0"/>
              <a:ea typeface="Open Sans" panose="020B0606030504020204" pitchFamily="34" charset="0"/>
              <a:cs typeface="Open Sans" panose="020B0606030504020204" pitchFamily="34" charset="0"/>
            </a:rPr>
            <a:t>unless essential</a:t>
          </a:r>
        </a:p>
      </dgm:t>
    </dgm:pt>
    <dgm:pt modelId="{B9300E96-B2C1-408D-90BD-7DDBE67262F3}" type="par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B117296A-CDBD-4337-9C3A-6C26DFBD9FC6}" type="sibTrans" cxnId="{92E72E8B-E2ED-45B9-B40A-D18D7661BBFF}">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20AB1919-68ED-4393-AA52-74975684AF71}">
      <dgm:prSet/>
      <dgm:spPr>
        <a:solidFill>
          <a:srgbClr val="00AAB9"/>
        </a:solidFill>
        <a:ln>
          <a:solidFill>
            <a:schemeClr val="tx1">
              <a:lumMod val="50000"/>
              <a:lumOff val="50000"/>
            </a:schemeClr>
          </a:solidFill>
        </a:ln>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We can’t be articulate all the time! </a:t>
          </a:r>
        </a:p>
      </dgm:t>
    </dgm:pt>
    <dgm:pt modelId="{1D8EC8D5-D3C6-46A5-978C-BF024E264ABB}" type="par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EE651B27-5EC5-4AB4-AA0F-9D825BFEB227}" type="sibTrans" cxnId="{E51A3B9B-DD24-4359-94AA-D64577699425}">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9DEEC0B9-4DDD-4627-A554-7AD15BC09436}">
      <dgm:prSet>
        <dgm:style>
          <a:lnRef idx="2">
            <a:schemeClr val="accent1">
              <a:shade val="50000"/>
            </a:schemeClr>
          </a:lnRef>
          <a:fillRef idx="1">
            <a:schemeClr val="accent1"/>
          </a:fillRef>
          <a:effectRef idx="0">
            <a:schemeClr val="accent1"/>
          </a:effectRef>
          <a:fontRef idx="minor">
            <a:schemeClr val="lt1"/>
          </a:fontRef>
        </dgm:style>
      </dgm:prSet>
      <dgm:spPr>
        <a:solidFill>
          <a:srgbClr val="254061"/>
        </a:solidFill>
      </dgm:spPr>
      <dgm:t>
        <a:bodyPr/>
        <a:lstStyle/>
        <a:p>
          <a:r>
            <a:rPr lang="en-AU" dirty="0">
              <a:latin typeface="Open Sans" panose="020B0606030504020204" pitchFamily="34" charset="0"/>
              <a:ea typeface="Open Sans" panose="020B0606030504020204" pitchFamily="34" charset="0"/>
              <a:cs typeface="Open Sans" panose="020B0606030504020204" pitchFamily="34" charset="0"/>
            </a:rPr>
            <a:t>Respectful conversations</a:t>
          </a:r>
        </a:p>
      </dgm:t>
    </dgm:pt>
    <dgm:pt modelId="{2AD3FC48-7AC5-438F-B9E3-3DCB189AA462}" type="par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4007EEF6-9FD5-408A-B3FD-68889D9A34F3}" type="sibTrans" cxnId="{BD53A078-15F9-462B-AE6A-22E45052985D}">
      <dgm:prSet/>
      <dgm:spPr/>
      <dgm:t>
        <a:bodyPr/>
        <a:lstStyle/>
        <a:p>
          <a:endParaRPr lang="en-AU">
            <a:latin typeface="Open Sans" panose="020B0606030504020204" pitchFamily="34" charset="0"/>
            <a:ea typeface="Open Sans" panose="020B0606030504020204" pitchFamily="34" charset="0"/>
            <a:cs typeface="Open Sans" panose="020B0606030504020204" pitchFamily="34" charset="0"/>
          </a:endParaRPr>
        </a:p>
      </dgm:t>
    </dgm:pt>
    <dgm:pt modelId="{A5F3A956-E185-436F-AF15-71FFF5A2DA92}" type="pres">
      <dgm:prSet presAssocID="{37EDFCD1-E88F-471D-BD9B-557B7EE47108}" presName="diagram" presStyleCnt="0">
        <dgm:presLayoutVars>
          <dgm:dir/>
          <dgm:resizeHandles val="exact"/>
        </dgm:presLayoutVars>
      </dgm:prSet>
      <dgm:spPr/>
      <dgm:t>
        <a:bodyPr/>
        <a:lstStyle/>
        <a:p>
          <a:endParaRPr lang="en-US"/>
        </a:p>
      </dgm:t>
    </dgm:pt>
    <dgm:pt modelId="{0917D1C2-040C-43D6-B2D5-F04841105426}" type="pres">
      <dgm:prSet presAssocID="{83FB3DA9-9FD6-4519-9BC6-C47EB043F3F9}" presName="node" presStyleLbl="node1" presStyleIdx="0" presStyleCnt="8">
        <dgm:presLayoutVars>
          <dgm:bulletEnabled val="1"/>
        </dgm:presLayoutVars>
      </dgm:prSet>
      <dgm:spPr/>
      <dgm:t>
        <a:bodyPr/>
        <a:lstStyle/>
        <a:p>
          <a:endParaRPr lang="en-US"/>
        </a:p>
      </dgm:t>
    </dgm:pt>
    <dgm:pt modelId="{B068D527-E403-4340-8B55-61911DA7FA0F}" type="pres">
      <dgm:prSet presAssocID="{B19479A7-E604-4402-95DE-6E594C82737A}" presName="sibTrans" presStyleCnt="0"/>
      <dgm:spPr/>
    </dgm:pt>
    <dgm:pt modelId="{E5EB0139-DDDF-459F-8542-D3FCA22E7BFE}" type="pres">
      <dgm:prSet presAssocID="{7C7185CA-8330-40BC-BEC3-7A639634D707}" presName="node" presStyleLbl="node1" presStyleIdx="1" presStyleCnt="8">
        <dgm:presLayoutVars>
          <dgm:bulletEnabled val="1"/>
        </dgm:presLayoutVars>
      </dgm:prSet>
      <dgm:spPr/>
      <dgm:t>
        <a:bodyPr/>
        <a:lstStyle/>
        <a:p>
          <a:endParaRPr lang="en-US"/>
        </a:p>
      </dgm:t>
    </dgm:pt>
    <dgm:pt modelId="{4EDD9054-15A3-4E63-B5F9-4B9CF6ED1642}" type="pres">
      <dgm:prSet presAssocID="{6F3D531D-60EE-4B1F-BCC6-E7F5B0AB6064}" presName="sibTrans" presStyleCnt="0"/>
      <dgm:spPr/>
    </dgm:pt>
    <dgm:pt modelId="{1668A3B8-57A6-48F1-8195-1C88E7D280E6}" type="pres">
      <dgm:prSet presAssocID="{9DEEC0B9-4DDD-4627-A554-7AD15BC09436}" presName="node" presStyleLbl="node1" presStyleIdx="2" presStyleCnt="8">
        <dgm:presLayoutVars>
          <dgm:bulletEnabled val="1"/>
        </dgm:presLayoutVars>
      </dgm:prSet>
      <dgm:spPr/>
      <dgm:t>
        <a:bodyPr/>
        <a:lstStyle/>
        <a:p>
          <a:endParaRPr lang="en-US"/>
        </a:p>
      </dgm:t>
    </dgm:pt>
    <dgm:pt modelId="{3E81DA64-E2CF-4FB9-9550-BF921EC19643}" type="pres">
      <dgm:prSet presAssocID="{4007EEF6-9FD5-408A-B3FD-68889D9A34F3}" presName="sibTrans" presStyleCnt="0"/>
      <dgm:spPr/>
    </dgm:pt>
    <dgm:pt modelId="{A8EB8EFF-4324-4664-B7EE-984ACF87B840}" type="pres">
      <dgm:prSet presAssocID="{DD7DF167-D89B-43CF-9B15-56A8DCD3C829}" presName="node" presStyleLbl="node1" presStyleIdx="3" presStyleCnt="8" custLinFactNeighborX="-1484" custLinFactNeighborY="-1710">
        <dgm:presLayoutVars>
          <dgm:bulletEnabled val="1"/>
        </dgm:presLayoutVars>
      </dgm:prSet>
      <dgm:spPr/>
      <dgm:t>
        <a:bodyPr/>
        <a:lstStyle/>
        <a:p>
          <a:endParaRPr lang="en-US"/>
        </a:p>
      </dgm:t>
    </dgm:pt>
    <dgm:pt modelId="{136A7C3B-2DD3-40C4-925E-B0A582DAD4A1}" type="pres">
      <dgm:prSet presAssocID="{CF2D64B6-C909-4CF9-8EE4-97D076F603E9}" presName="sibTrans" presStyleCnt="0"/>
      <dgm:spPr/>
    </dgm:pt>
    <dgm:pt modelId="{34950E44-20D4-40AE-8001-5237DDD600D4}" type="pres">
      <dgm:prSet presAssocID="{359BCC62-3D1D-4CC8-A0FD-7D0F1BEF648E}" presName="node" presStyleLbl="node1" presStyleIdx="4" presStyleCnt="8">
        <dgm:presLayoutVars>
          <dgm:bulletEnabled val="1"/>
        </dgm:presLayoutVars>
      </dgm:prSet>
      <dgm:spPr/>
      <dgm:t>
        <a:bodyPr/>
        <a:lstStyle/>
        <a:p>
          <a:endParaRPr lang="en-US"/>
        </a:p>
      </dgm:t>
    </dgm:pt>
    <dgm:pt modelId="{5214BD66-0E72-4D57-BD7F-43B7FA232054}" type="pres">
      <dgm:prSet presAssocID="{F261884C-468D-494F-B9AC-903F062E4DDB}" presName="sibTrans" presStyleCnt="0"/>
      <dgm:spPr/>
    </dgm:pt>
    <dgm:pt modelId="{A8A01A14-0926-457F-B17F-AE97C99BCEBE}" type="pres">
      <dgm:prSet presAssocID="{8A32063E-36E6-4B4F-AFDE-5DA50B954A03}" presName="node" presStyleLbl="node1" presStyleIdx="5" presStyleCnt="8">
        <dgm:presLayoutVars>
          <dgm:bulletEnabled val="1"/>
        </dgm:presLayoutVars>
      </dgm:prSet>
      <dgm:spPr/>
      <dgm:t>
        <a:bodyPr/>
        <a:lstStyle/>
        <a:p>
          <a:endParaRPr lang="en-US"/>
        </a:p>
      </dgm:t>
    </dgm:pt>
    <dgm:pt modelId="{ABCAF446-45F2-48DA-8B05-FD4F34AC29A4}" type="pres">
      <dgm:prSet presAssocID="{A345F5D9-AD3D-4C61-9E18-31A5D45EB72E}" presName="sibTrans" presStyleCnt="0"/>
      <dgm:spPr/>
    </dgm:pt>
    <dgm:pt modelId="{F8CB157A-E320-447D-B8FB-7A58AA596746}" type="pres">
      <dgm:prSet presAssocID="{DA2AD366-6860-47F6-8594-E42B48EE8FA9}" presName="node" presStyleLbl="node1" presStyleIdx="6" presStyleCnt="8">
        <dgm:presLayoutVars>
          <dgm:bulletEnabled val="1"/>
        </dgm:presLayoutVars>
      </dgm:prSet>
      <dgm:spPr/>
      <dgm:t>
        <a:bodyPr/>
        <a:lstStyle/>
        <a:p>
          <a:endParaRPr lang="en-US"/>
        </a:p>
      </dgm:t>
    </dgm:pt>
    <dgm:pt modelId="{EE18C597-95ED-4857-9F81-107E0C73C59D}" type="pres">
      <dgm:prSet presAssocID="{B117296A-CDBD-4337-9C3A-6C26DFBD9FC6}" presName="sibTrans" presStyleCnt="0"/>
      <dgm:spPr/>
    </dgm:pt>
    <dgm:pt modelId="{04442F19-7289-4496-8D8A-0BFFE789E4AC}" type="pres">
      <dgm:prSet presAssocID="{20AB1919-68ED-4393-AA52-74975684AF71}" presName="node" presStyleLbl="node1" presStyleIdx="7" presStyleCnt="8">
        <dgm:presLayoutVars>
          <dgm:bulletEnabled val="1"/>
        </dgm:presLayoutVars>
      </dgm:prSet>
      <dgm:spPr/>
      <dgm:t>
        <a:bodyPr/>
        <a:lstStyle/>
        <a:p>
          <a:endParaRPr lang="en-US"/>
        </a:p>
      </dgm:t>
    </dgm:pt>
  </dgm:ptLst>
  <dgm:cxnLst>
    <dgm:cxn modelId="{CCF79807-9BD9-4147-B2AB-5EB4ACCF1CAD}" type="presOf" srcId="{DA2AD366-6860-47F6-8594-E42B48EE8FA9}" destId="{F8CB157A-E320-447D-B8FB-7A58AA596746}" srcOrd="0" destOrd="0" presId="urn:microsoft.com/office/officeart/2005/8/layout/default"/>
    <dgm:cxn modelId="{0011C4F5-7E96-4A20-A324-5BB14CDC959B}" srcId="{37EDFCD1-E88F-471D-BD9B-557B7EE47108}" destId="{359BCC62-3D1D-4CC8-A0FD-7D0F1BEF648E}" srcOrd="4" destOrd="0" parTransId="{E23B2F8B-FE8A-41C7-A9C7-C6963525BA35}" sibTransId="{F261884C-468D-494F-B9AC-903F062E4DDB}"/>
    <dgm:cxn modelId="{84BBC1BC-BEA5-42F2-B055-350EACCF7E13}" type="presOf" srcId="{8A32063E-36E6-4B4F-AFDE-5DA50B954A03}" destId="{A8A01A14-0926-457F-B17F-AE97C99BCEBE}" srcOrd="0" destOrd="0" presId="urn:microsoft.com/office/officeart/2005/8/layout/default"/>
    <dgm:cxn modelId="{5EFEEF09-A645-47D4-8BC7-C4AA807D16B2}" srcId="{37EDFCD1-E88F-471D-BD9B-557B7EE47108}" destId="{8A32063E-36E6-4B4F-AFDE-5DA50B954A03}" srcOrd="5" destOrd="0" parTransId="{EBDC000C-F929-401D-950E-8B3E6C5BCD98}" sibTransId="{A345F5D9-AD3D-4C61-9E18-31A5D45EB72E}"/>
    <dgm:cxn modelId="{5A3B47FD-8E2C-4D5A-94F7-3C74B327B362}" srcId="{37EDFCD1-E88F-471D-BD9B-557B7EE47108}" destId="{83FB3DA9-9FD6-4519-9BC6-C47EB043F3F9}" srcOrd="0" destOrd="0" parTransId="{CE34B3DF-AEC7-4FA1-A4A5-17C9778038F1}" sibTransId="{B19479A7-E604-4402-95DE-6E594C82737A}"/>
    <dgm:cxn modelId="{41CA2FA5-02B1-43E8-B19F-929544F8AAE7}" type="presOf" srcId="{20AB1919-68ED-4393-AA52-74975684AF71}" destId="{04442F19-7289-4496-8D8A-0BFFE789E4AC}" srcOrd="0" destOrd="0" presId="urn:microsoft.com/office/officeart/2005/8/layout/default"/>
    <dgm:cxn modelId="{06F64F37-3892-4CCC-8F04-F3929566CD42}" srcId="{37EDFCD1-E88F-471D-BD9B-557B7EE47108}" destId="{DD7DF167-D89B-43CF-9B15-56A8DCD3C829}" srcOrd="3" destOrd="0" parTransId="{2E448F08-E59E-41B6-B07C-1B00E637C0B4}" sibTransId="{CF2D64B6-C909-4CF9-8EE4-97D076F603E9}"/>
    <dgm:cxn modelId="{92E72E8B-E2ED-45B9-B40A-D18D7661BBFF}" srcId="{37EDFCD1-E88F-471D-BD9B-557B7EE47108}" destId="{DA2AD366-6860-47F6-8594-E42B48EE8FA9}" srcOrd="6" destOrd="0" parTransId="{B9300E96-B2C1-408D-90BD-7DDBE67262F3}" sibTransId="{B117296A-CDBD-4337-9C3A-6C26DFBD9FC6}"/>
    <dgm:cxn modelId="{C51B9417-397E-467B-892E-A59F63BA52B0}" type="presOf" srcId="{37EDFCD1-E88F-471D-BD9B-557B7EE47108}" destId="{A5F3A956-E185-436F-AF15-71FFF5A2DA92}" srcOrd="0" destOrd="0" presId="urn:microsoft.com/office/officeart/2005/8/layout/default"/>
    <dgm:cxn modelId="{E51A3B9B-DD24-4359-94AA-D64577699425}" srcId="{37EDFCD1-E88F-471D-BD9B-557B7EE47108}" destId="{20AB1919-68ED-4393-AA52-74975684AF71}" srcOrd="7" destOrd="0" parTransId="{1D8EC8D5-D3C6-46A5-978C-BF024E264ABB}" sibTransId="{EE651B27-5EC5-4AB4-AA0F-9D825BFEB227}"/>
    <dgm:cxn modelId="{98E360E6-C374-45EF-9D1A-405B95CEBB9D}" type="presOf" srcId="{9DEEC0B9-4DDD-4627-A554-7AD15BC09436}" destId="{1668A3B8-57A6-48F1-8195-1C88E7D280E6}" srcOrd="0" destOrd="0" presId="urn:microsoft.com/office/officeart/2005/8/layout/default"/>
    <dgm:cxn modelId="{C972D7C6-276E-44E5-9024-8550BFEE9561}" srcId="{37EDFCD1-E88F-471D-BD9B-557B7EE47108}" destId="{7C7185CA-8330-40BC-BEC3-7A639634D707}" srcOrd="1" destOrd="0" parTransId="{07956524-F42A-4430-903E-73E634F2475B}" sibTransId="{6F3D531D-60EE-4B1F-BCC6-E7F5B0AB6064}"/>
    <dgm:cxn modelId="{5EAA2C9A-191D-4203-A31A-1DD570E4E462}" type="presOf" srcId="{83FB3DA9-9FD6-4519-9BC6-C47EB043F3F9}" destId="{0917D1C2-040C-43D6-B2D5-F04841105426}" srcOrd="0" destOrd="0" presId="urn:microsoft.com/office/officeart/2005/8/layout/default"/>
    <dgm:cxn modelId="{3DC89267-B736-4EB8-A4BC-04C77F77661F}" type="presOf" srcId="{359BCC62-3D1D-4CC8-A0FD-7D0F1BEF648E}" destId="{34950E44-20D4-40AE-8001-5237DDD600D4}" srcOrd="0" destOrd="0" presId="urn:microsoft.com/office/officeart/2005/8/layout/default"/>
    <dgm:cxn modelId="{96FEAF38-B49E-43BB-BC0D-9325CFB483B9}" type="presOf" srcId="{DD7DF167-D89B-43CF-9B15-56A8DCD3C829}" destId="{A8EB8EFF-4324-4664-B7EE-984ACF87B840}" srcOrd="0" destOrd="0" presId="urn:microsoft.com/office/officeart/2005/8/layout/default"/>
    <dgm:cxn modelId="{BD53A078-15F9-462B-AE6A-22E45052985D}" srcId="{37EDFCD1-E88F-471D-BD9B-557B7EE47108}" destId="{9DEEC0B9-4DDD-4627-A554-7AD15BC09436}" srcOrd="2" destOrd="0" parTransId="{2AD3FC48-7AC5-438F-B9E3-3DCB189AA462}" sibTransId="{4007EEF6-9FD5-408A-B3FD-68889D9A34F3}"/>
    <dgm:cxn modelId="{A18D3182-2219-4466-B4F9-7792FB28DC86}" type="presOf" srcId="{7C7185CA-8330-40BC-BEC3-7A639634D707}" destId="{E5EB0139-DDDF-459F-8542-D3FCA22E7BFE}" srcOrd="0" destOrd="0" presId="urn:microsoft.com/office/officeart/2005/8/layout/default"/>
    <dgm:cxn modelId="{B545B88F-B887-4955-B5B4-9280C2B14430}" type="presParOf" srcId="{A5F3A956-E185-436F-AF15-71FFF5A2DA92}" destId="{0917D1C2-040C-43D6-B2D5-F04841105426}" srcOrd="0" destOrd="0" presId="urn:microsoft.com/office/officeart/2005/8/layout/default"/>
    <dgm:cxn modelId="{D46804F0-F5F1-43A1-A236-393A5C0A5DFC}" type="presParOf" srcId="{A5F3A956-E185-436F-AF15-71FFF5A2DA92}" destId="{B068D527-E403-4340-8B55-61911DA7FA0F}" srcOrd="1" destOrd="0" presId="urn:microsoft.com/office/officeart/2005/8/layout/default"/>
    <dgm:cxn modelId="{B34AC836-8F6C-42B0-98DC-F77D5A67109C}" type="presParOf" srcId="{A5F3A956-E185-436F-AF15-71FFF5A2DA92}" destId="{E5EB0139-DDDF-459F-8542-D3FCA22E7BFE}" srcOrd="2" destOrd="0" presId="urn:microsoft.com/office/officeart/2005/8/layout/default"/>
    <dgm:cxn modelId="{AC8754F1-CB40-4010-A988-B9A9C073EA43}" type="presParOf" srcId="{A5F3A956-E185-436F-AF15-71FFF5A2DA92}" destId="{4EDD9054-15A3-4E63-B5F9-4B9CF6ED1642}" srcOrd="3" destOrd="0" presId="urn:microsoft.com/office/officeart/2005/8/layout/default"/>
    <dgm:cxn modelId="{C77D7E05-8187-4056-9AD9-9069AD99EC08}" type="presParOf" srcId="{A5F3A956-E185-436F-AF15-71FFF5A2DA92}" destId="{1668A3B8-57A6-48F1-8195-1C88E7D280E6}" srcOrd="4" destOrd="0" presId="urn:microsoft.com/office/officeart/2005/8/layout/default"/>
    <dgm:cxn modelId="{310CE2B3-3163-4A0B-BA50-86C905BE5D73}" type="presParOf" srcId="{A5F3A956-E185-436F-AF15-71FFF5A2DA92}" destId="{3E81DA64-E2CF-4FB9-9550-BF921EC19643}" srcOrd="5" destOrd="0" presId="urn:microsoft.com/office/officeart/2005/8/layout/default"/>
    <dgm:cxn modelId="{30913046-A8E6-4BF4-B401-8D5F204F58EB}" type="presParOf" srcId="{A5F3A956-E185-436F-AF15-71FFF5A2DA92}" destId="{A8EB8EFF-4324-4664-B7EE-984ACF87B840}" srcOrd="6" destOrd="0" presId="urn:microsoft.com/office/officeart/2005/8/layout/default"/>
    <dgm:cxn modelId="{70255E10-188A-4CA4-AAB8-7B1810439383}" type="presParOf" srcId="{A5F3A956-E185-436F-AF15-71FFF5A2DA92}" destId="{136A7C3B-2DD3-40C4-925E-B0A582DAD4A1}" srcOrd="7" destOrd="0" presId="urn:microsoft.com/office/officeart/2005/8/layout/default"/>
    <dgm:cxn modelId="{D6E115DC-8286-4774-BB69-9FBA4C7E4996}" type="presParOf" srcId="{A5F3A956-E185-436F-AF15-71FFF5A2DA92}" destId="{34950E44-20D4-40AE-8001-5237DDD600D4}" srcOrd="8" destOrd="0" presId="urn:microsoft.com/office/officeart/2005/8/layout/default"/>
    <dgm:cxn modelId="{8109ACC6-9159-41C0-A735-0A1B670DF1DC}" type="presParOf" srcId="{A5F3A956-E185-436F-AF15-71FFF5A2DA92}" destId="{5214BD66-0E72-4D57-BD7F-43B7FA232054}" srcOrd="9" destOrd="0" presId="urn:microsoft.com/office/officeart/2005/8/layout/default"/>
    <dgm:cxn modelId="{42CA2ADB-EF87-4DCC-BA23-1EE50A0DB95E}" type="presParOf" srcId="{A5F3A956-E185-436F-AF15-71FFF5A2DA92}" destId="{A8A01A14-0926-457F-B17F-AE97C99BCEBE}" srcOrd="10" destOrd="0" presId="urn:microsoft.com/office/officeart/2005/8/layout/default"/>
    <dgm:cxn modelId="{EDD2FB6D-94B8-4141-A836-04F7806D7B2D}" type="presParOf" srcId="{A5F3A956-E185-436F-AF15-71FFF5A2DA92}" destId="{ABCAF446-45F2-48DA-8B05-FD4F34AC29A4}" srcOrd="11" destOrd="0" presId="urn:microsoft.com/office/officeart/2005/8/layout/default"/>
    <dgm:cxn modelId="{DC85D781-2D9F-42BD-B6CB-FAB6DD05C721}" type="presParOf" srcId="{A5F3A956-E185-436F-AF15-71FFF5A2DA92}" destId="{F8CB157A-E320-447D-B8FB-7A58AA596746}" srcOrd="12" destOrd="0" presId="urn:microsoft.com/office/officeart/2005/8/layout/default"/>
    <dgm:cxn modelId="{4D1B8D17-19E5-404C-96D8-FFDC721CD416}" type="presParOf" srcId="{A5F3A956-E185-436F-AF15-71FFF5A2DA92}" destId="{EE18C597-95ED-4857-9F81-107E0C73C59D}" srcOrd="13" destOrd="0" presId="urn:microsoft.com/office/officeart/2005/8/layout/default"/>
    <dgm:cxn modelId="{A1735FF5-F826-4995-99BD-536EA56E98C2}" type="presParOf" srcId="{A5F3A956-E185-436F-AF15-71FFF5A2DA92}" destId="{04442F19-7289-4496-8D8A-0BFFE789E4A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C6DEC-3D65-4F03-8307-DD462EC780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E253FBF-5EA5-4FD8-B7F5-E5FCA66134C7}">
      <dgm:prSet phldrT="[Text]" custT="1"/>
      <dgm:spPr>
        <a:solidFill>
          <a:srgbClr val="00817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3BE39C1-DC10-4E4D-8146-B3968672BA6F}" type="parTrans" cxnId="{31C9D367-B490-442F-BA4E-3FB788A83A3D}">
      <dgm:prSet/>
      <dgm:spPr/>
      <dgm:t>
        <a:bodyPr/>
        <a:lstStyle/>
        <a:p>
          <a:endParaRPr lang="en-US"/>
        </a:p>
      </dgm:t>
    </dgm:pt>
    <dgm:pt modelId="{F84BE422-E76A-4DBA-AA03-23396A9FE501}" type="sibTrans" cxnId="{31C9D367-B490-442F-BA4E-3FB788A83A3D}">
      <dgm:prSet/>
      <dgm:spPr/>
      <dgm:t>
        <a:bodyPr/>
        <a:lstStyle/>
        <a:p>
          <a:endParaRPr lang="en-US"/>
        </a:p>
      </dgm:t>
    </dgm:pt>
    <dgm:pt modelId="{EAC96A86-3E39-4756-B56D-68D6A6CF1E8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98C3AD4-0137-41DF-A27A-DCAA8F2B4F72}" type="parTrans" cxnId="{9409A952-9050-4542-BEE0-193B3D9A4B53}">
      <dgm:prSet/>
      <dgm:spPr/>
      <dgm:t>
        <a:bodyPr/>
        <a:lstStyle/>
        <a:p>
          <a:endParaRPr lang="en-US"/>
        </a:p>
      </dgm:t>
    </dgm:pt>
    <dgm:pt modelId="{AAED2603-7393-402C-BFC0-2CA8EA8BECE1}" type="sibTrans" cxnId="{9409A952-9050-4542-BEE0-193B3D9A4B53}">
      <dgm:prSet/>
      <dgm:spPr/>
      <dgm:t>
        <a:bodyPr/>
        <a:lstStyle/>
        <a:p>
          <a:endParaRPr lang="en-US"/>
        </a:p>
      </dgm:t>
    </dgm:pt>
    <dgm:pt modelId="{AF404DD6-680D-4E6E-AF57-C7F886D75F69}">
      <dgm:prSet phldrT="[Text]" custT="1"/>
      <dgm:spPr>
        <a:solidFill>
          <a:srgbClr val="00A29E"/>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8A2BF51-D070-4FFF-BAD1-4768B2B20D30}" type="parTrans" cxnId="{E8F86D7C-07EA-4646-A4A8-9CDE44DBCC61}">
      <dgm:prSet/>
      <dgm:spPr/>
      <dgm:t>
        <a:bodyPr/>
        <a:lstStyle/>
        <a:p>
          <a:endParaRPr lang="en-US"/>
        </a:p>
      </dgm:t>
    </dgm:pt>
    <dgm:pt modelId="{C2A62B8A-8560-4D29-B3EC-DD96BC88D84A}" type="sibTrans" cxnId="{E8F86D7C-07EA-4646-A4A8-9CDE44DBCC61}">
      <dgm:prSet/>
      <dgm:spPr/>
      <dgm:t>
        <a:bodyPr/>
        <a:lstStyle/>
        <a:p>
          <a:endParaRPr lang="en-US"/>
        </a:p>
      </dgm:t>
    </dgm:pt>
    <dgm:pt modelId="{2D61D19D-4ADC-43F7-A038-C01A04F478A7}">
      <dgm:prSet phldrT="[Tex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8792203E-F906-4FD8-A2D5-4A5E3A540CBB}" type="parTrans" cxnId="{F9FCC71F-F1C2-4F58-91D4-E683E866EE7F}">
      <dgm:prSet/>
      <dgm:spPr/>
      <dgm:t>
        <a:bodyPr/>
        <a:lstStyle/>
        <a:p>
          <a:endParaRPr lang="en-US"/>
        </a:p>
      </dgm:t>
    </dgm:pt>
    <dgm:pt modelId="{0733B0FA-26CB-4AB9-9BDD-D2A68FDF02ED}" type="sibTrans" cxnId="{F9FCC71F-F1C2-4F58-91D4-E683E866EE7F}">
      <dgm:prSet/>
      <dgm:spPr/>
      <dgm:t>
        <a:bodyPr/>
        <a:lstStyle/>
        <a:p>
          <a:endParaRPr lang="en-US"/>
        </a:p>
      </dgm:t>
    </dgm:pt>
    <dgm:pt modelId="{E8BE88D1-B76D-4981-BE11-D3FF8C77E8D2}">
      <dgm:prSet custT="1"/>
      <dgm:spPr>
        <a:solidFill>
          <a:srgbClr val="00C0BB"/>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2B3BE51-474C-4307-A18D-9E9F4B859709}" type="parTrans" cxnId="{7D2E9FEE-46BA-44E4-977B-24E123669200}">
      <dgm:prSet/>
      <dgm:spPr/>
      <dgm:t>
        <a:bodyPr/>
        <a:lstStyle/>
        <a:p>
          <a:endParaRPr lang="en-US"/>
        </a:p>
      </dgm:t>
    </dgm:pt>
    <dgm:pt modelId="{66A7244C-E273-4888-BEBA-EFC3EAE62955}" type="sibTrans" cxnId="{7D2E9FEE-46BA-44E4-977B-24E123669200}">
      <dgm:prSet/>
      <dgm:spPr/>
      <dgm:t>
        <a:bodyPr/>
        <a:lstStyle/>
        <a:p>
          <a:endParaRPr lang="en-US"/>
        </a:p>
      </dgm:t>
    </dgm:pt>
    <dgm:pt modelId="{D1A68CDD-D908-4E65-8537-17454F8BD39C}">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90392AF9-C113-412D-B1CA-DCC180F723F7}" type="parTrans" cxnId="{00FEDA01-408B-4D10-86AD-E410DE6687E9}">
      <dgm:prSet/>
      <dgm:spPr/>
      <dgm:t>
        <a:bodyPr/>
        <a:lstStyle/>
        <a:p>
          <a:endParaRPr lang="en-US"/>
        </a:p>
      </dgm:t>
    </dgm:pt>
    <dgm:pt modelId="{0F44234B-7144-4394-B836-EE03B9AF5A28}" type="sibTrans" cxnId="{00FEDA01-408B-4D10-86AD-E410DE6687E9}">
      <dgm:prSet/>
      <dgm:spPr/>
      <dgm:t>
        <a:bodyPr/>
        <a:lstStyle/>
        <a:p>
          <a:endParaRPr lang="en-US"/>
        </a:p>
      </dgm:t>
    </dgm:pt>
    <dgm:pt modelId="{40F998CD-F023-4069-A955-E6C2698E011E}">
      <dgm:prSet custT="1"/>
      <dgm:spPr>
        <a:solidFill>
          <a:srgbClr val="006666"/>
        </a:solidFill>
      </dgm:spPr>
      <dgm:t>
        <a:bodyPr/>
        <a:lstStyle/>
        <a:p>
          <a:r>
            <a:rPr lang="en-US" sz="2400" b="1"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DBA01E-B66E-4F54-A73D-0895B48AD7BE}" type="parTrans" cxnId="{67676F5B-5EF8-4555-949B-7B8642F6919B}">
      <dgm:prSet/>
      <dgm:spPr/>
      <dgm:t>
        <a:bodyPr/>
        <a:lstStyle/>
        <a:p>
          <a:endParaRPr lang="en-US"/>
        </a:p>
      </dgm:t>
    </dgm:pt>
    <dgm:pt modelId="{4D602691-04A4-4A22-83FD-A70F7DF1929B}" type="sibTrans" cxnId="{67676F5B-5EF8-4555-949B-7B8642F6919B}">
      <dgm:prSet/>
      <dgm:spPr/>
      <dgm:t>
        <a:bodyPr/>
        <a:lstStyle/>
        <a:p>
          <a:endParaRPr lang="en-US"/>
        </a:p>
      </dgm:t>
    </dgm:pt>
    <dgm:pt modelId="{6A2735BF-95E5-41C7-A795-8D2685909B8E}">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CABBAD2-AA81-4332-8F4F-A96B85FAE594}" type="parTrans" cxnId="{08A51607-E7E9-493E-A4F0-B1C19058E5B3}">
      <dgm:prSet/>
      <dgm:spPr/>
      <dgm:t>
        <a:bodyPr/>
        <a:lstStyle/>
        <a:p>
          <a:endParaRPr lang="en-US"/>
        </a:p>
      </dgm:t>
    </dgm:pt>
    <dgm:pt modelId="{A1ECF597-5915-4132-B613-0C0DF1F7795A}" type="sibTrans" cxnId="{08A51607-E7E9-493E-A4F0-B1C19058E5B3}">
      <dgm:prSet/>
      <dgm:spPr/>
      <dgm:t>
        <a:bodyPr/>
        <a:lstStyle/>
        <a:p>
          <a:endParaRPr lang="en-US"/>
        </a:p>
      </dgm:t>
    </dgm:pt>
    <dgm:pt modelId="{E05BD61C-D996-42E1-9372-22CB7F7ECBA5}">
      <dgm:prSet custT="1"/>
      <dgm:spPr/>
      <dgm:t>
        <a:bodyPr/>
        <a:lstStyle/>
        <a:p>
          <a:r>
            <a:rPr lang="en-AU" sz="20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1F360B7-007A-4827-BAC4-6263D0174EC7}" type="parTrans" cxnId="{47802DC7-7480-4D11-B6DA-4333531BAB7D}">
      <dgm:prSet/>
      <dgm:spPr/>
    </dgm:pt>
    <dgm:pt modelId="{23988DD6-5883-40D6-85AC-32EDC130550A}" type="sibTrans" cxnId="{47802DC7-7480-4D11-B6DA-4333531BAB7D}">
      <dgm:prSet/>
      <dgm:spPr/>
    </dgm:pt>
    <dgm:pt modelId="{F3286193-B3B0-478C-80F3-E4529086D5BA}" type="pres">
      <dgm:prSet presAssocID="{7DDC6DEC-3D65-4F03-8307-DD462EC7808E}" presName="Name0" presStyleCnt="0">
        <dgm:presLayoutVars>
          <dgm:dir/>
          <dgm:animLvl val="lvl"/>
          <dgm:resizeHandles val="exact"/>
        </dgm:presLayoutVars>
      </dgm:prSet>
      <dgm:spPr/>
      <dgm:t>
        <a:bodyPr/>
        <a:lstStyle/>
        <a:p>
          <a:endParaRPr lang="en-US"/>
        </a:p>
      </dgm:t>
    </dgm:pt>
    <dgm:pt modelId="{42AFF937-BAC2-4C27-89CF-A3A73506D1BD}" type="pres">
      <dgm:prSet presAssocID="{40F998CD-F023-4069-A955-E6C2698E011E}" presName="composite" presStyleCnt="0"/>
      <dgm:spPr/>
    </dgm:pt>
    <dgm:pt modelId="{399DCFE9-3E7C-4500-A401-0723ECEF9764}" type="pres">
      <dgm:prSet presAssocID="{40F998CD-F023-4069-A955-E6C2698E011E}" presName="parTx" presStyleLbl="alignNode1" presStyleIdx="0" presStyleCnt="4">
        <dgm:presLayoutVars>
          <dgm:chMax val="0"/>
          <dgm:chPref val="0"/>
          <dgm:bulletEnabled val="1"/>
        </dgm:presLayoutVars>
      </dgm:prSet>
      <dgm:spPr/>
      <dgm:t>
        <a:bodyPr/>
        <a:lstStyle/>
        <a:p>
          <a:endParaRPr lang="en-US"/>
        </a:p>
      </dgm:t>
    </dgm:pt>
    <dgm:pt modelId="{A744298A-618C-48A4-B586-1AA99FBD0876}" type="pres">
      <dgm:prSet presAssocID="{40F998CD-F023-4069-A955-E6C2698E011E}" presName="desTx" presStyleLbl="alignAccFollowNode1" presStyleIdx="0" presStyleCnt="4">
        <dgm:presLayoutVars>
          <dgm:bulletEnabled val="1"/>
        </dgm:presLayoutVars>
      </dgm:prSet>
      <dgm:spPr/>
      <dgm:t>
        <a:bodyPr/>
        <a:lstStyle/>
        <a:p>
          <a:endParaRPr lang="en-US"/>
        </a:p>
      </dgm:t>
    </dgm:pt>
    <dgm:pt modelId="{B2CA148F-DDAF-492B-A5E8-0CA43865C117}" type="pres">
      <dgm:prSet presAssocID="{4D602691-04A4-4A22-83FD-A70F7DF1929B}" presName="space" presStyleCnt="0"/>
      <dgm:spPr/>
    </dgm:pt>
    <dgm:pt modelId="{9388D156-EDE9-4284-A51B-3FCFC477BF4E}" type="pres">
      <dgm:prSet presAssocID="{AE253FBF-5EA5-4FD8-B7F5-E5FCA66134C7}" presName="composite" presStyleCnt="0"/>
      <dgm:spPr/>
    </dgm:pt>
    <dgm:pt modelId="{37718DCE-6CEB-46C8-888B-BF08DD1FFDD7}" type="pres">
      <dgm:prSet presAssocID="{AE253FBF-5EA5-4FD8-B7F5-E5FCA66134C7}" presName="parTx" presStyleLbl="alignNode1" presStyleIdx="1" presStyleCnt="4">
        <dgm:presLayoutVars>
          <dgm:chMax val="0"/>
          <dgm:chPref val="0"/>
          <dgm:bulletEnabled val="1"/>
        </dgm:presLayoutVars>
      </dgm:prSet>
      <dgm:spPr/>
      <dgm:t>
        <a:bodyPr/>
        <a:lstStyle/>
        <a:p>
          <a:endParaRPr lang="en-US"/>
        </a:p>
      </dgm:t>
    </dgm:pt>
    <dgm:pt modelId="{8C8F3B5F-82C5-4354-B93C-A346BDA71D6A}" type="pres">
      <dgm:prSet presAssocID="{AE253FBF-5EA5-4FD8-B7F5-E5FCA66134C7}" presName="desTx" presStyleLbl="alignAccFollowNode1" presStyleIdx="1" presStyleCnt="4">
        <dgm:presLayoutVars>
          <dgm:bulletEnabled val="1"/>
        </dgm:presLayoutVars>
      </dgm:prSet>
      <dgm:spPr/>
      <dgm:t>
        <a:bodyPr/>
        <a:lstStyle/>
        <a:p>
          <a:endParaRPr lang="en-US"/>
        </a:p>
      </dgm:t>
    </dgm:pt>
    <dgm:pt modelId="{2AF97664-556A-4524-A840-73E6EDCE1F3E}" type="pres">
      <dgm:prSet presAssocID="{F84BE422-E76A-4DBA-AA03-23396A9FE501}" presName="space" presStyleCnt="0"/>
      <dgm:spPr/>
    </dgm:pt>
    <dgm:pt modelId="{DCA3AC37-8FA3-4A91-9B95-7190EB1EBB89}" type="pres">
      <dgm:prSet presAssocID="{AF404DD6-680D-4E6E-AF57-C7F886D75F69}" presName="composite" presStyleCnt="0"/>
      <dgm:spPr/>
    </dgm:pt>
    <dgm:pt modelId="{6D60497B-B098-4897-8F36-0677CF273E73}" type="pres">
      <dgm:prSet presAssocID="{AF404DD6-680D-4E6E-AF57-C7F886D75F69}" presName="parTx" presStyleLbl="alignNode1" presStyleIdx="2" presStyleCnt="4">
        <dgm:presLayoutVars>
          <dgm:chMax val="0"/>
          <dgm:chPref val="0"/>
          <dgm:bulletEnabled val="1"/>
        </dgm:presLayoutVars>
      </dgm:prSet>
      <dgm:spPr/>
      <dgm:t>
        <a:bodyPr/>
        <a:lstStyle/>
        <a:p>
          <a:endParaRPr lang="en-US"/>
        </a:p>
      </dgm:t>
    </dgm:pt>
    <dgm:pt modelId="{42ACE46D-DC88-4630-89EC-760538504A66}" type="pres">
      <dgm:prSet presAssocID="{AF404DD6-680D-4E6E-AF57-C7F886D75F69}" presName="desTx" presStyleLbl="alignAccFollowNode1" presStyleIdx="2" presStyleCnt="4">
        <dgm:presLayoutVars>
          <dgm:bulletEnabled val="1"/>
        </dgm:presLayoutVars>
      </dgm:prSet>
      <dgm:spPr/>
      <dgm:t>
        <a:bodyPr/>
        <a:lstStyle/>
        <a:p>
          <a:endParaRPr lang="en-US"/>
        </a:p>
      </dgm:t>
    </dgm:pt>
    <dgm:pt modelId="{087F3E6E-F2BC-4B77-A0F8-96679B5B4EB3}" type="pres">
      <dgm:prSet presAssocID="{C2A62B8A-8560-4D29-B3EC-DD96BC88D84A}" presName="space" presStyleCnt="0"/>
      <dgm:spPr/>
    </dgm:pt>
    <dgm:pt modelId="{4C1FA062-7B47-4773-832C-2AB4A99429B6}" type="pres">
      <dgm:prSet presAssocID="{E8BE88D1-B76D-4981-BE11-D3FF8C77E8D2}" presName="composite" presStyleCnt="0"/>
      <dgm:spPr/>
    </dgm:pt>
    <dgm:pt modelId="{30272C9D-9B39-4635-9D37-285A6A60CE05}" type="pres">
      <dgm:prSet presAssocID="{E8BE88D1-B76D-4981-BE11-D3FF8C77E8D2}" presName="parTx" presStyleLbl="alignNode1" presStyleIdx="3" presStyleCnt="4">
        <dgm:presLayoutVars>
          <dgm:chMax val="0"/>
          <dgm:chPref val="0"/>
          <dgm:bulletEnabled val="1"/>
        </dgm:presLayoutVars>
      </dgm:prSet>
      <dgm:spPr/>
      <dgm:t>
        <a:bodyPr/>
        <a:lstStyle/>
        <a:p>
          <a:endParaRPr lang="en-US"/>
        </a:p>
      </dgm:t>
    </dgm:pt>
    <dgm:pt modelId="{AD968FD0-F5C0-4DA3-9331-9DF3DAA60CDE}" type="pres">
      <dgm:prSet presAssocID="{E8BE88D1-B76D-4981-BE11-D3FF8C77E8D2}" presName="desTx" presStyleLbl="alignAccFollowNode1" presStyleIdx="3" presStyleCnt="4">
        <dgm:presLayoutVars>
          <dgm:bulletEnabled val="1"/>
        </dgm:presLayoutVars>
      </dgm:prSet>
      <dgm:spPr/>
      <dgm:t>
        <a:bodyPr/>
        <a:lstStyle/>
        <a:p>
          <a:endParaRPr lang="en-US"/>
        </a:p>
      </dgm:t>
    </dgm:pt>
  </dgm:ptLst>
  <dgm:cxnLst>
    <dgm:cxn modelId="{F9FCC71F-F1C2-4F58-91D4-E683E866EE7F}" srcId="{AF404DD6-680D-4E6E-AF57-C7F886D75F69}" destId="{2D61D19D-4ADC-43F7-A038-C01A04F478A7}" srcOrd="0" destOrd="0" parTransId="{8792203E-F906-4FD8-A2D5-4A5E3A540CBB}" sibTransId="{0733B0FA-26CB-4AB9-9BDD-D2A68FDF02ED}"/>
    <dgm:cxn modelId="{E302DA15-3347-4617-AFCC-557143A0FF88}" type="presOf" srcId="{EAC96A86-3E39-4756-B56D-68D6A6CF1E87}" destId="{8C8F3B5F-82C5-4354-B93C-A346BDA71D6A}" srcOrd="0" destOrd="0" presId="urn:microsoft.com/office/officeart/2005/8/layout/hList1"/>
    <dgm:cxn modelId="{67AA9F38-0020-4B4B-AA6C-B65DEB96AF45}" type="presOf" srcId="{2D61D19D-4ADC-43F7-A038-C01A04F478A7}" destId="{42ACE46D-DC88-4630-89EC-760538504A66}" srcOrd="0" destOrd="0" presId="urn:microsoft.com/office/officeart/2005/8/layout/hList1"/>
    <dgm:cxn modelId="{47802DC7-7480-4D11-B6DA-4333531BAB7D}" srcId="{E8BE88D1-B76D-4981-BE11-D3FF8C77E8D2}" destId="{E05BD61C-D996-42E1-9372-22CB7F7ECBA5}" srcOrd="1" destOrd="0" parTransId="{31F360B7-007A-4827-BAC4-6263D0174EC7}" sibTransId="{23988DD6-5883-40D6-85AC-32EDC130550A}"/>
    <dgm:cxn modelId="{E219F256-D94D-477D-B79E-B9B7D76DD7A4}" type="presOf" srcId="{40F998CD-F023-4069-A955-E6C2698E011E}" destId="{399DCFE9-3E7C-4500-A401-0723ECEF9764}" srcOrd="0" destOrd="0" presId="urn:microsoft.com/office/officeart/2005/8/layout/hList1"/>
    <dgm:cxn modelId="{00FEDA01-408B-4D10-86AD-E410DE6687E9}" srcId="{E8BE88D1-B76D-4981-BE11-D3FF8C77E8D2}" destId="{D1A68CDD-D908-4E65-8537-17454F8BD39C}" srcOrd="0" destOrd="0" parTransId="{90392AF9-C113-412D-B1CA-DCC180F723F7}" sibTransId="{0F44234B-7144-4394-B836-EE03B9AF5A28}"/>
    <dgm:cxn modelId="{31C9D367-B490-442F-BA4E-3FB788A83A3D}" srcId="{7DDC6DEC-3D65-4F03-8307-DD462EC7808E}" destId="{AE253FBF-5EA5-4FD8-B7F5-E5FCA66134C7}" srcOrd="1" destOrd="0" parTransId="{53BE39C1-DC10-4E4D-8146-B3968672BA6F}" sibTransId="{F84BE422-E76A-4DBA-AA03-23396A9FE501}"/>
    <dgm:cxn modelId="{7D2E9FEE-46BA-44E4-977B-24E123669200}" srcId="{7DDC6DEC-3D65-4F03-8307-DD462EC7808E}" destId="{E8BE88D1-B76D-4981-BE11-D3FF8C77E8D2}" srcOrd="3" destOrd="0" parTransId="{A2B3BE51-474C-4307-A18D-9E9F4B859709}" sibTransId="{66A7244C-E273-4888-BEBA-EFC3EAE62955}"/>
    <dgm:cxn modelId="{FD070FAD-31A3-463E-8378-866A821A48F5}" type="presOf" srcId="{AE253FBF-5EA5-4FD8-B7F5-E5FCA66134C7}" destId="{37718DCE-6CEB-46C8-888B-BF08DD1FFDD7}" srcOrd="0" destOrd="0" presId="urn:microsoft.com/office/officeart/2005/8/layout/hList1"/>
    <dgm:cxn modelId="{C7D04F0B-A281-435D-809B-1D3E11D7F518}" type="presOf" srcId="{E05BD61C-D996-42E1-9372-22CB7F7ECBA5}" destId="{AD968FD0-F5C0-4DA3-9331-9DF3DAA60CDE}" srcOrd="0" destOrd="1" presId="urn:microsoft.com/office/officeart/2005/8/layout/hList1"/>
    <dgm:cxn modelId="{EA977403-2179-4A27-BDB3-323E65734408}" type="presOf" srcId="{6A2735BF-95E5-41C7-A795-8D2685909B8E}" destId="{A744298A-618C-48A4-B586-1AA99FBD0876}" srcOrd="0" destOrd="0" presId="urn:microsoft.com/office/officeart/2005/8/layout/hList1"/>
    <dgm:cxn modelId="{08A51607-E7E9-493E-A4F0-B1C19058E5B3}" srcId="{40F998CD-F023-4069-A955-E6C2698E011E}" destId="{6A2735BF-95E5-41C7-A795-8D2685909B8E}" srcOrd="0" destOrd="0" parTransId="{3CABBAD2-AA81-4332-8F4F-A96B85FAE594}" sibTransId="{A1ECF597-5915-4132-B613-0C0DF1F7795A}"/>
    <dgm:cxn modelId="{67676F5B-5EF8-4555-949B-7B8642F6919B}" srcId="{7DDC6DEC-3D65-4F03-8307-DD462EC7808E}" destId="{40F998CD-F023-4069-A955-E6C2698E011E}" srcOrd="0" destOrd="0" parTransId="{66DBA01E-B66E-4F54-A73D-0895B48AD7BE}" sibTransId="{4D602691-04A4-4A22-83FD-A70F7DF1929B}"/>
    <dgm:cxn modelId="{6B1A1756-1330-4BBD-946F-ABEE6C02DA87}" type="presOf" srcId="{E8BE88D1-B76D-4981-BE11-D3FF8C77E8D2}" destId="{30272C9D-9B39-4635-9D37-285A6A60CE05}" srcOrd="0" destOrd="0" presId="urn:microsoft.com/office/officeart/2005/8/layout/hList1"/>
    <dgm:cxn modelId="{E8F86D7C-07EA-4646-A4A8-9CDE44DBCC61}" srcId="{7DDC6DEC-3D65-4F03-8307-DD462EC7808E}" destId="{AF404DD6-680D-4E6E-AF57-C7F886D75F69}" srcOrd="2" destOrd="0" parTransId="{F8A2BF51-D070-4FFF-BAD1-4768B2B20D30}" sibTransId="{C2A62B8A-8560-4D29-B3EC-DD96BC88D84A}"/>
    <dgm:cxn modelId="{B9CAD13F-5282-4656-B2A8-650BBB9579D8}" type="presOf" srcId="{7DDC6DEC-3D65-4F03-8307-DD462EC7808E}" destId="{F3286193-B3B0-478C-80F3-E4529086D5BA}" srcOrd="0" destOrd="0" presId="urn:microsoft.com/office/officeart/2005/8/layout/hList1"/>
    <dgm:cxn modelId="{33B5BCC1-4594-45BC-AF84-C6F836638885}" type="presOf" srcId="{AF404DD6-680D-4E6E-AF57-C7F886D75F69}" destId="{6D60497B-B098-4897-8F36-0677CF273E73}" srcOrd="0" destOrd="0" presId="urn:microsoft.com/office/officeart/2005/8/layout/hList1"/>
    <dgm:cxn modelId="{9409A952-9050-4542-BEE0-193B3D9A4B53}" srcId="{AE253FBF-5EA5-4FD8-B7F5-E5FCA66134C7}" destId="{EAC96A86-3E39-4756-B56D-68D6A6CF1E87}" srcOrd="0" destOrd="0" parTransId="{F98C3AD4-0137-41DF-A27A-DCAA8F2B4F72}" sibTransId="{AAED2603-7393-402C-BFC0-2CA8EA8BECE1}"/>
    <dgm:cxn modelId="{D6B88350-D15B-4362-8ED9-CD53ED442CE0}" type="presOf" srcId="{D1A68CDD-D908-4E65-8537-17454F8BD39C}" destId="{AD968FD0-F5C0-4DA3-9331-9DF3DAA60CDE}" srcOrd="0" destOrd="0" presId="urn:microsoft.com/office/officeart/2005/8/layout/hList1"/>
    <dgm:cxn modelId="{79732261-7209-4878-B56A-32C7AF4A77DF}" type="presParOf" srcId="{F3286193-B3B0-478C-80F3-E4529086D5BA}" destId="{42AFF937-BAC2-4C27-89CF-A3A73506D1BD}" srcOrd="0" destOrd="0" presId="urn:microsoft.com/office/officeart/2005/8/layout/hList1"/>
    <dgm:cxn modelId="{653961F8-4DF7-47AC-81B4-1936056AEFC9}" type="presParOf" srcId="{42AFF937-BAC2-4C27-89CF-A3A73506D1BD}" destId="{399DCFE9-3E7C-4500-A401-0723ECEF9764}" srcOrd="0" destOrd="0" presId="urn:microsoft.com/office/officeart/2005/8/layout/hList1"/>
    <dgm:cxn modelId="{00A55D09-12B2-448E-9262-696EEB0679A0}" type="presParOf" srcId="{42AFF937-BAC2-4C27-89CF-A3A73506D1BD}" destId="{A744298A-618C-48A4-B586-1AA99FBD0876}" srcOrd="1" destOrd="0" presId="urn:microsoft.com/office/officeart/2005/8/layout/hList1"/>
    <dgm:cxn modelId="{C0BC6A74-C2BD-48AD-B46E-73E8DAD86A2A}" type="presParOf" srcId="{F3286193-B3B0-478C-80F3-E4529086D5BA}" destId="{B2CA148F-DDAF-492B-A5E8-0CA43865C117}" srcOrd="1" destOrd="0" presId="urn:microsoft.com/office/officeart/2005/8/layout/hList1"/>
    <dgm:cxn modelId="{27FBBF17-98D7-41C4-BBAA-8A76E837A3F5}" type="presParOf" srcId="{F3286193-B3B0-478C-80F3-E4529086D5BA}" destId="{9388D156-EDE9-4284-A51B-3FCFC477BF4E}" srcOrd="2" destOrd="0" presId="urn:microsoft.com/office/officeart/2005/8/layout/hList1"/>
    <dgm:cxn modelId="{29FC10D7-5B3F-4F62-B0FF-4AF1307CCF11}" type="presParOf" srcId="{9388D156-EDE9-4284-A51B-3FCFC477BF4E}" destId="{37718DCE-6CEB-46C8-888B-BF08DD1FFDD7}" srcOrd="0" destOrd="0" presId="urn:microsoft.com/office/officeart/2005/8/layout/hList1"/>
    <dgm:cxn modelId="{F71F5344-5909-4208-AAF2-C03B2E24CCA4}" type="presParOf" srcId="{9388D156-EDE9-4284-A51B-3FCFC477BF4E}" destId="{8C8F3B5F-82C5-4354-B93C-A346BDA71D6A}" srcOrd="1" destOrd="0" presId="urn:microsoft.com/office/officeart/2005/8/layout/hList1"/>
    <dgm:cxn modelId="{3CEC9E1B-6AED-40C0-B0F1-F42FC8CBE8E1}" type="presParOf" srcId="{F3286193-B3B0-478C-80F3-E4529086D5BA}" destId="{2AF97664-556A-4524-A840-73E6EDCE1F3E}" srcOrd="3" destOrd="0" presId="urn:microsoft.com/office/officeart/2005/8/layout/hList1"/>
    <dgm:cxn modelId="{A10307C5-344A-4C64-894E-E5A1B8CAF231}" type="presParOf" srcId="{F3286193-B3B0-478C-80F3-E4529086D5BA}" destId="{DCA3AC37-8FA3-4A91-9B95-7190EB1EBB89}" srcOrd="4" destOrd="0" presId="urn:microsoft.com/office/officeart/2005/8/layout/hList1"/>
    <dgm:cxn modelId="{5E886AFA-5827-43C1-9CEE-FA32683E3C85}" type="presParOf" srcId="{DCA3AC37-8FA3-4A91-9B95-7190EB1EBB89}" destId="{6D60497B-B098-4897-8F36-0677CF273E73}" srcOrd="0" destOrd="0" presId="urn:microsoft.com/office/officeart/2005/8/layout/hList1"/>
    <dgm:cxn modelId="{ABC0F146-E259-4932-AB23-5A8B75C91865}" type="presParOf" srcId="{DCA3AC37-8FA3-4A91-9B95-7190EB1EBB89}" destId="{42ACE46D-DC88-4630-89EC-760538504A66}" srcOrd="1" destOrd="0" presId="urn:microsoft.com/office/officeart/2005/8/layout/hList1"/>
    <dgm:cxn modelId="{2BA3ED3F-8616-43F0-86FF-6966FB4F75CB}" type="presParOf" srcId="{F3286193-B3B0-478C-80F3-E4529086D5BA}" destId="{087F3E6E-F2BC-4B77-A0F8-96679B5B4EB3}" srcOrd="5" destOrd="0" presId="urn:microsoft.com/office/officeart/2005/8/layout/hList1"/>
    <dgm:cxn modelId="{E9396BA5-2A49-4D00-9B92-0BEDE85CE8FF}" type="presParOf" srcId="{F3286193-B3B0-478C-80F3-E4529086D5BA}" destId="{4C1FA062-7B47-4773-832C-2AB4A99429B6}" srcOrd="6" destOrd="0" presId="urn:microsoft.com/office/officeart/2005/8/layout/hList1"/>
    <dgm:cxn modelId="{7DEFB0CA-4A5B-4126-829F-1871E2D6D158}" type="presParOf" srcId="{4C1FA062-7B47-4773-832C-2AB4A99429B6}" destId="{30272C9D-9B39-4635-9D37-285A6A60CE05}" srcOrd="0" destOrd="0" presId="urn:microsoft.com/office/officeart/2005/8/layout/hList1"/>
    <dgm:cxn modelId="{126770BD-4949-4BDE-ABD4-50E2206C67BC}" type="presParOf" srcId="{4C1FA062-7B47-4773-832C-2AB4A99429B6}" destId="{AD968FD0-F5C0-4DA3-9331-9DF3DAA60CDE}"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BD495-75B4-446E-9131-A745204747D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80399851-C931-4016-9D8C-7C64B98DEABB}">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15338648-B49F-4B01-8373-3BC21C553685}" type="par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6750F15-F206-4B72-B805-C83E42DDBF39}" type="sibTrans" cxnId="{B8D0136F-34CA-4F70-93EC-265975B465CD}">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6C9B324-6B2B-4B05-8E23-6BEFEF728D86}">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F1B2DCDB-1589-4AA9-A747-F40F1E229FF6}" type="sib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AD3C846-193A-4C32-9802-8AB4C6C4FA09}" type="parTrans" cxnId="{E72C2CDC-7690-480F-B329-7FA393B70E0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F4322A67-927D-4B1B-92D0-C19DE1E3F828}">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23FE91B0-93B2-4F95-99EF-AD9016270C2E}" type="sib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764569DA-C2AC-40D5-8E78-903A2AF8A32F}" type="parTrans" cxnId="{DDF6FDCC-8525-4983-B760-8D1B5E621E6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575ADEAD-3607-494B-8EA7-CC66BE6C59A8}">
      <dgm:prSet phldrT="[Text]" custT="1"/>
      <dgm:spPr/>
      <dgm: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31577D8E-802C-4EA2-AEC3-C6CE3E21EB49}" type="parTrans" cxnId="{FD0168F0-B7F6-4617-AFB3-B6AFBD0548DC}">
      <dgm:prSet/>
      <dgm:spPr/>
      <dgm:t>
        <a:bodyPr/>
        <a:lstStyle/>
        <a:p>
          <a:endParaRPr lang="en-US"/>
        </a:p>
      </dgm:t>
    </dgm:pt>
    <dgm:pt modelId="{F1421561-F6B8-4CBC-95DA-C8BBFFFC9682}" type="sibTrans" cxnId="{FD0168F0-B7F6-4617-AFB3-B6AFBD0548DC}">
      <dgm:prSet/>
      <dgm:spPr/>
      <dgm:t>
        <a:bodyPr/>
        <a:lstStyle/>
        <a:p>
          <a:endParaRPr lang="en-US"/>
        </a:p>
      </dgm:t>
    </dgm:pt>
    <dgm:pt modelId="{2060053A-3A16-4742-876F-B060928AE7B6}">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DE2A8F61-2049-4F4B-AD7C-A8D17A86B5A4}" type="parTrans" cxnId="{C2A06939-42CE-412D-8BC8-B550851E0042}">
      <dgm:prSet/>
      <dgm:spPr/>
      <dgm:t>
        <a:bodyPr/>
        <a:lstStyle/>
        <a:p>
          <a:endParaRPr lang="en-US"/>
        </a:p>
      </dgm:t>
    </dgm:pt>
    <dgm:pt modelId="{11446B42-09C8-4AC0-8D81-7C9A6BA72F6B}" type="sibTrans" cxnId="{C2A06939-42CE-412D-8BC8-B550851E0042}">
      <dgm:prSet/>
      <dgm:spPr/>
      <dgm:t>
        <a:bodyPr/>
        <a:lstStyle/>
        <a:p>
          <a:endParaRPr lang="en-US"/>
        </a:p>
      </dgm:t>
    </dgm:pt>
    <dgm:pt modelId="{35FED350-2ADD-4A18-8442-53BCBA2C4008}">
      <dgm:prSet phldrT="[Text]" custT="1"/>
      <dgm:spPr/>
      <dgm: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dgm:t>
    </dgm:pt>
    <dgm:pt modelId="{5F328819-F0F8-429C-95BE-46128BBC2EED}" type="parTrans" cxnId="{4549628F-3CA7-4CEF-9C16-23D4CAF03FE3}">
      <dgm:prSet/>
      <dgm:spPr/>
      <dgm:t>
        <a:bodyPr/>
        <a:lstStyle/>
        <a:p>
          <a:endParaRPr lang="en-US"/>
        </a:p>
      </dgm:t>
    </dgm:pt>
    <dgm:pt modelId="{D422B369-7B74-47EB-9457-05D40088692C}" type="sibTrans" cxnId="{4549628F-3CA7-4CEF-9C16-23D4CAF03FE3}">
      <dgm:prSet/>
      <dgm:spPr/>
      <dgm:t>
        <a:bodyPr/>
        <a:lstStyle/>
        <a:p>
          <a:endParaRPr lang="en-US"/>
        </a:p>
      </dgm:t>
    </dgm:pt>
    <dgm:pt modelId="{D7C8431F-0AD1-4FF6-BB6A-8AFFDEAE6E79}" type="pres">
      <dgm:prSet presAssocID="{030BD495-75B4-446E-9131-A745204747DA}" presName="layout" presStyleCnt="0">
        <dgm:presLayoutVars>
          <dgm:chMax/>
          <dgm:chPref/>
          <dgm:dir/>
          <dgm:resizeHandles/>
        </dgm:presLayoutVars>
      </dgm:prSet>
      <dgm:spPr/>
      <dgm:t>
        <a:bodyPr/>
        <a:lstStyle/>
        <a:p>
          <a:endParaRPr lang="en-US"/>
        </a:p>
      </dgm:t>
    </dgm:pt>
    <dgm:pt modelId="{86BE0D77-411E-4FDA-8E5D-959A9D19C753}" type="pres">
      <dgm:prSet presAssocID="{76C9B324-6B2B-4B05-8E23-6BEFEF728D86}" presName="root" presStyleCnt="0">
        <dgm:presLayoutVars>
          <dgm:chMax/>
          <dgm:chPref/>
        </dgm:presLayoutVars>
      </dgm:prSet>
      <dgm:spPr/>
    </dgm:pt>
    <dgm:pt modelId="{F8003B63-D305-46A8-B4A4-92C1F2C2FACD}" type="pres">
      <dgm:prSet presAssocID="{76C9B324-6B2B-4B05-8E23-6BEFEF728D86}" presName="rootComposite" presStyleCnt="0">
        <dgm:presLayoutVars/>
      </dgm:prSet>
      <dgm:spPr/>
    </dgm:pt>
    <dgm:pt modelId="{CCB5E941-ACB7-4E71-BDF0-A5C33EBDFC11}" type="pres">
      <dgm:prSet presAssocID="{76C9B324-6B2B-4B05-8E23-6BEFEF728D86}" presName="ParentAccent" presStyleLbl="alignNode1" presStyleIdx="0" presStyleCnt="1" custLinFactY="347206" custLinFactNeighborX="98846" custLinFactNeighborY="400000"/>
      <dgm:spPr>
        <a:noFill/>
        <a:ln>
          <a:noFill/>
        </a:ln>
      </dgm:spPr>
    </dgm:pt>
    <dgm:pt modelId="{E71D015E-DC62-4C87-ACF7-34A3C8D0CB80}" type="pres">
      <dgm:prSet presAssocID="{76C9B324-6B2B-4B05-8E23-6BEFEF728D86}" presName="ParentSmallAccent" presStyleLbl="fgAcc1" presStyleIdx="0" presStyleCnt="1" custLinFactX="747602" custLinFactY="500000" custLinFactNeighborX="800000" custLinFactNeighborY="557069"/>
      <dgm:spPr>
        <a:noFill/>
        <a:ln>
          <a:noFill/>
        </a:ln>
      </dgm:spPr>
    </dgm:pt>
    <dgm:pt modelId="{FBF14C1B-3BEE-44F1-AD21-0AB34A22DD08}" type="pres">
      <dgm:prSet presAssocID="{76C9B324-6B2B-4B05-8E23-6BEFEF728D86}" presName="Parent" presStyleLbl="revTx" presStyleIdx="0" presStyleCnt="6" custScaleX="160491">
        <dgm:presLayoutVars>
          <dgm:chMax/>
          <dgm:chPref val="4"/>
          <dgm:bulletEnabled val="1"/>
        </dgm:presLayoutVars>
      </dgm:prSet>
      <dgm:spPr/>
      <dgm:t>
        <a:bodyPr/>
        <a:lstStyle/>
        <a:p>
          <a:endParaRPr lang="en-US"/>
        </a:p>
      </dgm:t>
    </dgm:pt>
    <dgm:pt modelId="{71995846-BE63-41B0-A0CF-666FA9CC6673}" type="pres">
      <dgm:prSet presAssocID="{76C9B324-6B2B-4B05-8E23-6BEFEF728D86}" presName="childShape" presStyleCnt="0">
        <dgm:presLayoutVars>
          <dgm:chMax val="0"/>
          <dgm:chPref val="0"/>
        </dgm:presLayoutVars>
      </dgm:prSet>
      <dgm:spPr/>
    </dgm:pt>
    <dgm:pt modelId="{573609FF-FA84-4B94-88A3-A97F08176E49}" type="pres">
      <dgm:prSet presAssocID="{F4322A67-927D-4B1B-92D0-C19DE1E3F828}" presName="childComposite" presStyleCnt="0">
        <dgm:presLayoutVars>
          <dgm:chMax val="0"/>
          <dgm:chPref val="0"/>
        </dgm:presLayoutVars>
      </dgm:prSet>
      <dgm:spPr/>
    </dgm:pt>
    <dgm:pt modelId="{89D0630F-A2CE-4A92-B372-2E3F62119C2A}" type="pres">
      <dgm:prSet presAssocID="{F4322A67-927D-4B1B-92D0-C19DE1E3F828}" presName="ChildAccent" presStyleLbl="solidFgAcc1" presStyleIdx="0" presStyleCnt="5"/>
      <dgm:spPr/>
    </dgm:pt>
    <dgm:pt modelId="{15360297-6FCF-4F7D-8357-946B6EF705FD}" type="pres">
      <dgm:prSet presAssocID="{F4322A67-927D-4B1B-92D0-C19DE1E3F828}" presName="Child" presStyleLbl="revTx" presStyleIdx="1" presStyleCnt="6" custScaleX="101499">
        <dgm:presLayoutVars>
          <dgm:chMax val="0"/>
          <dgm:chPref val="0"/>
          <dgm:bulletEnabled val="1"/>
        </dgm:presLayoutVars>
      </dgm:prSet>
      <dgm:spPr/>
      <dgm:t>
        <a:bodyPr/>
        <a:lstStyle/>
        <a:p>
          <a:endParaRPr lang="en-US"/>
        </a:p>
      </dgm:t>
    </dgm:pt>
    <dgm:pt modelId="{F4DC1F12-345A-418E-995D-06D69B490323}" type="pres">
      <dgm:prSet presAssocID="{80399851-C931-4016-9D8C-7C64B98DEABB}" presName="childComposite" presStyleCnt="0">
        <dgm:presLayoutVars>
          <dgm:chMax val="0"/>
          <dgm:chPref val="0"/>
        </dgm:presLayoutVars>
      </dgm:prSet>
      <dgm:spPr/>
    </dgm:pt>
    <dgm:pt modelId="{F40B74C0-F2ED-405C-949F-7F0CEE4EF9DC}" type="pres">
      <dgm:prSet presAssocID="{80399851-C931-4016-9D8C-7C64B98DEABB}" presName="ChildAccent" presStyleLbl="solidFgAcc1" presStyleIdx="1" presStyleCnt="5"/>
      <dgm:spPr/>
    </dgm:pt>
    <dgm:pt modelId="{389E9313-FCE0-4FA3-BCB4-54F7B43F9696}" type="pres">
      <dgm:prSet presAssocID="{80399851-C931-4016-9D8C-7C64B98DEABB}" presName="Child" presStyleLbl="revTx" presStyleIdx="2" presStyleCnt="6">
        <dgm:presLayoutVars>
          <dgm:chMax val="0"/>
          <dgm:chPref val="0"/>
          <dgm:bulletEnabled val="1"/>
        </dgm:presLayoutVars>
      </dgm:prSet>
      <dgm:spPr/>
      <dgm:t>
        <a:bodyPr/>
        <a:lstStyle/>
        <a:p>
          <a:endParaRPr lang="en-US"/>
        </a:p>
      </dgm:t>
    </dgm:pt>
    <dgm:pt modelId="{41EFE250-A0F7-4628-92E8-62AF1D422CC9}" type="pres">
      <dgm:prSet presAssocID="{2060053A-3A16-4742-876F-B060928AE7B6}" presName="childComposite" presStyleCnt="0">
        <dgm:presLayoutVars>
          <dgm:chMax val="0"/>
          <dgm:chPref val="0"/>
        </dgm:presLayoutVars>
      </dgm:prSet>
      <dgm:spPr/>
    </dgm:pt>
    <dgm:pt modelId="{088DB0CE-8391-42CD-888F-06EC5FC12309}" type="pres">
      <dgm:prSet presAssocID="{2060053A-3A16-4742-876F-B060928AE7B6}" presName="ChildAccent" presStyleLbl="solidFgAcc1" presStyleIdx="2" presStyleCnt="5"/>
      <dgm:spPr/>
    </dgm:pt>
    <dgm:pt modelId="{3D516ABF-C4F0-430C-8836-67EB5224278E}" type="pres">
      <dgm:prSet presAssocID="{2060053A-3A16-4742-876F-B060928AE7B6}" presName="Child" presStyleLbl="revTx" presStyleIdx="3" presStyleCnt="6">
        <dgm:presLayoutVars>
          <dgm:chMax val="0"/>
          <dgm:chPref val="0"/>
          <dgm:bulletEnabled val="1"/>
        </dgm:presLayoutVars>
      </dgm:prSet>
      <dgm:spPr/>
      <dgm:t>
        <a:bodyPr/>
        <a:lstStyle/>
        <a:p>
          <a:endParaRPr lang="en-US"/>
        </a:p>
      </dgm:t>
    </dgm:pt>
    <dgm:pt modelId="{2B7A220A-FEE3-44B5-BE51-845F814ED6B0}" type="pres">
      <dgm:prSet presAssocID="{35FED350-2ADD-4A18-8442-53BCBA2C4008}" presName="childComposite" presStyleCnt="0">
        <dgm:presLayoutVars>
          <dgm:chMax val="0"/>
          <dgm:chPref val="0"/>
        </dgm:presLayoutVars>
      </dgm:prSet>
      <dgm:spPr/>
    </dgm:pt>
    <dgm:pt modelId="{63776B91-ED3F-4480-B94B-E8B4F8F10CE3}" type="pres">
      <dgm:prSet presAssocID="{35FED350-2ADD-4A18-8442-53BCBA2C4008}" presName="ChildAccent" presStyleLbl="solidFgAcc1" presStyleIdx="3" presStyleCnt="5"/>
      <dgm:spPr/>
    </dgm:pt>
    <dgm:pt modelId="{F5D0825E-A794-4E43-8E03-D3EEAF511AAF}" type="pres">
      <dgm:prSet presAssocID="{35FED350-2ADD-4A18-8442-53BCBA2C4008}" presName="Child" presStyleLbl="revTx" presStyleIdx="4" presStyleCnt="6">
        <dgm:presLayoutVars>
          <dgm:chMax val="0"/>
          <dgm:chPref val="0"/>
          <dgm:bulletEnabled val="1"/>
        </dgm:presLayoutVars>
      </dgm:prSet>
      <dgm:spPr/>
      <dgm:t>
        <a:bodyPr/>
        <a:lstStyle/>
        <a:p>
          <a:endParaRPr lang="en-US"/>
        </a:p>
      </dgm:t>
    </dgm:pt>
    <dgm:pt modelId="{3A919CDC-DF60-4395-9C7C-56A55D0B4E48}" type="pres">
      <dgm:prSet presAssocID="{575ADEAD-3607-494B-8EA7-CC66BE6C59A8}" presName="childComposite" presStyleCnt="0">
        <dgm:presLayoutVars>
          <dgm:chMax val="0"/>
          <dgm:chPref val="0"/>
        </dgm:presLayoutVars>
      </dgm:prSet>
      <dgm:spPr/>
    </dgm:pt>
    <dgm:pt modelId="{3A44350A-9054-491D-8A53-DD7245F45036}" type="pres">
      <dgm:prSet presAssocID="{575ADEAD-3607-494B-8EA7-CC66BE6C59A8}" presName="ChildAccent" presStyleLbl="solidFgAcc1" presStyleIdx="4" presStyleCnt="5"/>
      <dgm:spPr/>
    </dgm:pt>
    <dgm:pt modelId="{B5FBF75D-0AB0-46B2-8DDF-960F25AC0B65}" type="pres">
      <dgm:prSet presAssocID="{575ADEAD-3607-494B-8EA7-CC66BE6C59A8}" presName="Child" presStyleLbl="revTx" presStyleIdx="5" presStyleCnt="6">
        <dgm:presLayoutVars>
          <dgm:chMax val="0"/>
          <dgm:chPref val="0"/>
          <dgm:bulletEnabled val="1"/>
        </dgm:presLayoutVars>
      </dgm:prSet>
      <dgm:spPr/>
      <dgm:t>
        <a:bodyPr/>
        <a:lstStyle/>
        <a:p>
          <a:endParaRPr lang="en-US"/>
        </a:p>
      </dgm:t>
    </dgm:pt>
  </dgm:ptLst>
  <dgm:cxnLst>
    <dgm:cxn modelId="{6968B5E9-EC26-403F-B310-C8A500C04EC4}" type="presOf" srcId="{030BD495-75B4-446E-9131-A745204747DA}" destId="{D7C8431F-0AD1-4FF6-BB6A-8AFFDEAE6E79}" srcOrd="0" destOrd="0" presId="urn:microsoft.com/office/officeart/2008/layout/SquareAccentList"/>
    <dgm:cxn modelId="{E72C2CDC-7690-480F-B329-7FA393B70E0E}" srcId="{030BD495-75B4-446E-9131-A745204747DA}" destId="{76C9B324-6B2B-4B05-8E23-6BEFEF728D86}" srcOrd="0" destOrd="0" parTransId="{EAD3C846-193A-4C32-9802-8AB4C6C4FA09}" sibTransId="{F1B2DCDB-1589-4AA9-A747-F40F1E229FF6}"/>
    <dgm:cxn modelId="{82D304AA-F07D-40D7-9A77-EA3CEADD2674}" type="presOf" srcId="{F4322A67-927D-4B1B-92D0-C19DE1E3F828}" destId="{15360297-6FCF-4F7D-8357-946B6EF705FD}" srcOrd="0" destOrd="0" presId="urn:microsoft.com/office/officeart/2008/layout/SquareAccentList"/>
    <dgm:cxn modelId="{C2A06939-42CE-412D-8BC8-B550851E0042}" srcId="{76C9B324-6B2B-4B05-8E23-6BEFEF728D86}" destId="{2060053A-3A16-4742-876F-B060928AE7B6}" srcOrd="2" destOrd="0" parTransId="{DE2A8F61-2049-4F4B-AD7C-A8D17A86B5A4}" sibTransId="{11446B42-09C8-4AC0-8D81-7C9A6BA72F6B}"/>
    <dgm:cxn modelId="{C23F997E-233A-44F8-8A79-D55D69D58C7B}" type="presOf" srcId="{76C9B324-6B2B-4B05-8E23-6BEFEF728D86}" destId="{FBF14C1B-3BEE-44F1-AD21-0AB34A22DD08}" srcOrd="0" destOrd="0" presId="urn:microsoft.com/office/officeart/2008/layout/SquareAccentList"/>
    <dgm:cxn modelId="{801FCE86-3255-4790-AE55-BCADB07383B8}" type="presOf" srcId="{575ADEAD-3607-494B-8EA7-CC66BE6C59A8}" destId="{B5FBF75D-0AB0-46B2-8DDF-960F25AC0B65}" srcOrd="0" destOrd="0" presId="urn:microsoft.com/office/officeart/2008/layout/SquareAccentList"/>
    <dgm:cxn modelId="{945EABE7-17C8-428C-B90D-F839F25DC5D1}" type="presOf" srcId="{2060053A-3A16-4742-876F-B060928AE7B6}" destId="{3D516ABF-C4F0-430C-8836-67EB5224278E}" srcOrd="0" destOrd="0" presId="urn:microsoft.com/office/officeart/2008/layout/SquareAccentList"/>
    <dgm:cxn modelId="{D83CD83B-A9C9-44C5-AF30-17DEC3899098}" type="presOf" srcId="{35FED350-2ADD-4A18-8442-53BCBA2C4008}" destId="{F5D0825E-A794-4E43-8E03-D3EEAF511AAF}" srcOrd="0" destOrd="0" presId="urn:microsoft.com/office/officeart/2008/layout/SquareAccentList"/>
    <dgm:cxn modelId="{4549628F-3CA7-4CEF-9C16-23D4CAF03FE3}" srcId="{76C9B324-6B2B-4B05-8E23-6BEFEF728D86}" destId="{35FED350-2ADD-4A18-8442-53BCBA2C4008}" srcOrd="3" destOrd="0" parTransId="{5F328819-F0F8-429C-95BE-46128BBC2EED}" sibTransId="{D422B369-7B74-47EB-9457-05D40088692C}"/>
    <dgm:cxn modelId="{DDF6FDCC-8525-4983-B760-8D1B5E621E6C}" srcId="{76C9B324-6B2B-4B05-8E23-6BEFEF728D86}" destId="{F4322A67-927D-4B1B-92D0-C19DE1E3F828}" srcOrd="0" destOrd="0" parTransId="{764569DA-C2AC-40D5-8E78-903A2AF8A32F}" sibTransId="{23FE91B0-93B2-4F95-99EF-AD9016270C2E}"/>
    <dgm:cxn modelId="{FD0168F0-B7F6-4617-AFB3-B6AFBD0548DC}" srcId="{76C9B324-6B2B-4B05-8E23-6BEFEF728D86}" destId="{575ADEAD-3607-494B-8EA7-CC66BE6C59A8}" srcOrd="4" destOrd="0" parTransId="{31577D8E-802C-4EA2-AEC3-C6CE3E21EB49}" sibTransId="{F1421561-F6B8-4CBC-95DA-C8BBFFFC9682}"/>
    <dgm:cxn modelId="{B8D0136F-34CA-4F70-93EC-265975B465CD}" srcId="{76C9B324-6B2B-4B05-8E23-6BEFEF728D86}" destId="{80399851-C931-4016-9D8C-7C64B98DEABB}" srcOrd="1" destOrd="0" parTransId="{15338648-B49F-4B01-8373-3BC21C553685}" sibTransId="{E6750F15-F206-4B72-B805-C83E42DDBF39}"/>
    <dgm:cxn modelId="{A2E83C8B-60DA-4702-8D7D-71ACC34C1E9B}" type="presOf" srcId="{80399851-C931-4016-9D8C-7C64B98DEABB}" destId="{389E9313-FCE0-4FA3-BCB4-54F7B43F9696}" srcOrd="0" destOrd="0" presId="urn:microsoft.com/office/officeart/2008/layout/SquareAccentList"/>
    <dgm:cxn modelId="{CEE36BCC-936F-4159-B4E6-B10977AAB8CA}" type="presParOf" srcId="{D7C8431F-0AD1-4FF6-BB6A-8AFFDEAE6E79}" destId="{86BE0D77-411E-4FDA-8E5D-959A9D19C753}" srcOrd="0" destOrd="0" presId="urn:microsoft.com/office/officeart/2008/layout/SquareAccentList"/>
    <dgm:cxn modelId="{B54A595F-D28A-4399-96F7-E494D17A0230}" type="presParOf" srcId="{86BE0D77-411E-4FDA-8E5D-959A9D19C753}" destId="{F8003B63-D305-46A8-B4A4-92C1F2C2FACD}" srcOrd="0" destOrd="0" presId="urn:microsoft.com/office/officeart/2008/layout/SquareAccentList"/>
    <dgm:cxn modelId="{80406C40-04F6-4B53-B17C-716535C91654}" type="presParOf" srcId="{F8003B63-D305-46A8-B4A4-92C1F2C2FACD}" destId="{CCB5E941-ACB7-4E71-BDF0-A5C33EBDFC11}" srcOrd="0" destOrd="0" presId="urn:microsoft.com/office/officeart/2008/layout/SquareAccentList"/>
    <dgm:cxn modelId="{1F3D529F-C03A-4ED1-86DE-221D99AC7E09}" type="presParOf" srcId="{F8003B63-D305-46A8-B4A4-92C1F2C2FACD}" destId="{E71D015E-DC62-4C87-ACF7-34A3C8D0CB80}" srcOrd="1" destOrd="0" presId="urn:microsoft.com/office/officeart/2008/layout/SquareAccentList"/>
    <dgm:cxn modelId="{8991C781-19AC-47C1-879B-5A98307AE683}" type="presParOf" srcId="{F8003B63-D305-46A8-B4A4-92C1F2C2FACD}" destId="{FBF14C1B-3BEE-44F1-AD21-0AB34A22DD08}" srcOrd="2" destOrd="0" presId="urn:microsoft.com/office/officeart/2008/layout/SquareAccentList"/>
    <dgm:cxn modelId="{BBA49329-5D93-40C2-80E8-1554F377B4A5}" type="presParOf" srcId="{86BE0D77-411E-4FDA-8E5D-959A9D19C753}" destId="{71995846-BE63-41B0-A0CF-666FA9CC6673}" srcOrd="1" destOrd="0" presId="urn:microsoft.com/office/officeart/2008/layout/SquareAccentList"/>
    <dgm:cxn modelId="{8B8A0378-09E5-43A4-A263-D1A015FBE80A}" type="presParOf" srcId="{71995846-BE63-41B0-A0CF-666FA9CC6673}" destId="{573609FF-FA84-4B94-88A3-A97F08176E49}" srcOrd="0" destOrd="0" presId="urn:microsoft.com/office/officeart/2008/layout/SquareAccentList"/>
    <dgm:cxn modelId="{F4BBDD7A-07EA-40B4-AD6C-F71CE39BDF2A}" type="presParOf" srcId="{573609FF-FA84-4B94-88A3-A97F08176E49}" destId="{89D0630F-A2CE-4A92-B372-2E3F62119C2A}" srcOrd="0" destOrd="0" presId="urn:microsoft.com/office/officeart/2008/layout/SquareAccentList"/>
    <dgm:cxn modelId="{01E4C591-AA3F-4B04-828B-9C6953EB1D84}" type="presParOf" srcId="{573609FF-FA84-4B94-88A3-A97F08176E49}" destId="{15360297-6FCF-4F7D-8357-946B6EF705FD}" srcOrd="1" destOrd="0" presId="urn:microsoft.com/office/officeart/2008/layout/SquareAccentList"/>
    <dgm:cxn modelId="{FBC7A2DC-E094-483D-A1A4-C2CBFAAB2484}" type="presParOf" srcId="{71995846-BE63-41B0-A0CF-666FA9CC6673}" destId="{F4DC1F12-345A-418E-995D-06D69B490323}" srcOrd="1" destOrd="0" presId="urn:microsoft.com/office/officeart/2008/layout/SquareAccentList"/>
    <dgm:cxn modelId="{D0A78CAE-0953-4C69-9C24-01C9C71698F3}" type="presParOf" srcId="{F4DC1F12-345A-418E-995D-06D69B490323}" destId="{F40B74C0-F2ED-405C-949F-7F0CEE4EF9DC}" srcOrd="0" destOrd="0" presId="urn:microsoft.com/office/officeart/2008/layout/SquareAccentList"/>
    <dgm:cxn modelId="{9E2B2FA9-530E-49D9-8154-47E3A1461293}" type="presParOf" srcId="{F4DC1F12-345A-418E-995D-06D69B490323}" destId="{389E9313-FCE0-4FA3-BCB4-54F7B43F9696}" srcOrd="1" destOrd="0" presId="urn:microsoft.com/office/officeart/2008/layout/SquareAccentList"/>
    <dgm:cxn modelId="{0C81B7FF-28A7-4BEC-ADFD-5B2A860DF2C1}" type="presParOf" srcId="{71995846-BE63-41B0-A0CF-666FA9CC6673}" destId="{41EFE250-A0F7-4628-92E8-62AF1D422CC9}" srcOrd="2" destOrd="0" presId="urn:microsoft.com/office/officeart/2008/layout/SquareAccentList"/>
    <dgm:cxn modelId="{D25CE6DA-FA31-46E5-91E8-0F0ACC0DCAD8}" type="presParOf" srcId="{41EFE250-A0F7-4628-92E8-62AF1D422CC9}" destId="{088DB0CE-8391-42CD-888F-06EC5FC12309}" srcOrd="0" destOrd="0" presId="urn:microsoft.com/office/officeart/2008/layout/SquareAccentList"/>
    <dgm:cxn modelId="{78D2D7AB-377D-496E-AACA-2CD5489C62D2}" type="presParOf" srcId="{41EFE250-A0F7-4628-92E8-62AF1D422CC9}" destId="{3D516ABF-C4F0-430C-8836-67EB5224278E}" srcOrd="1" destOrd="0" presId="urn:microsoft.com/office/officeart/2008/layout/SquareAccentList"/>
    <dgm:cxn modelId="{D37AC852-4BA5-474A-AFC8-BA0CE70AC772}" type="presParOf" srcId="{71995846-BE63-41B0-A0CF-666FA9CC6673}" destId="{2B7A220A-FEE3-44B5-BE51-845F814ED6B0}" srcOrd="3" destOrd="0" presId="urn:microsoft.com/office/officeart/2008/layout/SquareAccentList"/>
    <dgm:cxn modelId="{7D2D77A6-CFEF-442E-B30C-D5F3DAAC315D}" type="presParOf" srcId="{2B7A220A-FEE3-44B5-BE51-845F814ED6B0}" destId="{63776B91-ED3F-4480-B94B-E8B4F8F10CE3}" srcOrd="0" destOrd="0" presId="urn:microsoft.com/office/officeart/2008/layout/SquareAccentList"/>
    <dgm:cxn modelId="{78BF9EFD-4A32-4A58-97BB-D6D460230539}" type="presParOf" srcId="{2B7A220A-FEE3-44B5-BE51-845F814ED6B0}" destId="{F5D0825E-A794-4E43-8E03-D3EEAF511AAF}" srcOrd="1" destOrd="0" presId="urn:microsoft.com/office/officeart/2008/layout/SquareAccentList"/>
    <dgm:cxn modelId="{16C66BAA-470F-4980-83C0-04D693A3830C}" type="presParOf" srcId="{71995846-BE63-41B0-A0CF-666FA9CC6673}" destId="{3A919CDC-DF60-4395-9C7C-56A55D0B4E48}" srcOrd="4" destOrd="0" presId="urn:microsoft.com/office/officeart/2008/layout/SquareAccentList"/>
    <dgm:cxn modelId="{CBE52B2D-40CB-4F45-9132-127E86F97C52}" type="presParOf" srcId="{3A919CDC-DF60-4395-9C7C-56A55D0B4E48}" destId="{3A44350A-9054-491D-8A53-DD7245F45036}" srcOrd="0" destOrd="0" presId="urn:microsoft.com/office/officeart/2008/layout/SquareAccentList"/>
    <dgm:cxn modelId="{6B12C23D-6274-47EE-9250-09F51663267F}" type="presParOf" srcId="{3A919CDC-DF60-4395-9C7C-56A55D0B4E48}" destId="{B5FBF75D-0AB0-46B2-8DDF-960F25AC0B6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2DECF7-BC34-4BA0-9E43-87D426CFAF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121043-C92E-48E3-A50E-6EB9CDB90E29}">
      <dgm:prSet phldrT="[Text]" custT="1"/>
      <dgm:spPr>
        <a:solidFill>
          <a:srgbClr val="FCEEE4"/>
        </a:solidFill>
        <a:ln>
          <a:solidFill>
            <a:schemeClr val="accent2">
              <a:lumMod val="75000"/>
            </a:schemeClr>
          </a:solidFill>
        </a:ln>
      </dgm:spPr>
      <dgm:t>
        <a:bodyPr/>
        <a:lstStyle/>
        <a:p>
          <a:r>
            <a:rPr lang="en-AU" sz="2400" dirty="0" smtClean="0">
              <a:solidFill>
                <a:schemeClr val="tx1"/>
              </a:solidFill>
            </a:rPr>
            <a:t>Evidence-based risk factors</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89DB331E-733B-4F63-953C-E38D60E6D4B3}" type="parTrans" cxnId="{FB73E731-03A4-4824-BBD6-8C6D90EE3708}">
      <dgm:prSet/>
      <dgm:spPr/>
      <dgm:t>
        <a:bodyPr/>
        <a:lstStyle/>
        <a:p>
          <a:endParaRPr lang="en-US"/>
        </a:p>
      </dgm:t>
    </dgm:pt>
    <dgm:pt modelId="{16E7A6E2-5FDD-418E-98B6-A377451850D1}" type="sibTrans" cxnId="{FB73E731-03A4-4824-BBD6-8C6D90EE3708}">
      <dgm:prSet/>
      <dgm:spPr>
        <a:ln>
          <a:solidFill>
            <a:srgbClr val="003736"/>
          </a:solidFill>
        </a:ln>
      </dgm:spPr>
      <dgm:t>
        <a:bodyPr/>
        <a:lstStyle/>
        <a:p>
          <a:endParaRPr lang="en-US"/>
        </a:p>
      </dgm:t>
    </dgm:pt>
    <dgm:pt modelId="{D2DB922B-430A-40F1-A8DE-63A556CDF551}">
      <dgm:prSet phldrT="[Text]" custT="1"/>
      <dgm:spPr>
        <a:solidFill>
          <a:srgbClr val="FCEEE4"/>
        </a:solidFill>
        <a:ln>
          <a:solidFill>
            <a:schemeClr val="accent2">
              <a:lumMod val="75000"/>
            </a:schemeClr>
          </a:solidFill>
        </a:ln>
      </dgm:spPr>
      <dgm:t>
        <a:bodyPr/>
        <a:lstStyle/>
        <a:p>
          <a:r>
            <a:rPr lang="en-AU" sz="2400" smtClean="0">
              <a:solidFill>
                <a:schemeClr val="tx1"/>
              </a:solidFill>
            </a:rPr>
            <a:t>MARAM risk assessment tools</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91717083-4CC1-4E5A-BFB9-89A1B0FD3554}" type="parTrans" cxnId="{4C2B22B5-1FCC-4A00-B5D9-A571399CF02E}">
      <dgm:prSet/>
      <dgm:spPr/>
      <dgm:t>
        <a:bodyPr/>
        <a:lstStyle/>
        <a:p>
          <a:endParaRPr lang="en-US"/>
        </a:p>
      </dgm:t>
    </dgm:pt>
    <dgm:pt modelId="{D45830A6-7888-4CE3-ABF1-A54E2AF5EC2D}" type="sibTrans" cxnId="{4C2B22B5-1FCC-4A00-B5D9-A571399CF02E}">
      <dgm:prSet/>
      <dgm:spPr/>
      <dgm:t>
        <a:bodyPr/>
        <a:lstStyle/>
        <a:p>
          <a:endParaRPr lang="en-US"/>
        </a:p>
      </dgm:t>
    </dgm:pt>
    <dgm:pt modelId="{92AD1234-94E7-45EA-99AF-55FB7CADE321}">
      <dgm:prSet phldrT="[Text]" custT="1"/>
      <dgm:spPr>
        <a:solidFill>
          <a:srgbClr val="FCEEE4"/>
        </a:solidFill>
        <a:ln>
          <a:solidFill>
            <a:schemeClr val="accent2">
              <a:lumMod val="75000"/>
            </a:schemeClr>
          </a:solidFill>
        </a:ln>
      </dgm:spPr>
      <dgm:t>
        <a:bodyPr/>
        <a:lstStyle/>
        <a:p>
          <a:r>
            <a:rPr lang="en-AU" sz="2400" dirty="0" smtClean="0">
              <a:solidFill>
                <a:schemeClr val="tx1"/>
              </a:solidFill>
            </a:rPr>
            <a:t>Structured Professional Judgement model</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BFD4DCC3-81BB-4ADE-AB07-CF638E3A47A5}" type="parTrans" cxnId="{F158C90B-3196-4FE3-A433-B9CF0ED6C333}">
      <dgm:prSet/>
      <dgm:spPr/>
      <dgm:t>
        <a:bodyPr/>
        <a:lstStyle/>
        <a:p>
          <a:endParaRPr lang="en-US"/>
        </a:p>
      </dgm:t>
    </dgm:pt>
    <dgm:pt modelId="{24B409FA-BB22-46EB-9964-061C9D4FF6CB}" type="sibTrans" cxnId="{F158C90B-3196-4FE3-A433-B9CF0ED6C333}">
      <dgm:prSet/>
      <dgm:spPr/>
      <dgm:t>
        <a:bodyPr/>
        <a:lstStyle/>
        <a:p>
          <a:endParaRPr lang="en-US"/>
        </a:p>
      </dgm:t>
    </dgm:pt>
    <dgm:pt modelId="{18A8C105-1F99-4B75-9779-1182A7151DB6}">
      <dgm:prSet phldrT="[Text]" custT="1"/>
      <dgm:spPr>
        <a:solidFill>
          <a:srgbClr val="FCEEE4"/>
        </a:solidFill>
        <a:ln>
          <a:solidFill>
            <a:schemeClr val="accent2">
              <a:lumMod val="75000"/>
            </a:schemeClr>
          </a:solidFill>
        </a:ln>
      </dgm:spPr>
      <dgm:t>
        <a:bodyPr/>
        <a:lstStyle/>
        <a:p>
          <a:r>
            <a:rPr lang="en-AU" sz="2400" smtClean="0">
              <a:solidFill>
                <a:schemeClr val="tx1"/>
              </a:solidFill>
            </a:rPr>
            <a:t>Assessment of seriousness of risk</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2AE0AE21-0DF3-4F18-906E-D2CB39EACF24}" type="parTrans" cxnId="{0BB799EE-3FFE-4569-9228-1A15BE132338}">
      <dgm:prSet/>
      <dgm:spPr/>
      <dgm:t>
        <a:bodyPr/>
        <a:lstStyle/>
        <a:p>
          <a:endParaRPr lang="en-US"/>
        </a:p>
      </dgm:t>
    </dgm:pt>
    <dgm:pt modelId="{E522767A-6C72-44B1-833D-6853DC401D50}" type="sibTrans" cxnId="{0BB799EE-3FFE-4569-9228-1A15BE132338}">
      <dgm:prSet/>
      <dgm:spPr/>
      <dgm:t>
        <a:bodyPr/>
        <a:lstStyle/>
        <a:p>
          <a:endParaRPr lang="en-US"/>
        </a:p>
      </dgm:t>
    </dgm:pt>
    <dgm:pt modelId="{AD4431E7-6D85-44B7-8F4C-4281CB70D4D8}">
      <dgm:prSet phldrT="[Text]" custT="1"/>
      <dgm:spPr>
        <a:solidFill>
          <a:srgbClr val="FCEEE4"/>
        </a:solidFill>
        <a:ln>
          <a:solidFill>
            <a:schemeClr val="accent2">
              <a:lumMod val="75000"/>
            </a:schemeClr>
          </a:solidFill>
        </a:ln>
      </dgm:spPr>
      <dgm:t>
        <a:bodyPr/>
        <a:lstStyle/>
        <a:p>
          <a:r>
            <a:rPr lang="en-AU" sz="2400" smtClean="0">
              <a:solidFill>
                <a:schemeClr val="tx1"/>
              </a:solidFill>
            </a:rPr>
            <a:t>Misidentification of the perpetrator and victim survivor </a:t>
          </a:r>
          <a:endParaRPr lang="en-US" sz="2400" b="1" dirty="0">
            <a:solidFill>
              <a:schemeClr val="tx1"/>
            </a:solidFill>
            <a:latin typeface="Open Sans" panose="020B0606030504020204"/>
            <a:ea typeface="Open Sans" panose="020B0606030504020204" pitchFamily="34" charset="0"/>
            <a:cs typeface="Open Sans" panose="020B0606030504020204" pitchFamily="34" charset="0"/>
          </a:endParaRPr>
        </a:p>
      </dgm:t>
    </dgm:pt>
    <dgm:pt modelId="{E08A4211-E8BD-41F1-888F-947F7759F3AB}" type="parTrans" cxnId="{55D2DFB6-CED7-4649-8C5B-CEFA180B6256}">
      <dgm:prSet/>
      <dgm:spPr/>
      <dgm:t>
        <a:bodyPr/>
        <a:lstStyle/>
        <a:p>
          <a:endParaRPr lang="en-US"/>
        </a:p>
      </dgm:t>
    </dgm:pt>
    <dgm:pt modelId="{602314AC-243C-4BA2-BDEA-AEC1E37AEF77}" type="sibTrans" cxnId="{55D2DFB6-CED7-4649-8C5B-CEFA180B6256}">
      <dgm:prSet/>
      <dgm:spPr/>
      <dgm:t>
        <a:bodyPr/>
        <a:lstStyle/>
        <a:p>
          <a:endParaRPr lang="en-US"/>
        </a:p>
      </dgm:t>
    </dgm:pt>
    <dgm:pt modelId="{EDA91BFE-B837-4C97-A517-66EEF480A0E3}" type="pres">
      <dgm:prSet presAssocID="{262DECF7-BC34-4BA0-9E43-87D426CFAF71}" presName="Name0" presStyleCnt="0">
        <dgm:presLayoutVars>
          <dgm:chMax val="7"/>
          <dgm:chPref val="7"/>
          <dgm:dir/>
        </dgm:presLayoutVars>
      </dgm:prSet>
      <dgm:spPr/>
      <dgm:t>
        <a:bodyPr/>
        <a:lstStyle/>
        <a:p>
          <a:endParaRPr lang="en-US"/>
        </a:p>
      </dgm:t>
    </dgm:pt>
    <dgm:pt modelId="{BF67F5F5-4D42-405E-BC68-C203A51A7CB5}" type="pres">
      <dgm:prSet presAssocID="{262DECF7-BC34-4BA0-9E43-87D426CFAF71}" presName="Name1" presStyleCnt="0"/>
      <dgm:spPr/>
    </dgm:pt>
    <dgm:pt modelId="{2469C557-4AA7-4C9E-81AD-3B651D814D93}" type="pres">
      <dgm:prSet presAssocID="{262DECF7-BC34-4BA0-9E43-87D426CFAF71}" presName="cycle" presStyleCnt="0"/>
      <dgm:spPr/>
    </dgm:pt>
    <dgm:pt modelId="{97A9CAC0-CCD7-4F80-9F12-8E98EA75994E}" type="pres">
      <dgm:prSet presAssocID="{262DECF7-BC34-4BA0-9E43-87D426CFAF71}" presName="srcNode" presStyleLbl="node1" presStyleIdx="0" presStyleCnt="5"/>
      <dgm:spPr/>
    </dgm:pt>
    <dgm:pt modelId="{A92226B8-1A7C-440D-82D0-FFD806CC74D7}" type="pres">
      <dgm:prSet presAssocID="{262DECF7-BC34-4BA0-9E43-87D426CFAF71}" presName="conn" presStyleLbl="parChTrans1D2" presStyleIdx="0" presStyleCnt="1"/>
      <dgm:spPr/>
      <dgm:t>
        <a:bodyPr/>
        <a:lstStyle/>
        <a:p>
          <a:endParaRPr lang="en-US"/>
        </a:p>
      </dgm:t>
    </dgm:pt>
    <dgm:pt modelId="{B8E22F06-D6A4-4D4D-8EBC-6FB57351CCA9}" type="pres">
      <dgm:prSet presAssocID="{262DECF7-BC34-4BA0-9E43-87D426CFAF71}" presName="extraNode" presStyleLbl="node1" presStyleIdx="0" presStyleCnt="5"/>
      <dgm:spPr/>
    </dgm:pt>
    <dgm:pt modelId="{B181EA81-B37F-4EA7-82AA-CF6F1FAA201E}" type="pres">
      <dgm:prSet presAssocID="{262DECF7-BC34-4BA0-9E43-87D426CFAF71}" presName="dstNode" presStyleLbl="node1" presStyleIdx="0" presStyleCnt="5"/>
      <dgm:spPr/>
    </dgm:pt>
    <dgm:pt modelId="{F88C1BC5-6ADB-499E-90EB-E92558D57FF6}" type="pres">
      <dgm:prSet presAssocID="{D0121043-C92E-48E3-A50E-6EB9CDB90E29}" presName="text_1" presStyleLbl="node1" presStyleIdx="0" presStyleCnt="5">
        <dgm:presLayoutVars>
          <dgm:bulletEnabled val="1"/>
        </dgm:presLayoutVars>
      </dgm:prSet>
      <dgm:spPr/>
      <dgm:t>
        <a:bodyPr/>
        <a:lstStyle/>
        <a:p>
          <a:endParaRPr lang="en-US"/>
        </a:p>
      </dgm:t>
    </dgm:pt>
    <dgm:pt modelId="{6A80F556-4823-4F4A-83AE-09FD218961C4}" type="pres">
      <dgm:prSet presAssocID="{D0121043-C92E-48E3-A50E-6EB9CDB90E29}" presName="accent_1" presStyleCnt="0"/>
      <dgm:spPr/>
    </dgm:pt>
    <dgm:pt modelId="{10961143-D07A-4742-8941-D616F4F0E7B3}" type="pres">
      <dgm:prSet presAssocID="{D0121043-C92E-48E3-A50E-6EB9CDB90E29}" presName="accentRepeatNode" presStyleLbl="solidFgAcc1" presStyleIdx="0" presStyleCnt="5"/>
      <dgm:spPr>
        <a:solidFill>
          <a:srgbClr val="006666"/>
        </a:solidFill>
        <a:ln>
          <a:solidFill>
            <a:srgbClr val="003736"/>
          </a:solidFill>
        </a:ln>
      </dgm:spPr>
    </dgm:pt>
    <dgm:pt modelId="{C01F6441-A913-49C9-B451-35D4F0790CA4}" type="pres">
      <dgm:prSet presAssocID="{D2DB922B-430A-40F1-A8DE-63A556CDF551}" presName="text_2" presStyleLbl="node1" presStyleIdx="1" presStyleCnt="5">
        <dgm:presLayoutVars>
          <dgm:bulletEnabled val="1"/>
        </dgm:presLayoutVars>
      </dgm:prSet>
      <dgm:spPr/>
      <dgm:t>
        <a:bodyPr/>
        <a:lstStyle/>
        <a:p>
          <a:endParaRPr lang="en-US"/>
        </a:p>
      </dgm:t>
    </dgm:pt>
    <dgm:pt modelId="{0468D9D8-34CA-47B9-9E45-D7C41C033064}" type="pres">
      <dgm:prSet presAssocID="{D2DB922B-430A-40F1-A8DE-63A556CDF551}" presName="accent_2" presStyleCnt="0"/>
      <dgm:spPr/>
    </dgm:pt>
    <dgm:pt modelId="{A1A990AB-376F-4887-85B8-2DDF8BE02A6A}" type="pres">
      <dgm:prSet presAssocID="{D2DB922B-430A-40F1-A8DE-63A556CDF551}" presName="accentRepeatNode" presStyleLbl="solidFgAcc1" presStyleIdx="1" presStyleCnt="5"/>
      <dgm:spPr>
        <a:solidFill>
          <a:srgbClr val="006666"/>
        </a:solidFill>
        <a:ln>
          <a:solidFill>
            <a:srgbClr val="003736"/>
          </a:solidFill>
        </a:ln>
      </dgm:spPr>
    </dgm:pt>
    <dgm:pt modelId="{7CBE9FD0-F0E0-4210-B706-3449A84E0BD4}" type="pres">
      <dgm:prSet presAssocID="{92AD1234-94E7-45EA-99AF-55FB7CADE321}" presName="text_3" presStyleLbl="node1" presStyleIdx="2" presStyleCnt="5">
        <dgm:presLayoutVars>
          <dgm:bulletEnabled val="1"/>
        </dgm:presLayoutVars>
      </dgm:prSet>
      <dgm:spPr/>
      <dgm:t>
        <a:bodyPr/>
        <a:lstStyle/>
        <a:p>
          <a:endParaRPr lang="en-US"/>
        </a:p>
      </dgm:t>
    </dgm:pt>
    <dgm:pt modelId="{C64D9752-5BFE-47BA-92C3-16DF91C46BD0}" type="pres">
      <dgm:prSet presAssocID="{92AD1234-94E7-45EA-99AF-55FB7CADE321}" presName="accent_3" presStyleCnt="0"/>
      <dgm:spPr/>
    </dgm:pt>
    <dgm:pt modelId="{AE47A20D-73D6-4F1E-86FC-0AD632FCF874}" type="pres">
      <dgm:prSet presAssocID="{92AD1234-94E7-45EA-99AF-55FB7CADE321}" presName="accentRepeatNode" presStyleLbl="solidFgAcc1" presStyleIdx="2" presStyleCnt="5"/>
      <dgm:spPr>
        <a:solidFill>
          <a:srgbClr val="006666"/>
        </a:solidFill>
        <a:ln>
          <a:solidFill>
            <a:srgbClr val="003736"/>
          </a:solidFill>
        </a:ln>
      </dgm:spPr>
    </dgm:pt>
    <dgm:pt modelId="{EF720FD5-5AAC-4437-AE15-ACFA1E72AA3B}" type="pres">
      <dgm:prSet presAssocID="{18A8C105-1F99-4B75-9779-1182A7151DB6}" presName="text_4" presStyleLbl="node1" presStyleIdx="3" presStyleCnt="5">
        <dgm:presLayoutVars>
          <dgm:bulletEnabled val="1"/>
        </dgm:presLayoutVars>
      </dgm:prSet>
      <dgm:spPr/>
      <dgm:t>
        <a:bodyPr/>
        <a:lstStyle/>
        <a:p>
          <a:endParaRPr lang="en-US"/>
        </a:p>
      </dgm:t>
    </dgm:pt>
    <dgm:pt modelId="{F95E2214-3323-498A-A60E-D553FC8883A5}" type="pres">
      <dgm:prSet presAssocID="{18A8C105-1F99-4B75-9779-1182A7151DB6}" presName="accent_4" presStyleCnt="0"/>
      <dgm:spPr/>
    </dgm:pt>
    <dgm:pt modelId="{7F2DC5BB-6217-4420-99BF-EB39C6A49147}" type="pres">
      <dgm:prSet presAssocID="{18A8C105-1F99-4B75-9779-1182A7151DB6}" presName="accentRepeatNode" presStyleLbl="solidFgAcc1" presStyleIdx="3" presStyleCnt="5"/>
      <dgm:spPr>
        <a:solidFill>
          <a:srgbClr val="006666"/>
        </a:solidFill>
        <a:ln>
          <a:solidFill>
            <a:srgbClr val="003736"/>
          </a:solidFill>
        </a:ln>
      </dgm:spPr>
      <dgm:t>
        <a:bodyPr/>
        <a:lstStyle/>
        <a:p>
          <a:endParaRPr lang="en-US"/>
        </a:p>
      </dgm:t>
    </dgm:pt>
    <dgm:pt modelId="{EE23E535-73EF-44AC-8AA0-FB1532BFB6DF}" type="pres">
      <dgm:prSet presAssocID="{AD4431E7-6D85-44B7-8F4C-4281CB70D4D8}" presName="text_5" presStyleLbl="node1" presStyleIdx="4" presStyleCnt="5">
        <dgm:presLayoutVars>
          <dgm:bulletEnabled val="1"/>
        </dgm:presLayoutVars>
      </dgm:prSet>
      <dgm:spPr/>
      <dgm:t>
        <a:bodyPr/>
        <a:lstStyle/>
        <a:p>
          <a:endParaRPr lang="en-US"/>
        </a:p>
      </dgm:t>
    </dgm:pt>
    <dgm:pt modelId="{3EE8E1F6-1802-43E4-9A96-A44C362DDDFF}" type="pres">
      <dgm:prSet presAssocID="{AD4431E7-6D85-44B7-8F4C-4281CB70D4D8}" presName="accent_5" presStyleCnt="0"/>
      <dgm:spPr/>
    </dgm:pt>
    <dgm:pt modelId="{F7D3033E-4375-489A-96CA-B4D88083F56C}" type="pres">
      <dgm:prSet presAssocID="{AD4431E7-6D85-44B7-8F4C-4281CB70D4D8}" presName="accentRepeatNode" presStyleLbl="solidFgAcc1" presStyleIdx="4" presStyleCnt="5"/>
      <dgm:spPr>
        <a:solidFill>
          <a:srgbClr val="006666"/>
        </a:solidFill>
        <a:ln>
          <a:solidFill>
            <a:srgbClr val="003736"/>
          </a:solidFill>
        </a:ln>
      </dgm:spPr>
      <dgm:t>
        <a:bodyPr/>
        <a:lstStyle/>
        <a:p>
          <a:endParaRPr lang="en-US"/>
        </a:p>
      </dgm:t>
    </dgm:pt>
  </dgm:ptLst>
  <dgm:cxnLst>
    <dgm:cxn modelId="{7F73FEFC-5C45-4A70-9E8D-035F16014BE0}" type="presOf" srcId="{D0121043-C92E-48E3-A50E-6EB9CDB90E29}" destId="{F88C1BC5-6ADB-499E-90EB-E92558D57FF6}" srcOrd="0" destOrd="0" presId="urn:microsoft.com/office/officeart/2008/layout/VerticalCurvedList"/>
    <dgm:cxn modelId="{2F7F3A77-1913-46E9-8363-8C80D81DFD5F}" type="presOf" srcId="{16E7A6E2-5FDD-418E-98B6-A377451850D1}" destId="{A92226B8-1A7C-440D-82D0-FFD806CC74D7}" srcOrd="0" destOrd="0" presId="urn:microsoft.com/office/officeart/2008/layout/VerticalCurvedList"/>
    <dgm:cxn modelId="{D0122CE0-1C5D-4731-908A-7F4F3F7A22C3}" type="presOf" srcId="{D2DB922B-430A-40F1-A8DE-63A556CDF551}" destId="{C01F6441-A913-49C9-B451-35D4F0790CA4}" srcOrd="0" destOrd="0" presId="urn:microsoft.com/office/officeart/2008/layout/VerticalCurvedList"/>
    <dgm:cxn modelId="{F158C90B-3196-4FE3-A433-B9CF0ED6C333}" srcId="{262DECF7-BC34-4BA0-9E43-87D426CFAF71}" destId="{92AD1234-94E7-45EA-99AF-55FB7CADE321}" srcOrd="2" destOrd="0" parTransId="{BFD4DCC3-81BB-4ADE-AB07-CF638E3A47A5}" sibTransId="{24B409FA-BB22-46EB-9964-061C9D4FF6CB}"/>
    <dgm:cxn modelId="{0BB799EE-3FFE-4569-9228-1A15BE132338}" srcId="{262DECF7-BC34-4BA0-9E43-87D426CFAF71}" destId="{18A8C105-1F99-4B75-9779-1182A7151DB6}" srcOrd="3" destOrd="0" parTransId="{2AE0AE21-0DF3-4F18-906E-D2CB39EACF24}" sibTransId="{E522767A-6C72-44B1-833D-6853DC401D50}"/>
    <dgm:cxn modelId="{FB73E731-03A4-4824-BBD6-8C6D90EE3708}" srcId="{262DECF7-BC34-4BA0-9E43-87D426CFAF71}" destId="{D0121043-C92E-48E3-A50E-6EB9CDB90E29}" srcOrd="0" destOrd="0" parTransId="{89DB331E-733B-4F63-953C-E38D60E6D4B3}" sibTransId="{16E7A6E2-5FDD-418E-98B6-A377451850D1}"/>
    <dgm:cxn modelId="{4C2B22B5-1FCC-4A00-B5D9-A571399CF02E}" srcId="{262DECF7-BC34-4BA0-9E43-87D426CFAF71}" destId="{D2DB922B-430A-40F1-A8DE-63A556CDF551}" srcOrd="1" destOrd="0" parTransId="{91717083-4CC1-4E5A-BFB9-89A1B0FD3554}" sibTransId="{D45830A6-7888-4CE3-ABF1-A54E2AF5EC2D}"/>
    <dgm:cxn modelId="{9F0B5A37-91EC-40A0-9935-E8905435577A}" type="presOf" srcId="{18A8C105-1F99-4B75-9779-1182A7151DB6}" destId="{EF720FD5-5AAC-4437-AE15-ACFA1E72AA3B}" srcOrd="0" destOrd="0" presId="urn:microsoft.com/office/officeart/2008/layout/VerticalCurvedList"/>
    <dgm:cxn modelId="{55D2DFB6-CED7-4649-8C5B-CEFA180B6256}" srcId="{262DECF7-BC34-4BA0-9E43-87D426CFAF71}" destId="{AD4431E7-6D85-44B7-8F4C-4281CB70D4D8}" srcOrd="4" destOrd="0" parTransId="{E08A4211-E8BD-41F1-888F-947F7759F3AB}" sibTransId="{602314AC-243C-4BA2-BDEA-AEC1E37AEF77}"/>
    <dgm:cxn modelId="{3A286748-1101-494F-A2B4-660A89920BFB}" type="presOf" srcId="{92AD1234-94E7-45EA-99AF-55FB7CADE321}" destId="{7CBE9FD0-F0E0-4210-B706-3449A84E0BD4}" srcOrd="0" destOrd="0" presId="urn:microsoft.com/office/officeart/2008/layout/VerticalCurvedList"/>
    <dgm:cxn modelId="{2634D2FA-1B9E-4A4B-9D2B-B6B6BAC957A4}" type="presOf" srcId="{AD4431E7-6D85-44B7-8F4C-4281CB70D4D8}" destId="{EE23E535-73EF-44AC-8AA0-FB1532BFB6DF}" srcOrd="0" destOrd="0" presId="urn:microsoft.com/office/officeart/2008/layout/VerticalCurvedList"/>
    <dgm:cxn modelId="{1E360F60-125F-4E65-B323-48BB68E478A2}" type="presOf" srcId="{262DECF7-BC34-4BA0-9E43-87D426CFAF71}" destId="{EDA91BFE-B837-4C97-A517-66EEF480A0E3}" srcOrd="0" destOrd="0" presId="urn:microsoft.com/office/officeart/2008/layout/VerticalCurvedList"/>
    <dgm:cxn modelId="{28AD770E-CE68-4771-B571-0772FA6219EA}" type="presParOf" srcId="{EDA91BFE-B837-4C97-A517-66EEF480A0E3}" destId="{BF67F5F5-4D42-405E-BC68-C203A51A7CB5}" srcOrd="0" destOrd="0" presId="urn:microsoft.com/office/officeart/2008/layout/VerticalCurvedList"/>
    <dgm:cxn modelId="{C311DCD6-8CE6-47AB-BED5-7689E0F7F019}" type="presParOf" srcId="{BF67F5F5-4D42-405E-BC68-C203A51A7CB5}" destId="{2469C557-4AA7-4C9E-81AD-3B651D814D93}" srcOrd="0" destOrd="0" presId="urn:microsoft.com/office/officeart/2008/layout/VerticalCurvedList"/>
    <dgm:cxn modelId="{366B8A27-08C5-45D8-844A-6ABAF0201802}" type="presParOf" srcId="{2469C557-4AA7-4C9E-81AD-3B651D814D93}" destId="{97A9CAC0-CCD7-4F80-9F12-8E98EA75994E}" srcOrd="0" destOrd="0" presId="urn:microsoft.com/office/officeart/2008/layout/VerticalCurvedList"/>
    <dgm:cxn modelId="{878243B3-F7CF-4E6E-99DE-7FFF60F6C8AC}" type="presParOf" srcId="{2469C557-4AA7-4C9E-81AD-3B651D814D93}" destId="{A92226B8-1A7C-440D-82D0-FFD806CC74D7}" srcOrd="1" destOrd="0" presId="urn:microsoft.com/office/officeart/2008/layout/VerticalCurvedList"/>
    <dgm:cxn modelId="{BCC1DE20-16D5-4A22-91DE-7F722087DA11}" type="presParOf" srcId="{2469C557-4AA7-4C9E-81AD-3B651D814D93}" destId="{B8E22F06-D6A4-4D4D-8EBC-6FB57351CCA9}" srcOrd="2" destOrd="0" presId="urn:microsoft.com/office/officeart/2008/layout/VerticalCurvedList"/>
    <dgm:cxn modelId="{82548448-FA6C-4E04-AF0D-6EE42A6C0670}" type="presParOf" srcId="{2469C557-4AA7-4C9E-81AD-3B651D814D93}" destId="{B181EA81-B37F-4EA7-82AA-CF6F1FAA201E}" srcOrd="3" destOrd="0" presId="urn:microsoft.com/office/officeart/2008/layout/VerticalCurvedList"/>
    <dgm:cxn modelId="{CD27A5C8-BBB8-4B9C-A154-C306A664D7C2}" type="presParOf" srcId="{BF67F5F5-4D42-405E-BC68-C203A51A7CB5}" destId="{F88C1BC5-6ADB-499E-90EB-E92558D57FF6}" srcOrd="1" destOrd="0" presId="urn:microsoft.com/office/officeart/2008/layout/VerticalCurvedList"/>
    <dgm:cxn modelId="{9A0AC9A9-E254-4277-8C1A-1BCEB24AAD0A}" type="presParOf" srcId="{BF67F5F5-4D42-405E-BC68-C203A51A7CB5}" destId="{6A80F556-4823-4F4A-83AE-09FD218961C4}" srcOrd="2" destOrd="0" presId="urn:microsoft.com/office/officeart/2008/layout/VerticalCurvedList"/>
    <dgm:cxn modelId="{BCF71639-F724-44F4-9E8E-CCC1AEC7332B}" type="presParOf" srcId="{6A80F556-4823-4F4A-83AE-09FD218961C4}" destId="{10961143-D07A-4742-8941-D616F4F0E7B3}" srcOrd="0" destOrd="0" presId="urn:microsoft.com/office/officeart/2008/layout/VerticalCurvedList"/>
    <dgm:cxn modelId="{BB8A690B-5206-4094-BCA8-DFE8ACF643F9}" type="presParOf" srcId="{BF67F5F5-4D42-405E-BC68-C203A51A7CB5}" destId="{C01F6441-A913-49C9-B451-35D4F0790CA4}" srcOrd="3" destOrd="0" presId="urn:microsoft.com/office/officeart/2008/layout/VerticalCurvedList"/>
    <dgm:cxn modelId="{9CE8AF1B-AA41-42E7-961D-EB00F020BA69}" type="presParOf" srcId="{BF67F5F5-4D42-405E-BC68-C203A51A7CB5}" destId="{0468D9D8-34CA-47B9-9E45-D7C41C033064}" srcOrd="4" destOrd="0" presId="urn:microsoft.com/office/officeart/2008/layout/VerticalCurvedList"/>
    <dgm:cxn modelId="{0E9281BC-9C1D-4E41-BB44-2E415D5A2D94}" type="presParOf" srcId="{0468D9D8-34CA-47B9-9E45-D7C41C033064}" destId="{A1A990AB-376F-4887-85B8-2DDF8BE02A6A}" srcOrd="0" destOrd="0" presId="urn:microsoft.com/office/officeart/2008/layout/VerticalCurvedList"/>
    <dgm:cxn modelId="{25E42EE2-D6C1-4F84-BA78-303560E2A2FA}" type="presParOf" srcId="{BF67F5F5-4D42-405E-BC68-C203A51A7CB5}" destId="{7CBE9FD0-F0E0-4210-B706-3449A84E0BD4}" srcOrd="5" destOrd="0" presId="urn:microsoft.com/office/officeart/2008/layout/VerticalCurvedList"/>
    <dgm:cxn modelId="{9D20F3DC-8803-4B24-98C9-A7D7D6C34C07}" type="presParOf" srcId="{BF67F5F5-4D42-405E-BC68-C203A51A7CB5}" destId="{C64D9752-5BFE-47BA-92C3-16DF91C46BD0}" srcOrd="6" destOrd="0" presId="urn:microsoft.com/office/officeart/2008/layout/VerticalCurvedList"/>
    <dgm:cxn modelId="{3D2247E0-0163-41CF-BC57-FCF60DB4611F}" type="presParOf" srcId="{C64D9752-5BFE-47BA-92C3-16DF91C46BD0}" destId="{AE47A20D-73D6-4F1E-86FC-0AD632FCF874}" srcOrd="0" destOrd="0" presId="urn:microsoft.com/office/officeart/2008/layout/VerticalCurvedList"/>
    <dgm:cxn modelId="{CA8398D9-B435-4139-9FF1-7B2D86C8E894}" type="presParOf" srcId="{BF67F5F5-4D42-405E-BC68-C203A51A7CB5}" destId="{EF720FD5-5AAC-4437-AE15-ACFA1E72AA3B}" srcOrd="7" destOrd="0" presId="urn:microsoft.com/office/officeart/2008/layout/VerticalCurvedList"/>
    <dgm:cxn modelId="{90F7132F-944B-4598-9BAB-B377B5AC7699}" type="presParOf" srcId="{BF67F5F5-4D42-405E-BC68-C203A51A7CB5}" destId="{F95E2214-3323-498A-A60E-D553FC8883A5}" srcOrd="8" destOrd="0" presId="urn:microsoft.com/office/officeart/2008/layout/VerticalCurvedList"/>
    <dgm:cxn modelId="{0AF61F63-33AF-43F1-B4FC-4F3D7A104A59}" type="presParOf" srcId="{F95E2214-3323-498A-A60E-D553FC8883A5}" destId="{7F2DC5BB-6217-4420-99BF-EB39C6A49147}" srcOrd="0" destOrd="0" presId="urn:microsoft.com/office/officeart/2008/layout/VerticalCurvedList"/>
    <dgm:cxn modelId="{65F01D82-7D5A-4A21-AECA-F008A412B7BB}" type="presParOf" srcId="{BF67F5F5-4D42-405E-BC68-C203A51A7CB5}" destId="{EE23E535-73EF-44AC-8AA0-FB1532BFB6DF}" srcOrd="9" destOrd="0" presId="urn:microsoft.com/office/officeart/2008/layout/VerticalCurvedList"/>
    <dgm:cxn modelId="{02DEE665-0557-4631-BFF3-A4EC96D3ADA4}" type="presParOf" srcId="{BF67F5F5-4D42-405E-BC68-C203A51A7CB5}" destId="{3EE8E1F6-1802-43E4-9A96-A44C362DDDFF}" srcOrd="10" destOrd="0" presId="urn:microsoft.com/office/officeart/2008/layout/VerticalCurvedList"/>
    <dgm:cxn modelId="{E4B2FAEE-E44F-43CB-9EDF-B184FB44053A}" type="presParOf" srcId="{3EE8E1F6-1802-43E4-9A96-A44C362DDDFF}" destId="{F7D3033E-4375-489A-96CA-B4D88083F5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3E108-3498-4E1C-8607-2F1B6FE7604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30C109F-84CF-45F1-AC14-348383CAF935}">
      <dgm:prSet phldrT="[Text]" custT="1"/>
      <dgm:spPr>
        <a:solidFill>
          <a:schemeClr val="accent1">
            <a:lumMod val="20000"/>
            <a:lumOff val="80000"/>
          </a:schemeClr>
        </a:solidFill>
        <a:ln w="63500">
          <a:solidFill>
            <a:schemeClr val="accent2">
              <a:lumMod val="75000"/>
            </a:schemeClr>
          </a:solidFill>
        </a:ln>
      </dgm:spPr>
      <dgm:t>
        <a:bodyPr/>
        <a:lstStyle/>
        <a:p>
          <a:r>
            <a:rPr lang="en-US"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t>
          </a:r>
          <a:r>
            <a:rPr lang="en-AU" sz="2000" b="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impact and </a:t>
          </a:r>
          <a:r>
            <a:rPr lang="en-AU" sz="2000" b="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times be overwhelming</a:t>
          </a:r>
          <a:endPar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EAE8BAD-38B5-4ADE-A558-552F46E4CDA6}" type="parTrans" cxnId="{4091DC29-429B-48BB-BE4A-51C300374C75}">
      <dgm:prSet/>
      <dgm:spPr/>
      <dgm:t>
        <a:bodyPr/>
        <a:lstStyle/>
        <a:p>
          <a:endParaRPr lang="en-US"/>
        </a:p>
      </dgm:t>
    </dgm:pt>
    <dgm:pt modelId="{DD821C7E-88E1-401C-B110-90D7A72356F8}" type="sibTrans" cxnId="{4091DC29-429B-48BB-BE4A-51C300374C75}">
      <dgm:prSet/>
      <dgm:spPr/>
      <dgm:t>
        <a:bodyPr/>
        <a:lstStyle/>
        <a:p>
          <a:endParaRPr lang="en-US"/>
        </a:p>
      </dgm:t>
    </dgm:pt>
    <dgm:pt modelId="{76A931B3-E726-4E62-8950-E3097B0CC917}">
      <dgm:prSet phldrT="[Text]" custT="1"/>
      <dgm:spPr>
        <a:solidFill>
          <a:schemeClr val="accent1">
            <a:lumMod val="40000"/>
            <a:lumOff val="6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6E2CF3BF-F608-467D-BDF3-513A9CCD7FFA}" type="parTrans" cxnId="{2E54BC60-C659-45BD-8F7D-E9111397EE28}">
      <dgm:prSet/>
      <dgm:spPr/>
      <dgm:t>
        <a:bodyPr/>
        <a:lstStyle/>
        <a:p>
          <a:endParaRPr lang="en-US"/>
        </a:p>
      </dgm:t>
    </dgm:pt>
    <dgm:pt modelId="{DF21B92D-2DDA-4570-B4B2-76A5971BFAA5}" type="sibTrans" cxnId="{2E54BC60-C659-45BD-8F7D-E9111397EE28}">
      <dgm:prSet/>
      <dgm:spPr/>
      <dgm:t>
        <a:bodyPr/>
        <a:lstStyle/>
        <a:p>
          <a:endParaRPr lang="en-US"/>
        </a:p>
      </dgm:t>
    </dgm:pt>
    <dgm:pt modelId="{1147EE63-2045-4004-A66A-5DF5E81EE0AB}">
      <dgm:prSet phldrT="[Text]" custT="1"/>
      <dgm:spPr>
        <a:solidFill>
          <a:schemeClr val="accent1">
            <a:lumMod val="60000"/>
            <a:lumOff val="40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gm:t>
    </dgm:pt>
    <dgm:pt modelId="{3B3B0C26-C26F-4597-94FC-6F88DA7A5244}" type="parTrans" cxnId="{AFD6E19A-5B77-4EF7-83AF-288D7A0CF108}">
      <dgm:prSet/>
      <dgm:spPr/>
      <dgm:t>
        <a:bodyPr/>
        <a:lstStyle/>
        <a:p>
          <a:endParaRPr lang="en-US"/>
        </a:p>
      </dgm:t>
    </dgm:pt>
    <dgm:pt modelId="{8319251D-AADF-417F-B414-3E9AB4EBDF29}" type="sibTrans" cxnId="{AFD6E19A-5B77-4EF7-83AF-288D7A0CF108}">
      <dgm:prSet/>
      <dgm:spPr/>
      <dgm:t>
        <a:bodyPr/>
        <a:lstStyle/>
        <a:p>
          <a:endParaRPr lang="en-US"/>
        </a:p>
      </dgm:t>
    </dgm:pt>
    <dgm:pt modelId="{D40AB878-ADE5-40E8-8DB8-1B9D576BBA4D}">
      <dgm:prSet custT="1"/>
      <dgm:spPr>
        <a:solidFill>
          <a:schemeClr val="accent1">
            <a:lumMod val="75000"/>
          </a:schemeClr>
        </a:solidFill>
        <a:ln w="63500">
          <a:solidFill>
            <a:schemeClr val="accent2">
              <a:lumMod val="75000"/>
            </a:schemeClr>
          </a:solidFill>
        </a:ln>
      </dgm:spPr>
      <dgm:t>
        <a:bodyPr/>
        <a:lstStyle/>
        <a:p>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782E8A63-ADB1-4971-8983-429B7588AA8F}" type="parTrans" cxnId="{F87B0A31-85CE-496E-A294-7818B8D76C0C}">
      <dgm:prSet/>
      <dgm:spPr/>
      <dgm:t>
        <a:bodyPr/>
        <a:lstStyle/>
        <a:p>
          <a:endParaRPr lang="en-US"/>
        </a:p>
      </dgm:t>
    </dgm:pt>
    <dgm:pt modelId="{2F9DD971-D4BC-4F2C-806A-878F06B39194}" type="sibTrans" cxnId="{F87B0A31-85CE-496E-A294-7818B8D76C0C}">
      <dgm:prSet/>
      <dgm:spPr/>
      <dgm:t>
        <a:bodyPr/>
        <a:lstStyle/>
        <a:p>
          <a:endParaRPr lang="en-US"/>
        </a:p>
      </dgm:t>
    </dgm:pt>
    <dgm:pt modelId="{A884FD5A-A283-477C-AF3A-3684EC0DC353}" type="pres">
      <dgm:prSet presAssocID="{D6F3E108-3498-4E1C-8607-2F1B6FE76046}" presName="Name0" presStyleCnt="0">
        <dgm:presLayoutVars>
          <dgm:dir/>
          <dgm:resizeHandles val="exact"/>
        </dgm:presLayoutVars>
      </dgm:prSet>
      <dgm:spPr/>
      <dgm:t>
        <a:bodyPr/>
        <a:lstStyle/>
        <a:p>
          <a:endParaRPr lang="en-US"/>
        </a:p>
      </dgm:t>
    </dgm:pt>
    <dgm:pt modelId="{B066537C-49D8-4A76-BD51-FC24E022596C}" type="pres">
      <dgm:prSet presAssocID="{130C109F-84CF-45F1-AC14-348383CAF935}" presName="node" presStyleLbl="node1" presStyleIdx="0" presStyleCnt="4">
        <dgm:presLayoutVars>
          <dgm:bulletEnabled val="1"/>
        </dgm:presLayoutVars>
      </dgm:prSet>
      <dgm:spPr/>
      <dgm:t>
        <a:bodyPr/>
        <a:lstStyle/>
        <a:p>
          <a:endParaRPr lang="en-US"/>
        </a:p>
      </dgm:t>
    </dgm:pt>
    <dgm:pt modelId="{D2972D70-9279-42E0-82F5-FA7379078674}" type="pres">
      <dgm:prSet presAssocID="{DD821C7E-88E1-401C-B110-90D7A72356F8}" presName="sibTrans" presStyleCnt="0"/>
      <dgm:spPr/>
    </dgm:pt>
    <dgm:pt modelId="{AFF7157E-A7F2-49DC-BD47-737F8CDA70A8}" type="pres">
      <dgm:prSet presAssocID="{76A931B3-E726-4E62-8950-E3097B0CC917}" presName="node" presStyleLbl="node1" presStyleIdx="1" presStyleCnt="4">
        <dgm:presLayoutVars>
          <dgm:bulletEnabled val="1"/>
        </dgm:presLayoutVars>
      </dgm:prSet>
      <dgm:spPr/>
      <dgm:t>
        <a:bodyPr/>
        <a:lstStyle/>
        <a:p>
          <a:endParaRPr lang="en-US"/>
        </a:p>
      </dgm:t>
    </dgm:pt>
    <dgm:pt modelId="{41DDD55E-372C-4D93-B885-9878152CA671}" type="pres">
      <dgm:prSet presAssocID="{DF21B92D-2DDA-4570-B4B2-76A5971BFAA5}" presName="sibTrans" presStyleCnt="0"/>
      <dgm:spPr/>
    </dgm:pt>
    <dgm:pt modelId="{877CC610-F58D-4786-854B-2DA8049BA5BC}" type="pres">
      <dgm:prSet presAssocID="{1147EE63-2045-4004-A66A-5DF5E81EE0AB}" presName="node" presStyleLbl="node1" presStyleIdx="2" presStyleCnt="4">
        <dgm:presLayoutVars>
          <dgm:bulletEnabled val="1"/>
        </dgm:presLayoutVars>
      </dgm:prSet>
      <dgm:spPr/>
      <dgm:t>
        <a:bodyPr/>
        <a:lstStyle/>
        <a:p>
          <a:endParaRPr lang="en-US"/>
        </a:p>
      </dgm:t>
    </dgm:pt>
    <dgm:pt modelId="{161E329D-1510-482F-AA33-0A685B940F5B}" type="pres">
      <dgm:prSet presAssocID="{8319251D-AADF-417F-B414-3E9AB4EBDF29}" presName="sibTrans" presStyleCnt="0"/>
      <dgm:spPr/>
    </dgm:pt>
    <dgm:pt modelId="{4F2129ED-E3E7-42D4-B8C3-B523356DEEDA}" type="pres">
      <dgm:prSet presAssocID="{D40AB878-ADE5-40E8-8DB8-1B9D576BBA4D}" presName="node" presStyleLbl="node1" presStyleIdx="3" presStyleCnt="4">
        <dgm:presLayoutVars>
          <dgm:bulletEnabled val="1"/>
        </dgm:presLayoutVars>
      </dgm:prSet>
      <dgm:spPr/>
      <dgm:t>
        <a:bodyPr/>
        <a:lstStyle/>
        <a:p>
          <a:endParaRPr lang="en-US"/>
        </a:p>
      </dgm:t>
    </dgm:pt>
  </dgm:ptLst>
  <dgm:cxnLst>
    <dgm:cxn modelId="{F87B0A31-85CE-496E-A294-7818B8D76C0C}" srcId="{D6F3E108-3498-4E1C-8607-2F1B6FE76046}" destId="{D40AB878-ADE5-40E8-8DB8-1B9D576BBA4D}" srcOrd="3" destOrd="0" parTransId="{782E8A63-ADB1-4971-8983-429B7588AA8F}" sibTransId="{2F9DD971-D4BC-4F2C-806A-878F06B39194}"/>
    <dgm:cxn modelId="{2E54BC60-C659-45BD-8F7D-E9111397EE28}" srcId="{D6F3E108-3498-4E1C-8607-2F1B6FE76046}" destId="{76A931B3-E726-4E62-8950-E3097B0CC917}" srcOrd="1" destOrd="0" parTransId="{6E2CF3BF-F608-467D-BDF3-513A9CCD7FFA}" sibTransId="{DF21B92D-2DDA-4570-B4B2-76A5971BFAA5}"/>
    <dgm:cxn modelId="{7232460D-187C-441F-831A-EB39E6FFBD18}" type="presOf" srcId="{D6F3E108-3498-4E1C-8607-2F1B6FE76046}" destId="{A884FD5A-A283-477C-AF3A-3684EC0DC353}" srcOrd="0" destOrd="0" presId="urn:microsoft.com/office/officeart/2005/8/layout/hList6"/>
    <dgm:cxn modelId="{89DA0CB4-4748-4D15-8426-114E2680BDF6}" type="presOf" srcId="{130C109F-84CF-45F1-AC14-348383CAF935}" destId="{B066537C-49D8-4A76-BD51-FC24E022596C}" srcOrd="0" destOrd="0" presId="urn:microsoft.com/office/officeart/2005/8/layout/hList6"/>
    <dgm:cxn modelId="{0F6E972A-026E-4A28-A518-E13108DA614A}" type="presOf" srcId="{76A931B3-E726-4E62-8950-E3097B0CC917}" destId="{AFF7157E-A7F2-49DC-BD47-737F8CDA70A8}" srcOrd="0" destOrd="0" presId="urn:microsoft.com/office/officeart/2005/8/layout/hList6"/>
    <dgm:cxn modelId="{4091DC29-429B-48BB-BE4A-51C300374C75}" srcId="{D6F3E108-3498-4E1C-8607-2F1B6FE76046}" destId="{130C109F-84CF-45F1-AC14-348383CAF935}" srcOrd="0" destOrd="0" parTransId="{3EAE8BAD-38B5-4ADE-A558-552F46E4CDA6}" sibTransId="{DD821C7E-88E1-401C-B110-90D7A72356F8}"/>
    <dgm:cxn modelId="{03D52EE6-80D5-4C83-82D4-5BFF33E36334}" type="presOf" srcId="{D40AB878-ADE5-40E8-8DB8-1B9D576BBA4D}" destId="{4F2129ED-E3E7-42D4-B8C3-B523356DEEDA}" srcOrd="0" destOrd="0" presId="urn:microsoft.com/office/officeart/2005/8/layout/hList6"/>
    <dgm:cxn modelId="{AFD6E19A-5B77-4EF7-83AF-288D7A0CF108}" srcId="{D6F3E108-3498-4E1C-8607-2F1B6FE76046}" destId="{1147EE63-2045-4004-A66A-5DF5E81EE0AB}" srcOrd="2" destOrd="0" parTransId="{3B3B0C26-C26F-4597-94FC-6F88DA7A5244}" sibTransId="{8319251D-AADF-417F-B414-3E9AB4EBDF29}"/>
    <dgm:cxn modelId="{D41BDCF1-567A-4E35-AB07-13F8A6D066E0}" type="presOf" srcId="{1147EE63-2045-4004-A66A-5DF5E81EE0AB}" destId="{877CC610-F58D-4786-854B-2DA8049BA5BC}" srcOrd="0" destOrd="0" presId="urn:microsoft.com/office/officeart/2005/8/layout/hList6"/>
    <dgm:cxn modelId="{22EEBA43-BAC6-4A89-8073-BE3AA734149C}" type="presParOf" srcId="{A884FD5A-A283-477C-AF3A-3684EC0DC353}" destId="{B066537C-49D8-4A76-BD51-FC24E022596C}" srcOrd="0" destOrd="0" presId="urn:microsoft.com/office/officeart/2005/8/layout/hList6"/>
    <dgm:cxn modelId="{CCB027E9-1625-43B4-8984-177817CA53D1}" type="presParOf" srcId="{A884FD5A-A283-477C-AF3A-3684EC0DC353}" destId="{D2972D70-9279-42E0-82F5-FA7379078674}" srcOrd="1" destOrd="0" presId="urn:microsoft.com/office/officeart/2005/8/layout/hList6"/>
    <dgm:cxn modelId="{B6A6141B-881D-4109-9204-F512E3DFAC09}" type="presParOf" srcId="{A884FD5A-A283-477C-AF3A-3684EC0DC353}" destId="{AFF7157E-A7F2-49DC-BD47-737F8CDA70A8}" srcOrd="2" destOrd="0" presId="urn:microsoft.com/office/officeart/2005/8/layout/hList6"/>
    <dgm:cxn modelId="{F8EB86D9-5C8B-411D-8477-06DFE2CB7356}" type="presParOf" srcId="{A884FD5A-A283-477C-AF3A-3684EC0DC353}" destId="{41DDD55E-372C-4D93-B885-9878152CA671}" srcOrd="3" destOrd="0" presId="urn:microsoft.com/office/officeart/2005/8/layout/hList6"/>
    <dgm:cxn modelId="{1EDD3E96-19B6-44E4-8C11-B5B1D3517F95}" type="presParOf" srcId="{A884FD5A-A283-477C-AF3A-3684EC0DC353}" destId="{877CC610-F58D-4786-854B-2DA8049BA5BC}" srcOrd="4" destOrd="0" presId="urn:microsoft.com/office/officeart/2005/8/layout/hList6"/>
    <dgm:cxn modelId="{4119E193-BA9E-415B-ABA2-4B91AE926D2F}" type="presParOf" srcId="{A884FD5A-A283-477C-AF3A-3684EC0DC353}" destId="{161E329D-1510-482F-AA33-0A685B940F5B}" srcOrd="5" destOrd="0" presId="urn:microsoft.com/office/officeart/2005/8/layout/hList6"/>
    <dgm:cxn modelId="{FBBFBCA7-D4FB-4827-B89C-DEE0629C15F1}" type="presParOf" srcId="{A884FD5A-A283-477C-AF3A-3684EC0DC353}" destId="{4F2129ED-E3E7-42D4-B8C3-B523356DEEDA}"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7D1C2-040C-43D6-B2D5-F04841105426}">
      <dsp:nvSpPr>
        <dsp:cNvPr id="0" name=""/>
        <dsp:cNvSpPr/>
      </dsp:nvSpPr>
      <dsp:spPr>
        <a:xfrm>
          <a:off x="405854" y="55"/>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Uphold the dignity and privacy of the people we work with</a:t>
          </a:r>
        </a:p>
      </dsp:txBody>
      <dsp:txXfrm>
        <a:off x="405854" y="55"/>
        <a:ext cx="2752669" cy="1651601"/>
      </dsp:txXfrm>
    </dsp:sp>
    <dsp:sp modelId="{E5EB0139-DDDF-459F-8542-D3FCA22E7BFE}">
      <dsp:nvSpPr>
        <dsp:cNvPr id="0" name=""/>
        <dsp:cNvSpPr/>
      </dsp:nvSpPr>
      <dsp:spPr>
        <a:xfrm>
          <a:off x="3433790" y="55"/>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Commitment to participation, but with the right to pass</a:t>
          </a:r>
        </a:p>
      </dsp:txBody>
      <dsp:txXfrm>
        <a:off x="3433790" y="55"/>
        <a:ext cx="2752669" cy="1651601"/>
      </dsp:txXfrm>
    </dsp:sp>
    <dsp:sp modelId="{1668A3B8-57A6-48F1-8195-1C88E7D280E6}">
      <dsp:nvSpPr>
        <dsp:cNvPr id="0" name=""/>
        <dsp:cNvSpPr/>
      </dsp:nvSpPr>
      <dsp:spPr>
        <a:xfrm>
          <a:off x="6461726" y="55"/>
          <a:ext cx="2752669" cy="1651601"/>
        </a:xfrm>
        <a:prstGeom prst="rect">
          <a:avLst/>
        </a:prstGeom>
        <a:solidFill>
          <a:srgbClr val="25406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Respectful conversations</a:t>
          </a:r>
        </a:p>
      </dsp:txBody>
      <dsp:txXfrm>
        <a:off x="6461726" y="55"/>
        <a:ext cx="2752669" cy="1651601"/>
      </dsp:txXfrm>
    </dsp:sp>
    <dsp:sp modelId="{A8EB8EFF-4324-4664-B7EE-984ACF87B840}">
      <dsp:nvSpPr>
        <dsp:cNvPr id="0" name=""/>
        <dsp:cNvSpPr/>
      </dsp:nvSpPr>
      <dsp:spPr>
        <a:xfrm>
          <a:off x="365004" y="1898681"/>
          <a:ext cx="2752669" cy="1651601"/>
        </a:xfrm>
        <a:prstGeom prst="rect">
          <a:avLst/>
        </a:prstGeom>
        <a:solidFill>
          <a:srgbClr val="00AAB9"/>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Attitude of curiosity </a:t>
          </a:r>
        </a:p>
      </dsp:txBody>
      <dsp:txXfrm>
        <a:off x="365004" y="1898681"/>
        <a:ext cx="2752669" cy="1651601"/>
      </dsp:txXfrm>
    </dsp:sp>
    <dsp:sp modelId="{34950E44-20D4-40AE-8001-5237DDD600D4}">
      <dsp:nvSpPr>
        <dsp:cNvPr id="0" name=""/>
        <dsp:cNvSpPr/>
      </dsp:nvSpPr>
      <dsp:spPr>
        <a:xfrm>
          <a:off x="3433790" y="1926924"/>
          <a:ext cx="2752669" cy="1651601"/>
        </a:xfrm>
        <a:prstGeom prst="rect">
          <a:avLst/>
        </a:prstGeom>
        <a:solidFill>
          <a:srgbClr val="25406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Practice self-care</a:t>
          </a:r>
        </a:p>
      </dsp:txBody>
      <dsp:txXfrm>
        <a:off x="3433790" y="1926924"/>
        <a:ext cx="2752669" cy="1651601"/>
      </dsp:txXfrm>
    </dsp:sp>
    <dsp:sp modelId="{A8A01A14-0926-457F-B17F-AE97C99BCEBE}">
      <dsp:nvSpPr>
        <dsp:cNvPr id="0" name=""/>
        <dsp:cNvSpPr/>
      </dsp:nvSpPr>
      <dsp:spPr>
        <a:xfrm>
          <a:off x="6461726" y="1926924"/>
          <a:ext cx="2752669" cy="1651601"/>
        </a:xfrm>
        <a:prstGeom prst="rect">
          <a:avLst/>
        </a:prstGeom>
        <a:solidFill>
          <a:srgbClr val="F4782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Permission for facilitators to move the group along</a:t>
          </a:r>
        </a:p>
      </dsp:txBody>
      <dsp:txXfrm>
        <a:off x="6461726" y="1926924"/>
        <a:ext cx="2752669" cy="1651601"/>
      </dsp:txXfrm>
    </dsp:sp>
    <dsp:sp modelId="{F8CB157A-E320-447D-B8FB-7A58AA596746}">
      <dsp:nvSpPr>
        <dsp:cNvPr id="0" name=""/>
        <dsp:cNvSpPr/>
      </dsp:nvSpPr>
      <dsp:spPr>
        <a:xfrm>
          <a:off x="1919822" y="3853792"/>
          <a:ext cx="2752669" cy="1651601"/>
        </a:xfrm>
        <a:prstGeom prst="rect">
          <a:avLst/>
        </a:prstGeom>
        <a:solidFill>
          <a:srgbClr val="006666"/>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Phones on silent and out of </a:t>
          </a:r>
          <a:r>
            <a:rPr lang="en-AU" sz="2300" kern="1200" dirty="0" smtClean="0">
              <a:latin typeface="Open Sans" panose="020B0606030504020204" pitchFamily="34" charset="0"/>
              <a:ea typeface="Open Sans" panose="020B0606030504020204" pitchFamily="34" charset="0"/>
              <a:cs typeface="Open Sans" panose="020B0606030504020204" pitchFamily="34" charset="0"/>
            </a:rPr>
            <a:t>sight, </a:t>
          </a:r>
          <a:r>
            <a:rPr lang="en-AU" sz="2300" kern="1200" dirty="0">
              <a:latin typeface="Open Sans" panose="020B0606030504020204" pitchFamily="34" charset="0"/>
              <a:ea typeface="Open Sans" panose="020B0606030504020204" pitchFamily="34" charset="0"/>
              <a:cs typeface="Open Sans" panose="020B0606030504020204" pitchFamily="34" charset="0"/>
            </a:rPr>
            <a:t>unless essential</a:t>
          </a:r>
        </a:p>
      </dsp:txBody>
      <dsp:txXfrm>
        <a:off x="1919822" y="3853792"/>
        <a:ext cx="2752669" cy="1651601"/>
      </dsp:txXfrm>
    </dsp:sp>
    <dsp:sp modelId="{04442F19-7289-4496-8D8A-0BFFE789E4AC}">
      <dsp:nvSpPr>
        <dsp:cNvPr id="0" name=""/>
        <dsp:cNvSpPr/>
      </dsp:nvSpPr>
      <dsp:spPr>
        <a:xfrm>
          <a:off x="4947758" y="3853792"/>
          <a:ext cx="2752669" cy="1651601"/>
        </a:xfrm>
        <a:prstGeom prst="rect">
          <a:avLst/>
        </a:prstGeom>
        <a:solidFill>
          <a:srgbClr val="00AAB9"/>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AU" sz="2300" kern="1200" dirty="0">
              <a:latin typeface="Open Sans" panose="020B0606030504020204" pitchFamily="34" charset="0"/>
              <a:ea typeface="Open Sans" panose="020B0606030504020204" pitchFamily="34" charset="0"/>
              <a:cs typeface="Open Sans" panose="020B0606030504020204" pitchFamily="34" charset="0"/>
            </a:rPr>
            <a:t>We can’t be articulate all the time! </a:t>
          </a:r>
        </a:p>
      </dsp:txBody>
      <dsp:txXfrm>
        <a:off x="4947758" y="3853792"/>
        <a:ext cx="2752669" cy="1651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CFE9-3E7C-4500-A401-0723ECEF9764}">
      <dsp:nvSpPr>
        <dsp:cNvPr id="0" name=""/>
        <dsp:cNvSpPr/>
      </dsp:nvSpPr>
      <dsp:spPr>
        <a:xfrm>
          <a:off x="4369" y="627049"/>
          <a:ext cx="2627095" cy="1050838"/>
        </a:xfrm>
        <a:prstGeom prst="rect">
          <a:avLst/>
        </a:prstGeom>
        <a:solidFill>
          <a:srgbClr val="00666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1</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369" y="627049"/>
        <a:ext cx="2627095" cy="1050838"/>
      </dsp:txXfrm>
    </dsp:sp>
    <dsp:sp modelId="{A744298A-618C-48A4-B586-1AA99FBD0876}">
      <dsp:nvSpPr>
        <dsp:cNvPr id="0" name=""/>
        <dsp:cNvSpPr/>
      </dsp:nvSpPr>
      <dsp:spPr>
        <a:xfrm>
          <a:off x="4369"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Reform context 
MARAM
Foundational knowledge
Attitudes, structural inequality &amp; discrimination
Barriers to disclosure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369" y="1677887"/>
        <a:ext cx="2627095" cy="3657712"/>
      </dsp:txXfrm>
    </dsp:sp>
    <dsp:sp modelId="{37718DCE-6CEB-46C8-888B-BF08DD1FFDD7}">
      <dsp:nvSpPr>
        <dsp:cNvPr id="0" name=""/>
        <dsp:cNvSpPr/>
      </dsp:nvSpPr>
      <dsp:spPr>
        <a:xfrm>
          <a:off x="2999257" y="627049"/>
          <a:ext cx="2627095" cy="1050838"/>
        </a:xfrm>
        <a:prstGeom prst="rect">
          <a:avLst/>
        </a:prstGeom>
        <a:solidFill>
          <a:srgbClr val="00817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2</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999257" y="627049"/>
        <a:ext cx="2627095" cy="1050838"/>
      </dsp:txXfrm>
    </dsp:sp>
    <dsp:sp modelId="{8C8F3B5F-82C5-4354-B93C-A346BDA71D6A}">
      <dsp:nvSpPr>
        <dsp:cNvPr id="0" name=""/>
        <dsp:cNvSpPr/>
      </dsp:nvSpPr>
      <dsp:spPr>
        <a:xfrm>
          <a:off x="2999257"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Observable signs of trauma
Effective engagement 
Child-focused practice</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999257" y="1677887"/>
        <a:ext cx="2627095" cy="3657712"/>
      </dsp:txXfrm>
    </dsp:sp>
    <dsp:sp modelId="{6D60497B-B098-4897-8F36-0677CF273E73}">
      <dsp:nvSpPr>
        <dsp:cNvPr id="0" name=""/>
        <dsp:cNvSpPr/>
      </dsp:nvSpPr>
      <dsp:spPr>
        <a:xfrm>
          <a:off x="5994146" y="627049"/>
          <a:ext cx="2627095" cy="1050838"/>
        </a:xfrm>
        <a:prstGeom prst="rect">
          <a:avLst/>
        </a:prstGeom>
        <a:solidFill>
          <a:srgbClr val="00A29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3</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5994146" y="627049"/>
        <a:ext cx="2627095" cy="1050838"/>
      </dsp:txXfrm>
    </dsp:sp>
    <dsp:sp modelId="{42ACE46D-DC88-4630-89EC-760538504A66}">
      <dsp:nvSpPr>
        <dsp:cNvPr id="0" name=""/>
        <dsp:cNvSpPr/>
      </dsp:nvSpPr>
      <dsp:spPr>
        <a:xfrm>
          <a:off x="5994146"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Evidence-based risk factors
Risk assessment tools
Structured Professional Judgement model
Seriousness of risk
Misidentification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994146" y="1677887"/>
        <a:ext cx="2627095" cy="3657712"/>
      </dsp:txXfrm>
    </dsp:sp>
    <dsp:sp modelId="{30272C9D-9B39-4635-9D37-285A6A60CE05}">
      <dsp:nvSpPr>
        <dsp:cNvPr id="0" name=""/>
        <dsp:cNvSpPr/>
      </dsp:nvSpPr>
      <dsp:spPr>
        <a:xfrm>
          <a:off x="8989035" y="627049"/>
          <a:ext cx="2627095" cy="1050838"/>
        </a:xfrm>
        <a:prstGeom prst="rect">
          <a:avLst/>
        </a:prstGeom>
        <a:solidFill>
          <a:srgbClr val="00C0B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Module 4</a:t>
          </a:r>
          <a:endParaRPr lang="en-US" sz="24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989035" y="627049"/>
        <a:ext cx="2627095" cy="1050838"/>
      </dsp:txXfrm>
    </dsp:sp>
    <dsp:sp modelId="{AD968FD0-F5C0-4DA3-9331-9DF3DAA60CDE}">
      <dsp:nvSpPr>
        <dsp:cNvPr id="0" name=""/>
        <dsp:cNvSpPr/>
      </dsp:nvSpPr>
      <dsp:spPr>
        <a:xfrm>
          <a:off x="8989035" y="1677887"/>
          <a:ext cx="2627095"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Intermediate risk management</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90000"/>
            </a:lnSpc>
            <a:spcBef>
              <a:spcPct val="0"/>
            </a:spcBef>
            <a:spcAft>
              <a:spcPct val="15000"/>
            </a:spcAft>
            <a:buChar char="••"/>
          </a:pPr>
          <a:r>
            <a:rPr lang="en-AU" sz="2000" kern="1200" dirty="0" smtClean="0">
              <a:latin typeface="Open Sans" panose="020B0606030504020204" pitchFamily="34" charset="0"/>
              <a:ea typeface="Open Sans" panose="020B0606030504020204" pitchFamily="34" charset="0"/>
              <a:cs typeface="Open Sans" panose="020B0606030504020204" pitchFamily="34" charset="0"/>
            </a:rPr>
            <a:t>Safety planning
Keeping perpetrators in view and accountable
Workplace supports</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8989035" y="1677887"/>
        <a:ext cx="2627095" cy="365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E941-ACB7-4E71-BDF0-A5C33EBDFC11}">
      <dsp:nvSpPr>
        <dsp:cNvPr id="0" name=""/>
        <dsp:cNvSpPr/>
      </dsp:nvSpPr>
      <dsp:spPr>
        <a:xfrm>
          <a:off x="5709250" y="5847184"/>
          <a:ext cx="5362375" cy="63086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D015E-DC62-4C87-ACF7-34A3C8D0CB80}">
      <dsp:nvSpPr>
        <dsp:cNvPr id="0" name=""/>
        <dsp:cNvSpPr/>
      </dsp:nvSpPr>
      <dsp:spPr>
        <a:xfrm>
          <a:off x="8951240" y="5534443"/>
          <a:ext cx="393939" cy="39393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14C1B-3BEE-44F1-AD21-0AB34A22DD08}">
      <dsp:nvSpPr>
        <dsp:cNvPr id="0" name=""/>
        <dsp:cNvSpPr/>
      </dsp:nvSpPr>
      <dsp:spPr>
        <a:xfrm>
          <a:off x="1232748" y="0"/>
          <a:ext cx="8606129" cy="113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232748" y="0"/>
        <a:ext cx="8606129" cy="1133303"/>
      </dsp:txXfrm>
    </dsp:sp>
    <dsp:sp modelId="{89D0630F-A2CE-4A92-B372-2E3F62119C2A}">
      <dsp:nvSpPr>
        <dsp:cNvPr id="0" name=""/>
        <dsp:cNvSpPr/>
      </dsp:nvSpPr>
      <dsp:spPr>
        <a:xfrm>
          <a:off x="1232748" y="2288492"/>
          <a:ext cx="393929" cy="39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0297-6FCF-4F7D-8357-946B6EF705FD}">
      <dsp:nvSpPr>
        <dsp:cNvPr id="0" name=""/>
        <dsp:cNvSpPr/>
      </dsp:nvSpPr>
      <dsp:spPr>
        <a:xfrm>
          <a:off x="1570736" y="2026332"/>
          <a:ext cx="5061764" cy="91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570736" y="2026332"/>
        <a:ext cx="5061764" cy="918251"/>
      </dsp:txXfrm>
    </dsp:sp>
    <dsp:sp modelId="{F40B74C0-F2ED-405C-949F-7F0CEE4EF9DC}">
      <dsp:nvSpPr>
        <dsp:cNvPr id="0" name=""/>
        <dsp:cNvSpPr/>
      </dsp:nvSpPr>
      <dsp:spPr>
        <a:xfrm>
          <a:off x="1270125" y="3206744"/>
          <a:ext cx="393929" cy="39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E9313-FCE0-4FA3-BCB4-54F7B43F9696}">
      <dsp:nvSpPr>
        <dsp:cNvPr id="0" name=""/>
        <dsp:cNvSpPr/>
      </dsp:nvSpPr>
      <dsp:spPr>
        <a:xfrm>
          <a:off x="1645491" y="2944583"/>
          <a:ext cx="4987009" cy="91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45491" y="2944583"/>
        <a:ext cx="4987009" cy="918251"/>
      </dsp:txXfrm>
    </dsp:sp>
    <dsp:sp modelId="{088DB0CE-8391-42CD-888F-06EC5FC12309}">
      <dsp:nvSpPr>
        <dsp:cNvPr id="0" name=""/>
        <dsp:cNvSpPr/>
      </dsp:nvSpPr>
      <dsp:spPr>
        <a:xfrm>
          <a:off x="1270125" y="4124995"/>
          <a:ext cx="393929" cy="39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516ABF-C4F0-430C-8836-67EB5224278E}">
      <dsp:nvSpPr>
        <dsp:cNvPr id="0" name=""/>
        <dsp:cNvSpPr/>
      </dsp:nvSpPr>
      <dsp:spPr>
        <a:xfrm>
          <a:off x="1645491" y="3862834"/>
          <a:ext cx="4987009" cy="91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45491" y="3862834"/>
        <a:ext cx="4987009" cy="918251"/>
      </dsp:txXfrm>
    </dsp:sp>
    <dsp:sp modelId="{63776B91-ED3F-4480-B94B-E8B4F8F10CE3}">
      <dsp:nvSpPr>
        <dsp:cNvPr id="0" name=""/>
        <dsp:cNvSpPr/>
      </dsp:nvSpPr>
      <dsp:spPr>
        <a:xfrm>
          <a:off x="1270125" y="5043246"/>
          <a:ext cx="393929" cy="39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0825E-A794-4E43-8E03-D3EEAF511AAF}">
      <dsp:nvSpPr>
        <dsp:cNvPr id="0" name=""/>
        <dsp:cNvSpPr/>
      </dsp:nvSpPr>
      <dsp:spPr>
        <a:xfrm>
          <a:off x="1645491" y="4781085"/>
          <a:ext cx="4987009" cy="91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45491" y="4781085"/>
        <a:ext cx="4987009" cy="918251"/>
      </dsp:txXfrm>
    </dsp:sp>
    <dsp:sp modelId="{3A44350A-9054-491D-8A53-DD7245F45036}">
      <dsp:nvSpPr>
        <dsp:cNvPr id="0" name=""/>
        <dsp:cNvSpPr/>
      </dsp:nvSpPr>
      <dsp:spPr>
        <a:xfrm>
          <a:off x="1270125" y="5961497"/>
          <a:ext cx="393929" cy="39392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BF75D-0AB0-46B2-8DDF-960F25AC0B65}">
      <dsp:nvSpPr>
        <dsp:cNvPr id="0" name=""/>
        <dsp:cNvSpPr/>
      </dsp:nvSpPr>
      <dsp:spPr>
        <a:xfrm>
          <a:off x="1645491" y="5699336"/>
          <a:ext cx="4987009" cy="91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AU" sz="2000" b="1" kern="1200" dirty="0" smtClean="0">
              <a:latin typeface="Open Sans" panose="020B0606030504020204" pitchFamily="34" charset="0"/>
              <a:ea typeface="Open Sans" panose="020B0606030504020204" pitchFamily="34" charset="0"/>
              <a:cs typeface="Open Sans" panose="020B0606030504020204" pitchFamily="34" charset="0"/>
            </a:rPr>
            <a:t>   </a:t>
          </a:r>
          <a:endParaRPr lang="en-US" sz="20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645491" y="5699336"/>
        <a:ext cx="4987009" cy="918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26B8-1A7C-440D-82D0-FFD806CC74D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rgbClr val="003736"/>
          </a:solidFill>
          <a:prstDash val="solid"/>
          <a:miter lim="800000"/>
        </a:ln>
        <a:effectLst/>
      </dsp:spPr>
      <dsp:style>
        <a:lnRef idx="2">
          <a:scrgbClr r="0" g="0" b="0"/>
        </a:lnRef>
        <a:fillRef idx="0">
          <a:scrgbClr r="0" g="0" b="0"/>
        </a:fillRef>
        <a:effectRef idx="0">
          <a:scrgbClr r="0" g="0" b="0"/>
        </a:effectRef>
        <a:fontRef idx="minor"/>
      </dsp:style>
    </dsp:sp>
    <dsp:sp modelId="{F88C1BC5-6ADB-499E-90EB-E92558D57FF6}">
      <dsp:nvSpPr>
        <dsp:cNvPr id="0" name=""/>
        <dsp:cNvSpPr/>
      </dsp:nvSpPr>
      <dsp:spPr>
        <a:xfrm>
          <a:off x="509717" y="338558"/>
          <a:ext cx="7541700" cy="677550"/>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rPr>
            <a:t>Evidence-based risk factors</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509717" y="338558"/>
        <a:ext cx="7541700" cy="677550"/>
      </dsp:txXfrm>
    </dsp:sp>
    <dsp:sp modelId="{10961143-D07A-4742-8941-D616F4F0E7B3}">
      <dsp:nvSpPr>
        <dsp:cNvPr id="0" name=""/>
        <dsp:cNvSpPr/>
      </dsp:nvSpPr>
      <dsp:spPr>
        <a:xfrm>
          <a:off x="86248" y="253864"/>
          <a:ext cx="846937" cy="846937"/>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C01F6441-A913-49C9-B451-35D4F0790CA4}">
      <dsp:nvSpPr>
        <dsp:cNvPr id="0" name=""/>
        <dsp:cNvSpPr/>
      </dsp:nvSpPr>
      <dsp:spPr>
        <a:xfrm>
          <a:off x="995230" y="1354558"/>
          <a:ext cx="7056187" cy="677550"/>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rPr>
            <a:t>MARAM risk assessment tools</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995230" y="1354558"/>
        <a:ext cx="7056187" cy="677550"/>
      </dsp:txXfrm>
    </dsp:sp>
    <dsp:sp modelId="{A1A990AB-376F-4887-85B8-2DDF8BE02A6A}">
      <dsp:nvSpPr>
        <dsp:cNvPr id="0" name=""/>
        <dsp:cNvSpPr/>
      </dsp:nvSpPr>
      <dsp:spPr>
        <a:xfrm>
          <a:off x="571761" y="1269864"/>
          <a:ext cx="846937" cy="846937"/>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7CBE9FD0-F0E0-4210-B706-3449A84E0BD4}">
      <dsp:nvSpPr>
        <dsp:cNvPr id="0" name=""/>
        <dsp:cNvSpPr/>
      </dsp:nvSpPr>
      <dsp:spPr>
        <a:xfrm>
          <a:off x="1144243" y="2370558"/>
          <a:ext cx="6907174" cy="677550"/>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AU" sz="2400" kern="1200" dirty="0" smtClean="0">
              <a:solidFill>
                <a:schemeClr val="tx1"/>
              </a:solidFill>
            </a:rPr>
            <a:t>Structured Professional Judgement model</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1144243" y="2370558"/>
        <a:ext cx="6907174" cy="677550"/>
      </dsp:txXfrm>
    </dsp:sp>
    <dsp:sp modelId="{AE47A20D-73D6-4F1E-86FC-0AD632FCF874}">
      <dsp:nvSpPr>
        <dsp:cNvPr id="0" name=""/>
        <dsp:cNvSpPr/>
      </dsp:nvSpPr>
      <dsp:spPr>
        <a:xfrm>
          <a:off x="720774" y="2285864"/>
          <a:ext cx="846937" cy="846937"/>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EF720FD5-5AAC-4437-AE15-ACFA1E72AA3B}">
      <dsp:nvSpPr>
        <dsp:cNvPr id="0" name=""/>
        <dsp:cNvSpPr/>
      </dsp:nvSpPr>
      <dsp:spPr>
        <a:xfrm>
          <a:off x="995230" y="3386558"/>
          <a:ext cx="7056187" cy="677550"/>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rPr>
            <a:t>Assessment of seriousness of risk</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995230" y="3386558"/>
        <a:ext cx="7056187" cy="677550"/>
      </dsp:txXfrm>
    </dsp:sp>
    <dsp:sp modelId="{7F2DC5BB-6217-4420-99BF-EB39C6A49147}">
      <dsp:nvSpPr>
        <dsp:cNvPr id="0" name=""/>
        <dsp:cNvSpPr/>
      </dsp:nvSpPr>
      <dsp:spPr>
        <a:xfrm>
          <a:off x="571761" y="3301864"/>
          <a:ext cx="846937" cy="846937"/>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 modelId="{EE23E535-73EF-44AC-8AA0-FB1532BFB6DF}">
      <dsp:nvSpPr>
        <dsp:cNvPr id="0" name=""/>
        <dsp:cNvSpPr/>
      </dsp:nvSpPr>
      <dsp:spPr>
        <a:xfrm>
          <a:off x="509717" y="4402558"/>
          <a:ext cx="7541700" cy="677550"/>
        </a:xfrm>
        <a:prstGeom prst="rect">
          <a:avLst/>
        </a:prstGeom>
        <a:solidFill>
          <a:srgbClr val="FCEEE4"/>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n-AU" sz="2400" kern="1200" smtClean="0">
              <a:solidFill>
                <a:schemeClr val="tx1"/>
              </a:solidFill>
            </a:rPr>
            <a:t>Misidentification of the perpetrator and victim survivor </a:t>
          </a:r>
          <a:endParaRPr lang="en-US" sz="2400" b="1" kern="1200" dirty="0">
            <a:solidFill>
              <a:schemeClr val="tx1"/>
            </a:solidFill>
            <a:latin typeface="Open Sans" panose="020B0606030504020204"/>
            <a:ea typeface="Open Sans" panose="020B0606030504020204" pitchFamily="34" charset="0"/>
            <a:cs typeface="Open Sans" panose="020B0606030504020204" pitchFamily="34" charset="0"/>
          </a:endParaRPr>
        </a:p>
      </dsp:txBody>
      <dsp:txXfrm>
        <a:off x="509717" y="4402558"/>
        <a:ext cx="7541700" cy="677550"/>
      </dsp:txXfrm>
    </dsp:sp>
    <dsp:sp modelId="{F7D3033E-4375-489A-96CA-B4D88083F56C}">
      <dsp:nvSpPr>
        <dsp:cNvPr id="0" name=""/>
        <dsp:cNvSpPr/>
      </dsp:nvSpPr>
      <dsp:spPr>
        <a:xfrm>
          <a:off x="86248" y="4317864"/>
          <a:ext cx="846937" cy="846937"/>
        </a:xfrm>
        <a:prstGeom prst="ellipse">
          <a:avLst/>
        </a:prstGeom>
        <a:solidFill>
          <a:srgbClr val="006666"/>
        </a:solidFill>
        <a:ln w="12700" cap="flat" cmpd="sng" algn="ctr">
          <a:solidFill>
            <a:srgbClr val="00373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6537C-49D8-4A76-BD51-FC24E022596C}">
      <dsp:nvSpPr>
        <dsp:cNvPr id="0" name=""/>
        <dsp:cNvSpPr/>
      </dsp:nvSpPr>
      <dsp:spPr>
        <a:xfrm rot="16200000">
          <a:off x="-1868859" y="1870849"/>
          <a:ext cx="5694603" cy="1952904"/>
        </a:xfrm>
        <a:prstGeom prst="flowChartManualOperation">
          <a:avLst/>
        </a:prstGeom>
        <a:solidFill>
          <a:schemeClr val="accent1">
            <a:lumMod val="20000"/>
            <a:lumOff val="8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Responding to family violence can </a:t>
          </a:r>
          <a:r>
            <a:rPr lang="en-AU"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have </a:t>
          </a:r>
          <a:r>
            <a:rPr lang="en-AU" sz="2000" b="0" kern="1200" smtClean="0">
              <a:solidFill>
                <a:schemeClr val="tx1"/>
              </a:solidFill>
              <a:latin typeface="Open Sans" panose="020B0606030504020204" pitchFamily="34" charset="0"/>
              <a:ea typeface="Open Sans" panose="020B0606030504020204" pitchFamily="34" charset="0"/>
              <a:cs typeface="Open Sans" panose="020B0606030504020204" pitchFamily="34" charset="0"/>
            </a:rPr>
            <a:t>an impact and </a:t>
          </a:r>
          <a:r>
            <a:rPr lang="en-AU" sz="20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times be overwhelming</a:t>
          </a:r>
          <a:endParaRPr lang="en-US" sz="2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1990" y="1138921"/>
        <a:ext cx="1952904" cy="3416761"/>
      </dsp:txXfrm>
    </dsp:sp>
    <dsp:sp modelId="{AFF7157E-A7F2-49DC-BD47-737F8CDA70A8}">
      <dsp:nvSpPr>
        <dsp:cNvPr id="0" name=""/>
        <dsp:cNvSpPr/>
      </dsp:nvSpPr>
      <dsp:spPr>
        <a:xfrm rot="16200000">
          <a:off x="230512" y="1870849"/>
          <a:ext cx="5694603" cy="1952904"/>
        </a:xfrm>
        <a:prstGeom prst="flowChartManualOperation">
          <a:avLst/>
        </a:prstGeom>
        <a:solidFill>
          <a:schemeClr val="accent1">
            <a:lumMod val="40000"/>
            <a:lumOff val="6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should be a part of your work</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101361" y="1138921"/>
        <a:ext cx="1952904" cy="3416761"/>
      </dsp:txXfrm>
    </dsp:sp>
    <dsp:sp modelId="{877CC610-F58D-4786-854B-2DA8049BA5BC}">
      <dsp:nvSpPr>
        <dsp:cNvPr id="0" name=""/>
        <dsp:cNvSpPr/>
      </dsp:nvSpPr>
      <dsp:spPr>
        <a:xfrm rot="16200000">
          <a:off x="2329883" y="1870849"/>
          <a:ext cx="5694603" cy="1952904"/>
        </a:xfrm>
        <a:prstGeom prst="flowChartManualOperation">
          <a:avLst/>
        </a:prstGeom>
        <a:solidFill>
          <a:schemeClr val="accent1">
            <a:lumMod val="60000"/>
            <a:lumOff val="40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 shared responsibility between individuals, teams, organisations and systems</a:t>
          </a:r>
        </a:p>
      </dsp:txBody>
      <dsp:txXfrm rot="5400000">
        <a:off x="4200732" y="1138921"/>
        <a:ext cx="1952904" cy="3416761"/>
      </dsp:txXfrm>
    </dsp:sp>
    <dsp:sp modelId="{4F2129ED-E3E7-42D4-B8C3-B523356DEEDA}">
      <dsp:nvSpPr>
        <dsp:cNvPr id="0" name=""/>
        <dsp:cNvSpPr/>
      </dsp:nvSpPr>
      <dsp:spPr>
        <a:xfrm rot="16200000">
          <a:off x="4429255" y="1870849"/>
          <a:ext cx="5694603" cy="1952904"/>
        </a:xfrm>
        <a:prstGeom prst="flowChartManualOperation">
          <a:avLst/>
        </a:prstGeom>
        <a:solidFill>
          <a:schemeClr val="accent1">
            <a:lumMod val="75000"/>
          </a:schemeClr>
        </a:solidFill>
        <a:ln w="635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AU" sz="20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Self-care is about knowing and accessing the professional supports available and prioritising what works for you</a:t>
          </a:r>
          <a:endParaRPr lang="en-US" sz="2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6300104" y="1138921"/>
        <a:ext cx="1952904" cy="3416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7AE9-B0E0-4EF6-B070-7DDEF605B5BB}" type="datetimeFigureOut">
              <a:rPr lang="en-AU" smtClean="0"/>
              <a:t>25/08/2021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8E24-48FD-4F97-A27B-8E9E0065FE64}" type="slidenum">
              <a:rPr lang="en-AU" smtClean="0"/>
              <a:t>‹#›</a:t>
            </a:fld>
            <a:endParaRPr lang="en-AU"/>
          </a:p>
        </p:txBody>
      </p:sp>
    </p:spTree>
    <p:extLst>
      <p:ext uri="{BB962C8B-B14F-4D97-AF65-F5344CB8AC3E}">
        <p14:creationId xmlns:p14="http://schemas.microsoft.com/office/powerpoint/2010/main" val="88371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8</a:t>
            </a:fld>
            <a:endParaRPr lang="en-AU"/>
          </a:p>
        </p:txBody>
      </p:sp>
    </p:spTree>
    <p:extLst>
      <p:ext uri="{BB962C8B-B14F-4D97-AF65-F5344CB8AC3E}">
        <p14:creationId xmlns:p14="http://schemas.microsoft.com/office/powerpoint/2010/main" val="41844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19</a:t>
            </a:fld>
            <a:endParaRPr lang="en-AU"/>
          </a:p>
        </p:txBody>
      </p:sp>
    </p:spTree>
    <p:extLst>
      <p:ext uri="{BB962C8B-B14F-4D97-AF65-F5344CB8AC3E}">
        <p14:creationId xmlns:p14="http://schemas.microsoft.com/office/powerpoint/2010/main" val="512375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20</a:t>
            </a:fld>
            <a:endParaRPr lang="en-AU"/>
          </a:p>
        </p:txBody>
      </p:sp>
    </p:spTree>
    <p:extLst>
      <p:ext uri="{BB962C8B-B14F-4D97-AF65-F5344CB8AC3E}">
        <p14:creationId xmlns:p14="http://schemas.microsoft.com/office/powerpoint/2010/main" val="188342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21</a:t>
            </a:fld>
            <a:endParaRPr lang="en-AU"/>
          </a:p>
        </p:txBody>
      </p:sp>
    </p:spTree>
    <p:extLst>
      <p:ext uri="{BB962C8B-B14F-4D97-AF65-F5344CB8AC3E}">
        <p14:creationId xmlns:p14="http://schemas.microsoft.com/office/powerpoint/2010/main" val="344543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22</a:t>
            </a:fld>
            <a:endParaRPr lang="en-AU"/>
          </a:p>
        </p:txBody>
      </p:sp>
    </p:spTree>
    <p:extLst>
      <p:ext uri="{BB962C8B-B14F-4D97-AF65-F5344CB8AC3E}">
        <p14:creationId xmlns:p14="http://schemas.microsoft.com/office/powerpoint/2010/main" val="425760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23</a:t>
            </a:fld>
            <a:endParaRPr lang="en-AU"/>
          </a:p>
        </p:txBody>
      </p:sp>
    </p:spTree>
    <p:extLst>
      <p:ext uri="{BB962C8B-B14F-4D97-AF65-F5344CB8AC3E}">
        <p14:creationId xmlns:p14="http://schemas.microsoft.com/office/powerpoint/2010/main" val="390068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24</a:t>
            </a:fld>
            <a:endParaRPr lang="en-AU"/>
          </a:p>
        </p:txBody>
      </p:sp>
    </p:spTree>
    <p:extLst>
      <p:ext uri="{BB962C8B-B14F-4D97-AF65-F5344CB8AC3E}">
        <p14:creationId xmlns:p14="http://schemas.microsoft.com/office/powerpoint/2010/main" val="254219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25</a:t>
            </a:fld>
            <a:endParaRPr lang="en-AU"/>
          </a:p>
        </p:txBody>
      </p:sp>
    </p:spTree>
    <p:extLst>
      <p:ext uri="{BB962C8B-B14F-4D97-AF65-F5344CB8AC3E}">
        <p14:creationId xmlns:p14="http://schemas.microsoft.com/office/powerpoint/2010/main" val="259307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26</a:t>
            </a:fld>
            <a:endParaRPr lang="en-AU"/>
          </a:p>
        </p:txBody>
      </p:sp>
    </p:spTree>
    <p:extLst>
      <p:ext uri="{BB962C8B-B14F-4D97-AF65-F5344CB8AC3E}">
        <p14:creationId xmlns:p14="http://schemas.microsoft.com/office/powerpoint/2010/main" val="3230691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27</a:t>
            </a:fld>
            <a:endParaRPr lang="en-AU"/>
          </a:p>
        </p:txBody>
      </p:sp>
    </p:spTree>
    <p:extLst>
      <p:ext uri="{BB962C8B-B14F-4D97-AF65-F5344CB8AC3E}">
        <p14:creationId xmlns:p14="http://schemas.microsoft.com/office/powerpoint/2010/main" val="355600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29</a:t>
            </a:fld>
            <a:endParaRPr lang="en-AU"/>
          </a:p>
        </p:txBody>
      </p:sp>
    </p:spTree>
    <p:extLst>
      <p:ext uri="{BB962C8B-B14F-4D97-AF65-F5344CB8AC3E}">
        <p14:creationId xmlns:p14="http://schemas.microsoft.com/office/powerpoint/2010/main" val="221254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9</a:t>
            </a:fld>
            <a:endParaRPr lang="en-AU"/>
          </a:p>
        </p:txBody>
      </p:sp>
    </p:spTree>
    <p:extLst>
      <p:ext uri="{BB962C8B-B14F-4D97-AF65-F5344CB8AC3E}">
        <p14:creationId xmlns:p14="http://schemas.microsoft.com/office/powerpoint/2010/main" val="247619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30</a:t>
            </a:fld>
            <a:endParaRPr lang="en-AU"/>
          </a:p>
        </p:txBody>
      </p:sp>
    </p:spTree>
    <p:extLst>
      <p:ext uri="{BB962C8B-B14F-4D97-AF65-F5344CB8AC3E}">
        <p14:creationId xmlns:p14="http://schemas.microsoft.com/office/powerpoint/2010/main" val="422220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32</a:t>
            </a:fld>
            <a:endParaRPr lang="en-AU"/>
          </a:p>
        </p:txBody>
      </p:sp>
    </p:spTree>
    <p:extLst>
      <p:ext uri="{BB962C8B-B14F-4D97-AF65-F5344CB8AC3E}">
        <p14:creationId xmlns:p14="http://schemas.microsoft.com/office/powerpoint/2010/main" val="130458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33</a:t>
            </a:fld>
            <a:endParaRPr lang="en-AU"/>
          </a:p>
        </p:txBody>
      </p:sp>
    </p:spTree>
    <p:extLst>
      <p:ext uri="{BB962C8B-B14F-4D97-AF65-F5344CB8AC3E}">
        <p14:creationId xmlns:p14="http://schemas.microsoft.com/office/powerpoint/2010/main" val="189684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34</a:t>
            </a:fld>
            <a:endParaRPr lang="en-AU"/>
          </a:p>
        </p:txBody>
      </p:sp>
    </p:spTree>
    <p:extLst>
      <p:ext uri="{BB962C8B-B14F-4D97-AF65-F5344CB8AC3E}">
        <p14:creationId xmlns:p14="http://schemas.microsoft.com/office/powerpoint/2010/main" val="335756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11</a:t>
            </a:fld>
            <a:endParaRPr lang="en-AU"/>
          </a:p>
        </p:txBody>
      </p:sp>
    </p:spTree>
    <p:extLst>
      <p:ext uri="{BB962C8B-B14F-4D97-AF65-F5344CB8AC3E}">
        <p14:creationId xmlns:p14="http://schemas.microsoft.com/office/powerpoint/2010/main" val="192901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12</a:t>
            </a:fld>
            <a:endParaRPr lang="en-AU"/>
          </a:p>
        </p:txBody>
      </p:sp>
    </p:spTree>
    <p:extLst>
      <p:ext uri="{BB962C8B-B14F-4D97-AF65-F5344CB8AC3E}">
        <p14:creationId xmlns:p14="http://schemas.microsoft.com/office/powerpoint/2010/main" val="168279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13</a:t>
            </a:fld>
            <a:endParaRPr lang="en-AU"/>
          </a:p>
        </p:txBody>
      </p:sp>
    </p:spTree>
    <p:extLst>
      <p:ext uri="{BB962C8B-B14F-4D97-AF65-F5344CB8AC3E}">
        <p14:creationId xmlns:p14="http://schemas.microsoft.com/office/powerpoint/2010/main" val="388278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14</a:t>
            </a:fld>
            <a:endParaRPr lang="en-AU"/>
          </a:p>
        </p:txBody>
      </p:sp>
    </p:spTree>
    <p:extLst>
      <p:ext uri="{BB962C8B-B14F-4D97-AF65-F5344CB8AC3E}">
        <p14:creationId xmlns:p14="http://schemas.microsoft.com/office/powerpoint/2010/main" val="39208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15</a:t>
            </a:fld>
            <a:endParaRPr lang="en-AU"/>
          </a:p>
        </p:txBody>
      </p:sp>
    </p:spTree>
    <p:extLst>
      <p:ext uri="{BB962C8B-B14F-4D97-AF65-F5344CB8AC3E}">
        <p14:creationId xmlns:p14="http://schemas.microsoft.com/office/powerpoint/2010/main" val="218902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16</a:t>
            </a:fld>
            <a:endParaRPr lang="en-AU"/>
          </a:p>
        </p:txBody>
      </p:sp>
    </p:spTree>
    <p:extLst>
      <p:ext uri="{BB962C8B-B14F-4D97-AF65-F5344CB8AC3E}">
        <p14:creationId xmlns:p14="http://schemas.microsoft.com/office/powerpoint/2010/main" val="31216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FB8E24-48FD-4F97-A27B-8E9E0065FE64}" type="slidenum">
              <a:rPr lang="en-AU" smtClean="0"/>
              <a:t>18</a:t>
            </a:fld>
            <a:endParaRPr lang="en-AU"/>
          </a:p>
        </p:txBody>
      </p:sp>
    </p:spTree>
    <p:extLst>
      <p:ext uri="{BB962C8B-B14F-4D97-AF65-F5344CB8AC3E}">
        <p14:creationId xmlns:p14="http://schemas.microsoft.com/office/powerpoint/2010/main" val="269452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13324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4541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153662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308454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229686-6C2A-4415-BC51-E6980C6D904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310338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401447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D229686-6C2A-4415-BC51-E6980C6D9043}" type="datetimeFigureOut">
              <a:rPr lang="en-AU" smtClean="0"/>
              <a:t>25/08/2021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412086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D229686-6C2A-4415-BC51-E6980C6D9043}" type="datetimeFigureOut">
              <a:rPr lang="en-AU" smtClean="0"/>
              <a:t>25/08/2021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40922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29686-6C2A-4415-BC51-E6980C6D9043}" type="datetimeFigureOut">
              <a:rPr lang="en-AU" smtClean="0"/>
              <a:t>25/08/2021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67826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25797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229686-6C2A-4415-BC51-E6980C6D904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41F6A83-C72F-42C8-A7E6-CB5325DA8707}" type="slidenum">
              <a:rPr lang="en-AU" smtClean="0"/>
              <a:t>‹#›</a:t>
            </a:fld>
            <a:endParaRPr lang="en-AU"/>
          </a:p>
        </p:txBody>
      </p:sp>
    </p:spTree>
    <p:extLst>
      <p:ext uri="{BB962C8B-B14F-4D97-AF65-F5344CB8AC3E}">
        <p14:creationId xmlns:p14="http://schemas.microsoft.com/office/powerpoint/2010/main" val="133432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29686-6C2A-4415-BC51-E6980C6D9043}" type="datetimeFigureOut">
              <a:rPr lang="en-AU" smtClean="0"/>
              <a:t>25/08/2021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F6A83-C72F-42C8-A7E6-CB5325DA8707}" type="slidenum">
              <a:rPr lang="en-AU" smtClean="0"/>
              <a:t>‹#›</a:t>
            </a:fld>
            <a:endParaRPr lang="en-AU"/>
          </a:p>
        </p:txBody>
      </p:sp>
    </p:spTree>
    <p:extLst>
      <p:ext uri="{BB962C8B-B14F-4D97-AF65-F5344CB8AC3E}">
        <p14:creationId xmlns:p14="http://schemas.microsoft.com/office/powerpoint/2010/main" val="3052470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0.png"/><Relationship Id="rId4" Type="http://schemas.openxmlformats.org/officeDocument/2006/relationships/diagramLayout" Target="../diagrams/layout3.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png"/><Relationship Id="rId7" Type="http://schemas.openxmlformats.org/officeDocument/2006/relationships/diagramColors" Target="../diagrams/colors5.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3416320"/>
          </a:xfrm>
          <a:prstGeom prst="rect">
            <a:avLst/>
          </a:prstGeom>
          <a:noFill/>
        </p:spPr>
        <p:txBody>
          <a:bodyPr wrap="square" rtlCol="0">
            <a:spAutoFit/>
          </a:bodyPr>
          <a:lstStyle/>
          <a:p>
            <a:pPr algn="ct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Family Violence Multi-Agency </a:t>
            </a:r>
            <a:r>
              <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rPr>
              <a:t>Risk Assessment and Management (MARAM</a:t>
            </a:r>
            <a:r>
              <a:rPr lang="en-AU" sz="3600" b="1" dirty="0" smtClean="0">
                <a:solidFill>
                  <a:srgbClr val="9BB0CA"/>
                </a:solidFill>
                <a:latin typeface="Open Sans" panose="020B0606030504020204" pitchFamily="34" charset="0"/>
                <a:ea typeface="Open Sans" panose="020B0606030504020204" pitchFamily="34" charset="0"/>
                <a:cs typeface="Open Sans" panose="020B0606030504020204" pitchFamily="34" charset="0"/>
              </a:rPr>
              <a:t>)</a:t>
            </a:r>
          </a:p>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pPr algn="ct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Victim Survivor Training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Module 3</a:t>
            </a: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en-AU"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Released August </a:t>
            </a:r>
            <a:r>
              <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rPr>
              <a:t>2021</a:t>
            </a: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7754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
        <p:nvSpPr>
          <p:cNvPr id="13" name="Rectangle 12"/>
          <p:cNvSpPr/>
          <p:nvPr/>
        </p:nvSpPr>
        <p:spPr>
          <a:xfrm>
            <a:off x="2195269" y="1766431"/>
            <a:ext cx="8056218" cy="800219"/>
          </a:xfrm>
          <a:prstGeom prst="rect">
            <a:avLst/>
          </a:prstGeom>
        </p:spPr>
        <p:txBody>
          <a:bodyPr wrap="square">
            <a:spAutoFit/>
          </a:bodyPr>
          <a:lstStyle/>
          <a:p>
            <a:r>
              <a:rPr lang="en-AU" sz="2800" b="1" dirty="0" smtClean="0">
                <a:solidFill>
                  <a:srgbClr val="002060"/>
                </a:solidFill>
              </a:rPr>
              <a:t>Strengthening Hospital Responses to Family Violence</a:t>
            </a:r>
          </a:p>
          <a:p>
            <a:r>
              <a:rPr lang="en-AU" dirty="0" smtClean="0"/>
              <a:t> </a:t>
            </a:r>
            <a:endParaRPr lang="en-AU" dirty="0"/>
          </a:p>
        </p:txBody>
      </p:sp>
    </p:spTree>
    <p:extLst>
      <p:ext uri="{BB962C8B-B14F-4D97-AF65-F5344CB8AC3E}">
        <p14:creationId xmlns:p14="http://schemas.microsoft.com/office/powerpoint/2010/main" val="376042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MARAM assessment tools</a:t>
            </a:r>
          </a:p>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187135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Identification and screening tool</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248400" y="1332160"/>
            <a:ext cx="5070764" cy="2554545"/>
          </a:xfrm>
          <a:prstGeom prst="rect">
            <a:avLst/>
          </a:prstGeom>
        </p:spPr>
        <p:txBody>
          <a:bodyPr wrap="square">
            <a:spAutoFit/>
          </a:bodyPr>
          <a:lstStyle/>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r>
              <a:rPr lang="en-AU" sz="2000" b="1" dirty="0" smtClean="0">
                <a:latin typeface="Open Sans" panose="020B0606030504020204" pitchFamily="34" charset="0"/>
                <a:ea typeface="Open Sans" panose="020B0606030504020204" pitchFamily="34" charset="0"/>
                <a:cs typeface="Open Sans" panose="020B0606030504020204" pitchFamily="34" charset="0"/>
              </a:rPr>
              <a:t>The </a:t>
            </a:r>
            <a:r>
              <a:rPr lang="en-AU" sz="2000" b="1" dirty="0">
                <a:latin typeface="Open Sans" panose="020B0606030504020204" pitchFamily="34" charset="0"/>
                <a:ea typeface="Open Sans" panose="020B0606030504020204" pitchFamily="34" charset="0"/>
                <a:cs typeface="Open Sans" panose="020B0606030504020204" pitchFamily="34" charset="0"/>
              </a:rPr>
              <a:t>purpose of this tool is </a:t>
            </a:r>
            <a:r>
              <a:rPr lang="en-AU" sz="2000" b="1" dirty="0" smtClean="0">
                <a:latin typeface="Open Sans" panose="020B0606030504020204" pitchFamily="34" charset="0"/>
                <a:ea typeface="Open Sans" panose="020B0606030504020204" pitchFamily="34" charset="0"/>
                <a:cs typeface="Open Sans" panose="020B0606030504020204" pitchFamily="34" charset="0"/>
              </a:rPr>
              <a:t>to identify:</a:t>
            </a:r>
          </a:p>
          <a:p>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If </a:t>
            </a:r>
            <a:r>
              <a:rPr lang="en-AU" sz="2000" b="1" dirty="0">
                <a:latin typeface="Open Sans" panose="020B0606030504020204" pitchFamily="34" charset="0"/>
                <a:ea typeface="Open Sans" panose="020B0606030504020204" pitchFamily="34" charset="0"/>
                <a:cs typeface="Open Sans" panose="020B0606030504020204" pitchFamily="34" charset="0"/>
              </a:rPr>
              <a:t>family violence is occurring, </a:t>
            </a:r>
            <a:endParaRPr lang="en-AU" sz="2000"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AU" sz="2000" b="1" dirty="0">
                <a:latin typeface="Open Sans" panose="020B0606030504020204" pitchFamily="34" charset="0"/>
                <a:ea typeface="Open Sans" panose="020B0606030504020204" pitchFamily="34" charset="0"/>
                <a:cs typeface="Open Sans" panose="020B0606030504020204" pitchFamily="34" charset="0"/>
              </a:rPr>
              <a:t>T</a:t>
            </a:r>
            <a:r>
              <a:rPr lang="en-AU" sz="2000" b="1" dirty="0" smtClean="0">
                <a:latin typeface="Open Sans" panose="020B0606030504020204" pitchFamily="34" charset="0"/>
                <a:ea typeface="Open Sans" panose="020B0606030504020204" pitchFamily="34" charset="0"/>
                <a:cs typeface="Open Sans" panose="020B0606030504020204" pitchFamily="34" charset="0"/>
              </a:rPr>
              <a:t>he </a:t>
            </a:r>
            <a:r>
              <a:rPr lang="en-AU" sz="2000" b="1" dirty="0">
                <a:latin typeface="Open Sans" panose="020B0606030504020204" pitchFamily="34" charset="0"/>
                <a:ea typeface="Open Sans" panose="020B0606030504020204" pitchFamily="34" charset="0"/>
                <a:cs typeface="Open Sans" panose="020B0606030504020204" pitchFamily="34" charset="0"/>
              </a:rPr>
              <a:t>level of </a:t>
            </a:r>
            <a:r>
              <a:rPr lang="en-AU" sz="2000" b="1" dirty="0" smtClean="0">
                <a:latin typeface="Open Sans" panose="020B0606030504020204" pitchFamily="34" charset="0"/>
                <a:ea typeface="Open Sans" panose="020B0606030504020204" pitchFamily="34" charset="0"/>
                <a:cs typeface="Open Sans" panose="020B0606030504020204" pitchFamily="34" charset="0"/>
              </a:rPr>
              <a:t>fear </a:t>
            </a:r>
          </a:p>
          <a:p>
            <a:pPr marL="342900" indent="-342900">
              <a:buFont typeface="Arial" panose="020B0604020202020204" pitchFamily="34" charset="0"/>
              <a:buChar char="•"/>
            </a:pPr>
            <a:r>
              <a:rPr lang="en-AU" sz="2000" b="1" dirty="0" smtClean="0">
                <a:latin typeface="Open Sans" panose="020B0606030504020204" pitchFamily="34" charset="0"/>
                <a:ea typeface="Open Sans" panose="020B0606030504020204" pitchFamily="34" charset="0"/>
                <a:cs typeface="Open Sans" panose="020B0606030504020204" pitchFamily="34" charset="0"/>
              </a:rPr>
              <a:t>The </a:t>
            </a:r>
            <a:r>
              <a:rPr lang="en-AU" sz="2000" b="1" dirty="0">
                <a:latin typeface="Open Sans" panose="020B0606030504020204" pitchFamily="34" charset="0"/>
                <a:ea typeface="Open Sans" panose="020B0606030504020204" pitchFamily="34" charset="0"/>
                <a:cs typeface="Open Sans" panose="020B0606030504020204" pitchFamily="34" charset="0"/>
              </a:rPr>
              <a:t>person who is perpetrating violence. </a:t>
            </a:r>
          </a:p>
          <a:p>
            <a:pPr algn="ct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a:stretch>
            <a:fillRect/>
          </a:stretch>
        </p:blipFill>
        <p:spPr>
          <a:xfrm>
            <a:off x="405817" y="1967593"/>
            <a:ext cx="4945074" cy="4317652"/>
          </a:xfrm>
          <a:prstGeom prst="rect">
            <a:avLst/>
          </a:prstGeom>
        </p:spPr>
      </p:pic>
      <p:pic>
        <p:nvPicPr>
          <p:cNvPr id="7" name="Picture 6"/>
          <p:cNvPicPr>
            <a:picLocks noChangeAspect="1"/>
          </p:cNvPicPr>
          <p:nvPr/>
        </p:nvPicPr>
        <p:blipFill>
          <a:blip r:embed="rId4"/>
          <a:stretch>
            <a:fillRect/>
          </a:stretch>
        </p:blipFill>
        <p:spPr>
          <a:xfrm>
            <a:off x="405817" y="1296462"/>
            <a:ext cx="3571875" cy="638175"/>
          </a:xfrm>
          <a:prstGeom prst="rect">
            <a:avLst/>
          </a:prstGeom>
        </p:spPr>
      </p:pic>
      <p:sp>
        <p:nvSpPr>
          <p:cNvPr id="8" name="Rectangle 7"/>
          <p:cNvSpPr/>
          <p:nvPr/>
        </p:nvSpPr>
        <p:spPr>
          <a:xfrm>
            <a:off x="263236" y="1172502"/>
            <a:ext cx="5237019" cy="53773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w="19050">
                <a:solidFill>
                  <a:schemeClr val="tx1"/>
                </a:solidFill>
              </a:ln>
              <a:noFill/>
            </a:endParaRPr>
          </a:p>
        </p:txBody>
      </p:sp>
    </p:spTree>
    <p:extLst>
      <p:ext uri="{BB962C8B-B14F-4D97-AF65-F5344CB8AC3E}">
        <p14:creationId xmlns:p14="http://schemas.microsoft.com/office/powerpoint/2010/main" val="26191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MARAM assessment tools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694218" y="1230830"/>
            <a:ext cx="6096000" cy="707886"/>
          </a:xfrm>
          <a:prstGeom prst="rect">
            <a:avLst/>
          </a:prstGeom>
        </p:spPr>
        <p:txBody>
          <a:bodyPr>
            <a:spAutoFit/>
          </a:bodyPr>
          <a:lstStyle/>
          <a:p>
            <a:pPr algn="ctr"/>
            <a:r>
              <a:rPr lang="en-AU" sz="2000" b="1" dirty="0">
                <a:latin typeface="Open Sans" panose="020B0606030504020204" pitchFamily="34" charset="0"/>
              </a:rPr>
              <a:t>Tools that support risk assessment at an Intermediate level under MARAM:</a:t>
            </a:r>
            <a:endParaRPr lang="en-AU" sz="2000" dirty="0">
              <a:latin typeface="Microsoft Sans Serif" panose="020B0604020202020204" pitchFamily="34" charset="0"/>
            </a:endParaRPr>
          </a:p>
        </p:txBody>
      </p:sp>
      <p:sp>
        <p:nvSpPr>
          <p:cNvPr id="9" name="Rectangle 8"/>
          <p:cNvSpPr/>
          <p:nvPr/>
        </p:nvSpPr>
        <p:spPr>
          <a:xfrm>
            <a:off x="7356763" y="2203336"/>
            <a:ext cx="2770909" cy="1019672"/>
          </a:xfrm>
          <a:prstGeom prst="rect">
            <a:avLst/>
          </a:prstGeom>
          <a:solidFill>
            <a:srgbClr val="0066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Tool</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7356761" y="3616583"/>
            <a:ext cx="2770909" cy="1019672"/>
          </a:xfrm>
          <a:prstGeom prst="rect">
            <a:avLst/>
          </a:prstGeom>
          <a:solidFill>
            <a:srgbClr val="00AA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Brief Tool</a:t>
            </a:r>
            <a:endParaRPr lang="en-AU" sz="2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7356761" y="5029830"/>
            <a:ext cx="2770909" cy="1019672"/>
          </a:xfrm>
          <a:prstGeom prst="rect">
            <a:avLst/>
          </a:prstGeom>
          <a:solidFill>
            <a:srgbClr val="F47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Assessment Tool</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405817" y="1230830"/>
            <a:ext cx="5034985" cy="530851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035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assessment tools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347" y="2049860"/>
            <a:ext cx="3174034" cy="6382320"/>
          </a:xfrm>
        </p:spPr>
      </p:pic>
      <p:sp>
        <p:nvSpPr>
          <p:cNvPr id="8" name="Rounded Rectangle 7"/>
          <p:cNvSpPr/>
          <p:nvPr/>
        </p:nvSpPr>
        <p:spPr>
          <a:xfrm>
            <a:off x="3588327" y="1343891"/>
            <a:ext cx="9753600" cy="5361709"/>
          </a:xfrm>
          <a:prstGeom prst="roundRect">
            <a:avLst/>
          </a:prstGeom>
          <a:solidFill>
            <a:srgbClr val="009999"/>
          </a:solidFill>
          <a:ln w="381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 in the Intermediate Assessment </a:t>
            </a: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Tool</a:t>
            </a:r>
          </a:p>
          <a:p>
            <a:pPr lvl="1"/>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are </a:t>
            </a: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grouped according to</a:t>
            </a:r>
            <a:r>
              <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lvl="1"/>
            <a:endParaRPr lang="en-AU"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Risk-related behaviours being used by a perpetrator </a:t>
            </a:r>
          </a:p>
          <a:p>
            <a:pPr lvl="1"/>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against </a:t>
            </a: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an adult, child or young </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person</a:t>
            </a:r>
          </a:p>
          <a:p>
            <a:pPr lvl="1"/>
            <a:endPar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Self-assessment of level of risk </a:t>
            </a:r>
            <a:endPar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adult victim survivor</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endPar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Questions about imminence  </a:t>
            </a:r>
            <a:endPar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change and escalation</a:t>
            </a:r>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34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Intermediate assessment tools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7"/>
          <p:cNvSpPr/>
          <p:nvPr/>
        </p:nvSpPr>
        <p:spPr>
          <a:xfrm>
            <a:off x="3588327" y="1343891"/>
            <a:ext cx="9448800" cy="5361709"/>
          </a:xfrm>
          <a:prstGeom prst="roundRect">
            <a:avLst/>
          </a:prstGeom>
          <a:solidFill>
            <a:srgbClr val="009999"/>
          </a:solidFill>
          <a:ln w="381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dirty="0">
              <a:latin typeface="Open Sans" panose="020B0606030504020204" pitchFamily="34" charset="0"/>
              <a:ea typeface="Open Sans" panose="020B0606030504020204" pitchFamily="34" charset="0"/>
              <a:cs typeface="Open Sans" panose="020B0606030504020204" pitchFamily="34" charset="0"/>
            </a:endParaRPr>
          </a:p>
          <a:p>
            <a:endParaRPr lang="en-AU" dirty="0">
              <a:latin typeface="Open Sans" panose="020B0606030504020204" pitchFamily="34" charset="0"/>
              <a:ea typeface="Open Sans" panose="020B0606030504020204" pitchFamily="34" charset="0"/>
              <a:cs typeface="Open Sans" panose="020B0606030504020204" pitchFamily="34" charset="0"/>
            </a:endParaRPr>
          </a:p>
          <a:p>
            <a:pPr lvl="3"/>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3"/>
            <a:r>
              <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5446403" y="1897414"/>
            <a:ext cx="8425768" cy="461665"/>
          </a:xfrm>
          <a:prstGeom prst="rect">
            <a:avLst/>
          </a:prstGeom>
          <a:solidFill>
            <a:srgbClr val="008080"/>
          </a:solidFill>
        </p:spPr>
        <p:txBody>
          <a:bodyPr wrap="square" rtlCol="0">
            <a:spAutoFit/>
          </a:bodyPr>
          <a:lstStyle/>
          <a:p>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Risk-factor	         Question</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3848459" y="2728372"/>
            <a:ext cx="1473250" cy="646331"/>
          </a:xfrm>
          <a:prstGeom prst="rect">
            <a:avLst/>
          </a:prstGeom>
          <a:noFill/>
        </p:spPr>
        <p:txBody>
          <a:bodyPr wrap="square" rtlCol="0">
            <a:spAutoFit/>
          </a:bodyPr>
          <a:lstStyle/>
          <a:p>
            <a:r>
              <a:rPr lang="en-AU" b="1" dirty="0" smtClean="0">
                <a:latin typeface="Open Sans" panose="020B0606030504020204" pitchFamily="34" charset="0"/>
                <a:ea typeface="Open Sans" panose="020B0606030504020204" pitchFamily="34" charset="0"/>
                <a:cs typeface="Open Sans" panose="020B0606030504020204" pitchFamily="34" charset="0"/>
              </a:rPr>
              <a:t>Reframing </a:t>
            </a:r>
            <a:r>
              <a:rPr lang="en-AU" dirty="0" smtClean="0">
                <a:latin typeface="Open Sans" panose="020B0606030504020204" pitchFamily="34" charset="0"/>
                <a:ea typeface="Open Sans" panose="020B0606030504020204" pitchFamily="34" charset="0"/>
                <a:cs typeface="Open Sans" panose="020B0606030504020204" pitchFamily="34" charset="0"/>
              </a:rPr>
              <a:t>	</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7993304" y="2704576"/>
            <a:ext cx="4645205" cy="646331"/>
          </a:xfrm>
          <a:prstGeom prst="rect">
            <a:avLst/>
          </a:prstGeom>
        </p:spPr>
        <p:txBody>
          <a:bodyPr wrap="square">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‘Have they recently misused alcohol, </a:t>
            </a:r>
            <a:endParaRPr lang="en-AU" dirty="0" smtClean="0">
              <a:latin typeface="Open Sans" panose="020B0606030504020204" pitchFamily="34" charset="0"/>
              <a:ea typeface="Open Sans" panose="020B0606030504020204" pitchFamily="34" charset="0"/>
              <a:cs typeface="Open Sans" panose="020B0606030504020204" pitchFamily="34" charset="0"/>
            </a:endParaRPr>
          </a:p>
          <a:p>
            <a:r>
              <a:rPr lang="en-AU" dirty="0" smtClean="0">
                <a:latin typeface="Open Sans" panose="020B0606030504020204" pitchFamily="34" charset="0"/>
                <a:ea typeface="Open Sans" panose="020B0606030504020204" pitchFamily="34" charset="0"/>
                <a:cs typeface="Open Sans" panose="020B0606030504020204" pitchFamily="34" charset="0"/>
              </a:rPr>
              <a:t>drugs </a:t>
            </a:r>
            <a:r>
              <a:rPr lang="en-AU" dirty="0">
                <a:latin typeface="Open Sans" panose="020B0606030504020204" pitchFamily="34" charset="0"/>
                <a:ea typeface="Open Sans" panose="020B0606030504020204" pitchFamily="34" charset="0"/>
                <a:cs typeface="Open Sans" panose="020B0606030504020204" pitchFamily="34" charset="0"/>
              </a:rPr>
              <a:t>or other substances?’</a:t>
            </a:r>
          </a:p>
        </p:txBody>
      </p:sp>
      <p:sp>
        <p:nvSpPr>
          <p:cNvPr id="12" name="Rectangle 11"/>
          <p:cNvSpPr/>
          <p:nvPr/>
        </p:nvSpPr>
        <p:spPr>
          <a:xfrm>
            <a:off x="5446403" y="2728372"/>
            <a:ext cx="2450086" cy="646331"/>
          </a:xfrm>
          <a:prstGeom prst="rect">
            <a:avLst/>
          </a:prstGeom>
        </p:spPr>
        <p:txBody>
          <a:bodyPr wrap="square">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Drug and/or alcohol </a:t>
            </a:r>
            <a:r>
              <a:rPr lang="en-AU" dirty="0" smtClean="0">
                <a:latin typeface="Open Sans" panose="020B0606030504020204" pitchFamily="34" charset="0"/>
                <a:ea typeface="Open Sans" panose="020B0606030504020204" pitchFamily="34" charset="0"/>
                <a:cs typeface="Open Sans" panose="020B0606030504020204" pitchFamily="34" charset="0"/>
              </a:rPr>
              <a:t>misuse/abuse</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p:cNvSpPr/>
          <p:nvPr/>
        </p:nvSpPr>
        <p:spPr>
          <a:xfrm>
            <a:off x="3848459" y="3743232"/>
            <a:ext cx="1675652" cy="646331"/>
          </a:xfrm>
          <a:prstGeom prst="rect">
            <a:avLst/>
          </a:prstGeom>
        </p:spPr>
        <p:txBody>
          <a:bodyPr wrap="none">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Common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r>
              <a:rPr lang="en-AU" b="1" dirty="0" smtClean="0">
                <a:latin typeface="Open Sans" panose="020B0606030504020204" pitchFamily="34" charset="0"/>
                <a:ea typeface="Open Sans" panose="020B0606030504020204" pitchFamily="34" charset="0"/>
                <a:cs typeface="Open Sans" panose="020B0606030504020204" pitchFamily="34" charset="0"/>
              </a:rPr>
              <a:t>Presentation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5446403" y="3743996"/>
            <a:ext cx="2060179" cy="369332"/>
          </a:xfrm>
          <a:prstGeom prst="rect">
            <a:avLst/>
          </a:prstGeom>
        </p:spPr>
        <p:txBody>
          <a:bodyPr wrap="none">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Stalking of victim </a:t>
            </a:r>
          </a:p>
        </p:txBody>
      </p:sp>
      <p:sp>
        <p:nvSpPr>
          <p:cNvPr id="15" name="Rectangle 14"/>
          <p:cNvSpPr/>
          <p:nvPr/>
        </p:nvSpPr>
        <p:spPr>
          <a:xfrm>
            <a:off x="7993304" y="3695722"/>
            <a:ext cx="4631955" cy="923330"/>
          </a:xfrm>
          <a:prstGeom prst="rect">
            <a:avLst/>
          </a:prstGeom>
        </p:spPr>
        <p:txBody>
          <a:bodyPr wrap="square">
            <a:spAutoFit/>
          </a:bodyPr>
          <a:lstStyle/>
          <a:p>
            <a:pPr lvl="0">
              <a:defRPr/>
            </a:pPr>
            <a:r>
              <a:rPr lang="en-AU" dirty="0">
                <a:latin typeface="Open Sans" panose="020B0606030504020204" pitchFamily="34" charset="0"/>
                <a:ea typeface="Open Sans" panose="020B0606030504020204" pitchFamily="34" charset="0"/>
                <a:cs typeface="Open Sans" panose="020B0606030504020204" pitchFamily="34" charset="0"/>
              </a:rPr>
              <a:t>‘Have they recently followed you</a:t>
            </a:r>
            <a:r>
              <a:rPr lang="en-AU" dirty="0" smtClean="0">
                <a:latin typeface="Open Sans" panose="020B0606030504020204" pitchFamily="34" charset="0"/>
                <a:ea typeface="Open Sans" panose="020B0606030504020204" pitchFamily="34" charset="0"/>
                <a:cs typeface="Open Sans" panose="020B0606030504020204" pitchFamily="34" charset="0"/>
              </a:rPr>
              <a:t>, repeatedly </a:t>
            </a:r>
            <a:r>
              <a:rPr lang="en-AU" dirty="0">
                <a:latin typeface="Open Sans" panose="020B0606030504020204" pitchFamily="34" charset="0"/>
                <a:ea typeface="Open Sans" panose="020B0606030504020204" pitchFamily="34" charset="0"/>
                <a:cs typeface="Open Sans" panose="020B0606030504020204" pitchFamily="34" charset="0"/>
              </a:rPr>
              <a:t>harassed or messaged/emailed you?’</a:t>
            </a:r>
          </a:p>
        </p:txBody>
      </p:sp>
      <p:sp>
        <p:nvSpPr>
          <p:cNvPr id="16" name="Rectangle 15"/>
          <p:cNvSpPr/>
          <p:nvPr/>
        </p:nvSpPr>
        <p:spPr>
          <a:xfrm>
            <a:off x="3850960" y="5056355"/>
            <a:ext cx="1657826" cy="369332"/>
          </a:xfrm>
          <a:prstGeom prst="rect">
            <a:avLst/>
          </a:prstGeom>
        </p:spPr>
        <p:txBody>
          <a:bodyPr wrap="none">
            <a:spAutoFit/>
          </a:bodyPr>
          <a:lstStyle/>
          <a:p>
            <a:r>
              <a:rPr lang="en-AU" b="1" dirty="0" smtClean="0">
                <a:latin typeface="Open Sans" panose="020B0606030504020204" pitchFamily="34" charset="0"/>
                <a:ea typeface="Open Sans" panose="020B0606030504020204" pitchFamily="34" charset="0"/>
                <a:cs typeface="Open Sans" panose="020B0606030504020204" pitchFamily="34" charset="0"/>
              </a:rPr>
              <a:t>Kept </a:t>
            </a:r>
            <a:r>
              <a:rPr lang="en-AU" b="1" dirty="0">
                <a:latin typeface="Open Sans" panose="020B0606030504020204" pitchFamily="34" charset="0"/>
                <a:ea typeface="Open Sans" panose="020B0606030504020204" pitchFamily="34" charset="0"/>
                <a:cs typeface="Open Sans" panose="020B0606030504020204" pitchFamily="34" charset="0"/>
              </a:rPr>
              <a:t>in mind</a:t>
            </a:r>
          </a:p>
        </p:txBody>
      </p:sp>
      <p:sp>
        <p:nvSpPr>
          <p:cNvPr id="17" name="Rectangle 16"/>
          <p:cNvSpPr/>
          <p:nvPr/>
        </p:nvSpPr>
        <p:spPr>
          <a:xfrm>
            <a:off x="5446403" y="5056355"/>
            <a:ext cx="1983235" cy="369332"/>
          </a:xfrm>
          <a:prstGeom prst="rect">
            <a:avLst/>
          </a:prstGeom>
        </p:spPr>
        <p:txBody>
          <a:bodyPr wrap="none">
            <a:spAutoFit/>
          </a:bodyPr>
          <a:lstStyle/>
          <a:p>
            <a:r>
              <a:rPr lang="en-AU" dirty="0" smtClean="0">
                <a:latin typeface="Open Sans" panose="020B0606030504020204" pitchFamily="34" charset="0"/>
                <a:ea typeface="Open Sans" panose="020B0606030504020204" pitchFamily="34" charset="0"/>
                <a:cs typeface="Open Sans" panose="020B0606030504020204" pitchFamily="34" charset="0"/>
              </a:rPr>
              <a:t>Emotional </a:t>
            </a:r>
            <a:r>
              <a:rPr lang="en-AU" dirty="0">
                <a:latin typeface="Open Sans" panose="020B0606030504020204" pitchFamily="34" charset="0"/>
                <a:ea typeface="Open Sans" panose="020B0606030504020204" pitchFamily="34" charset="0"/>
                <a:cs typeface="Open Sans" panose="020B0606030504020204" pitchFamily="34" charset="0"/>
              </a:rPr>
              <a:t>abuse</a:t>
            </a:r>
          </a:p>
        </p:txBody>
      </p:sp>
      <p:sp>
        <p:nvSpPr>
          <p:cNvPr id="18" name="Rectangle 17"/>
          <p:cNvSpPr/>
          <p:nvPr/>
        </p:nvSpPr>
        <p:spPr>
          <a:xfrm>
            <a:off x="7993303" y="4963867"/>
            <a:ext cx="4198697" cy="1200329"/>
          </a:xfrm>
          <a:prstGeom prst="rect">
            <a:avLst/>
          </a:prstGeom>
        </p:spPr>
        <p:txBody>
          <a:bodyPr wrap="square">
            <a:spAutoFit/>
          </a:bodyPr>
          <a:lstStyle/>
          <a:p>
            <a:r>
              <a:rPr lang="en-AU" dirty="0">
                <a:latin typeface="Open Sans" panose="020B0606030504020204" pitchFamily="34" charset="0"/>
                <a:ea typeface="Open Sans" panose="020B0606030504020204" pitchFamily="34" charset="0"/>
                <a:cs typeface="Open Sans" panose="020B0606030504020204" pitchFamily="34" charset="0"/>
              </a:rPr>
              <a:t>‘Have they been obsessively jealous towards you?’ </a:t>
            </a:r>
            <a:r>
              <a:rPr lang="en-AU" dirty="0" smtClean="0">
                <a:latin typeface="Open Sans" panose="020B0606030504020204" pitchFamily="34" charset="0"/>
                <a:ea typeface="Open Sans" panose="020B0606030504020204" pitchFamily="34" charset="0"/>
                <a:cs typeface="Open Sans" panose="020B0606030504020204" pitchFamily="34" charset="0"/>
              </a:rPr>
              <a:t> </a:t>
            </a:r>
          </a:p>
          <a:p>
            <a:r>
              <a:rPr lang="en-AU" dirty="0" smtClean="0">
                <a:latin typeface="Open Sans" panose="020B0606030504020204" pitchFamily="34" charset="0"/>
                <a:ea typeface="Open Sans" panose="020B0606030504020204" pitchFamily="34" charset="0"/>
                <a:cs typeface="Open Sans" panose="020B0606030504020204" pitchFamily="34" charset="0"/>
              </a:rPr>
              <a:t>‘</a:t>
            </a:r>
            <a:r>
              <a:rPr lang="en-AU" dirty="0">
                <a:latin typeface="Open Sans" panose="020B0606030504020204" pitchFamily="34" charset="0"/>
                <a:ea typeface="Open Sans" panose="020B0606030504020204" pitchFamily="34" charset="0"/>
                <a:cs typeface="Open Sans" panose="020B0606030504020204" pitchFamily="34" charset="0"/>
              </a:rPr>
              <a:t>Have they ever threatened to harm the child/children?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29" y="1996331"/>
            <a:ext cx="2653692" cy="6489379"/>
          </a:xfrm>
          <a:prstGeom prst="rect">
            <a:avLst/>
          </a:prstGeom>
        </p:spPr>
      </p:pic>
    </p:spTree>
    <p:extLst>
      <p:ext uri="{BB962C8B-B14F-4D97-AF65-F5344CB8AC3E}">
        <p14:creationId xmlns:p14="http://schemas.microsoft.com/office/powerpoint/2010/main" val="16904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2"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1+#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Brief assessment tools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347" y="2049860"/>
            <a:ext cx="3174034" cy="6382320"/>
          </a:xfrm>
        </p:spPr>
      </p:pic>
      <p:sp>
        <p:nvSpPr>
          <p:cNvPr id="8" name="Rounded Rectangle 7"/>
          <p:cNvSpPr/>
          <p:nvPr/>
        </p:nvSpPr>
        <p:spPr>
          <a:xfrm>
            <a:off x="3588327" y="1343891"/>
            <a:ext cx="9753600" cy="5361709"/>
          </a:xfrm>
          <a:prstGeom prst="roundRect">
            <a:avLst/>
          </a:prstGeom>
          <a:solidFill>
            <a:srgbClr val="00AA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This tool has a subset of questions from the Intermediate </a:t>
            </a:r>
            <a:endPar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Assessment Tool </a:t>
            </a:r>
            <a:r>
              <a:rPr lang="en-AU" b="1" dirty="0">
                <a:solidFill>
                  <a:schemeClr val="tx1"/>
                </a:solidFill>
                <a:latin typeface="Open Sans" panose="020B0606030504020204" pitchFamily="34" charset="0"/>
                <a:ea typeface="Open Sans" panose="020B0606030504020204" pitchFamily="34" charset="0"/>
                <a:cs typeface="Open Sans" panose="020B0606030504020204" pitchFamily="34" charset="0"/>
              </a:rPr>
              <a:t>designed to identify serious risk factors. </a:t>
            </a:r>
            <a:endParaRPr lang="en-AU"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3902457" y="3240235"/>
            <a:ext cx="7398955" cy="2541080"/>
          </a:xfrm>
          <a:prstGeom prst="rect">
            <a:avLst/>
          </a:prstGeom>
        </p:spPr>
        <p:txBody>
          <a:bodyPr wrap="square">
            <a:spAutoFit/>
          </a:bodyPr>
          <a:lstStyle/>
          <a:p>
            <a:pPr>
              <a:lnSpc>
                <a:spcPct val="150000"/>
              </a:lnSpc>
            </a:pPr>
            <a:r>
              <a:rPr lang="en-AU" b="1" dirty="0">
                <a:latin typeface="Open Sans" panose="020B0606030504020204" pitchFamily="34" charset="0"/>
                <a:ea typeface="Open Sans" panose="020B0606030504020204" pitchFamily="34" charset="0"/>
                <a:cs typeface="Open Sans" panose="020B0606030504020204" pitchFamily="34" charset="0"/>
              </a:rPr>
              <a:t>The Brief Assessment Tool should be used if:</a:t>
            </a:r>
          </a:p>
          <a:p>
            <a:pPr marL="742950" lvl="1" indent="-285750">
              <a:lnSpc>
                <a:spcPct val="150000"/>
              </a:lnSpc>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There is limited time to engage with a patient</a:t>
            </a:r>
          </a:p>
          <a:p>
            <a:pPr marL="742950" lvl="1" indent="-285750">
              <a:lnSpc>
                <a:spcPct val="150000"/>
              </a:lnSpc>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If it is not safe to seek further detail about the family violence beyond high risk factors</a:t>
            </a:r>
          </a:p>
          <a:p>
            <a:pPr marL="742950" lvl="1" indent="-285750">
              <a:lnSpc>
                <a:spcPct val="150000"/>
              </a:lnSpc>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It immediately follows an incident</a:t>
            </a:r>
          </a:p>
          <a:p>
            <a:pPr marL="742950" lvl="1" indent="-285750">
              <a:lnSpc>
                <a:spcPct val="150000"/>
              </a:lnSpc>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If it is during a crisis intervention.</a:t>
            </a:r>
          </a:p>
        </p:txBody>
      </p:sp>
    </p:spTree>
    <p:extLst>
      <p:ext uri="{BB962C8B-B14F-4D97-AF65-F5344CB8AC3E}">
        <p14:creationId xmlns:p14="http://schemas.microsoft.com/office/powerpoint/2010/main" val="30305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Child assessment tools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7"/>
          <p:cNvSpPr/>
          <p:nvPr/>
        </p:nvSpPr>
        <p:spPr>
          <a:xfrm>
            <a:off x="3588327" y="1343891"/>
            <a:ext cx="9753600" cy="5361709"/>
          </a:xfrm>
          <a:prstGeom prst="roundRect">
            <a:avLst/>
          </a:prstGeom>
          <a:solidFill>
            <a:srgbClr val="F4782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The Child Assessment Tool is divided into two sections:</a:t>
            </a:r>
          </a:p>
          <a:p>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29" y="1996331"/>
            <a:ext cx="2653692" cy="6489379"/>
          </a:xfrm>
          <a:prstGeom prst="rect">
            <a:avLst/>
          </a:prstGeom>
        </p:spPr>
      </p:pic>
      <p:sp>
        <p:nvSpPr>
          <p:cNvPr id="11" name="Rectangle 10"/>
          <p:cNvSpPr/>
          <p:nvPr/>
        </p:nvSpPr>
        <p:spPr>
          <a:xfrm>
            <a:off x="4447308" y="5045517"/>
            <a:ext cx="7841673" cy="923330"/>
          </a:xfrm>
          <a:prstGeom prst="rect">
            <a:avLst/>
          </a:prstGeom>
        </p:spPr>
        <p:txBody>
          <a:bodyPr wrap="square">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If it is part of your role,  and you have been trained, in some circumstances intermediate assessment may occur directly with an older child or young </a:t>
            </a:r>
            <a:r>
              <a:rPr lang="en-AU" b="1" dirty="0" smtClean="0">
                <a:latin typeface="Open Sans" panose="020B0606030504020204" pitchFamily="34" charset="0"/>
                <a:ea typeface="Open Sans" panose="020B0606030504020204" pitchFamily="34" charset="0"/>
                <a:cs typeface="Open Sans" panose="020B0606030504020204" pitchFamily="34" charset="0"/>
              </a:rPr>
              <a:t>person.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4045526" y="2458834"/>
            <a:ext cx="8797636" cy="646331"/>
          </a:xfrm>
          <a:prstGeom prst="rect">
            <a:avLst/>
          </a:prstGeom>
        </p:spPr>
        <p:txBody>
          <a:bodyPr wrap="square">
            <a:spAutoFit/>
          </a:bodyPr>
          <a:lstStyle/>
          <a:p>
            <a:pPr marL="742950" lvl="1"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Questions to ask a mother/carer about a child/young person. </a:t>
            </a:r>
          </a:p>
          <a:p>
            <a:pPr lvl="1"/>
            <a:r>
              <a:rPr lang="en-AU" dirty="0">
                <a:latin typeface="Open Sans" panose="020B0606030504020204" pitchFamily="34" charset="0"/>
                <a:ea typeface="Open Sans" panose="020B0606030504020204" pitchFamily="34" charset="0"/>
                <a:cs typeface="Open Sans" panose="020B0606030504020204" pitchFamily="34" charset="0"/>
              </a:rPr>
              <a:t>     E.g. ‘Has the child intervened in any incidents of physical violence?’</a:t>
            </a:r>
          </a:p>
        </p:txBody>
      </p:sp>
      <p:sp>
        <p:nvSpPr>
          <p:cNvPr id="13" name="Rectangle 12"/>
          <p:cNvSpPr/>
          <p:nvPr/>
        </p:nvSpPr>
        <p:spPr>
          <a:xfrm>
            <a:off x="4045526" y="3369786"/>
            <a:ext cx="8146474" cy="923330"/>
          </a:xfrm>
          <a:prstGeom prst="rect">
            <a:avLst/>
          </a:prstGeom>
        </p:spPr>
        <p:txBody>
          <a:bodyPr wrap="square">
            <a:spAutoFit/>
          </a:bodyPr>
          <a:lstStyle/>
          <a:p>
            <a:pPr marL="742950" lvl="1" indent="-285750">
              <a:buFont typeface="Arial" panose="020B0604020202020204" pitchFamily="34" charset="0"/>
              <a:buChar char="•"/>
            </a:pPr>
            <a:r>
              <a:rPr lang="en-AU" dirty="0">
                <a:latin typeface="Open Sans" panose="020B0606030504020204" pitchFamily="34" charset="0"/>
                <a:ea typeface="Open Sans" panose="020B0606030504020204" pitchFamily="34" charset="0"/>
                <a:cs typeface="Open Sans" panose="020B0606030504020204" pitchFamily="34" charset="0"/>
              </a:rPr>
              <a:t>Questions designed to ask a child or young person directly.</a:t>
            </a:r>
          </a:p>
          <a:p>
            <a:pPr lvl="1"/>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smtClean="0">
                <a:latin typeface="Open Sans" panose="020B0606030504020204" pitchFamily="34" charset="0"/>
                <a:ea typeface="Open Sans" panose="020B0606030504020204" pitchFamily="34" charset="0"/>
                <a:cs typeface="Open Sans" panose="020B0606030504020204" pitchFamily="34" charset="0"/>
              </a:rPr>
              <a:t>  E.g</a:t>
            </a:r>
            <a:r>
              <a:rPr lang="en-AU" dirty="0">
                <a:latin typeface="Open Sans" panose="020B0606030504020204" pitchFamily="34" charset="0"/>
                <a:ea typeface="Open Sans" panose="020B0606030504020204" pitchFamily="34" charset="0"/>
                <a:cs typeface="Open Sans" panose="020B0606030504020204" pitchFamily="34" charset="0"/>
              </a:rPr>
              <a:t>. ‘Has your parent/caregiver said bad things to you about your </a:t>
            </a:r>
            <a:r>
              <a:rPr lang="en-AU" dirty="0" smtClean="0">
                <a:latin typeface="Open Sans" panose="020B0606030504020204" pitchFamily="34" charset="0"/>
                <a:ea typeface="Open Sans" panose="020B0606030504020204" pitchFamily="34" charset="0"/>
                <a:cs typeface="Open Sans" panose="020B0606030504020204" pitchFamily="34" charset="0"/>
              </a:rPr>
              <a:t>   </a:t>
            </a:r>
          </a:p>
          <a:p>
            <a:pPr lvl="1"/>
            <a:r>
              <a:rPr lang="en-AU" dirty="0">
                <a:latin typeface="Open Sans" panose="020B0606030504020204" pitchFamily="34" charset="0"/>
                <a:ea typeface="Open Sans" panose="020B0606030504020204" pitchFamily="34" charset="0"/>
                <a:cs typeface="Open Sans" panose="020B0606030504020204" pitchFamily="34" charset="0"/>
              </a:rPr>
              <a:t> </a:t>
            </a:r>
            <a:r>
              <a:rPr lang="en-AU" dirty="0" smtClean="0">
                <a:latin typeface="Open Sans" panose="020B0606030504020204" pitchFamily="34" charset="0"/>
                <a:ea typeface="Open Sans" panose="020B0606030504020204" pitchFamily="34" charset="0"/>
                <a:cs typeface="Open Sans" panose="020B0606030504020204" pitchFamily="34" charset="0"/>
              </a:rPr>
              <a:t>    other parent/caregiver</a:t>
            </a:r>
            <a:r>
              <a:rPr lang="en-AU"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885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latin typeface="Open Sans" panose="020B0606030504020204" pitchFamily="34" charset="0"/>
                <a:ea typeface="Open Sans" panose="020B0606030504020204" pitchFamily="34" charset="0"/>
                <a:cs typeface="Open Sans" panose="020B0606030504020204" pitchFamily="34" charset="0"/>
              </a:rPr>
              <a:t>Structured Professional Judgement </a:t>
            </a:r>
            <a:r>
              <a:rPr lang="en-AU" sz="3600" b="1" dirty="0" smtClean="0">
                <a:latin typeface="Open Sans" panose="020B0606030504020204" pitchFamily="34" charset="0"/>
                <a:ea typeface="Open Sans" panose="020B0606030504020204" pitchFamily="34" charset="0"/>
                <a:cs typeface="Open Sans" panose="020B0606030504020204" pitchFamily="34" charset="0"/>
              </a:rPr>
              <a:t>model</a:t>
            </a:r>
          </a:p>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3085179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Judgement</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92" y="1117572"/>
            <a:ext cx="5740428" cy="5740428"/>
          </a:xfrm>
          <a:prstGeom prst="rect">
            <a:avLst/>
          </a:prstGeom>
        </p:spPr>
      </p:pic>
      <p:sp>
        <p:nvSpPr>
          <p:cNvPr id="8" name="Rectangle 7"/>
          <p:cNvSpPr/>
          <p:nvPr/>
        </p:nvSpPr>
        <p:spPr>
          <a:xfrm>
            <a:off x="665018" y="2427006"/>
            <a:ext cx="3422073" cy="1754326"/>
          </a:xfrm>
          <a:prstGeom prst="rect">
            <a:avLst/>
          </a:prstGeom>
        </p:spPr>
        <p:txBody>
          <a:bodyPr wrap="square">
            <a:spAutoFit/>
          </a:bodyPr>
          <a:lstStyle/>
          <a:p>
            <a:pPr algn="ctr"/>
            <a:r>
              <a:rPr lang="en-AU" b="1" dirty="0" smtClean="0">
                <a:solidFill>
                  <a:srgbClr val="000000"/>
                </a:solidFill>
                <a:latin typeface="Open Sans" panose="020B0606030504020204" pitchFamily="34" charset="0"/>
              </a:rPr>
              <a:t>The module underpins </a:t>
            </a:r>
            <a:r>
              <a:rPr lang="en-AU" b="1" dirty="0">
                <a:solidFill>
                  <a:srgbClr val="000000"/>
                </a:solidFill>
                <a:latin typeface="Open Sans" panose="020B0606030504020204" pitchFamily="34" charset="0"/>
              </a:rPr>
              <a:t>risk assessment to support determining the level of seriousness of risk and inform risk management responses. </a:t>
            </a:r>
            <a:endParaRPr lang="en-AU" sz="900" dirty="0">
              <a:solidFill>
                <a:prstClr val="black"/>
              </a:solidFill>
              <a:latin typeface="Microsoft Sans Serif" panose="020B0604020202020204" pitchFamily="34" charset="0"/>
            </a:endParaRPr>
          </a:p>
        </p:txBody>
      </p:sp>
    </p:spTree>
    <p:extLst>
      <p:ext uri="{BB962C8B-B14F-4D97-AF65-F5344CB8AC3E}">
        <p14:creationId xmlns:p14="http://schemas.microsoft.com/office/powerpoint/2010/main" val="13003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Judgement</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93" y="1117571"/>
            <a:ext cx="3045561" cy="3045561"/>
          </a:xfrm>
          <a:prstGeom prst="rect">
            <a:avLst/>
          </a:prstGeom>
        </p:spPr>
      </p:pic>
      <p:sp>
        <p:nvSpPr>
          <p:cNvPr id="3" name="Rectangle 2"/>
          <p:cNvSpPr/>
          <p:nvPr/>
        </p:nvSpPr>
        <p:spPr>
          <a:xfrm>
            <a:off x="4045527" y="1480740"/>
            <a:ext cx="6096000" cy="1800493"/>
          </a:xfrm>
          <a:prstGeom prst="rect">
            <a:avLst/>
          </a:prstGeom>
        </p:spPr>
        <p:txBody>
          <a:bodyPr>
            <a:spAutoFit/>
          </a:bodyPr>
          <a:lstStyle/>
          <a:p>
            <a:pPr>
              <a:lnSpc>
                <a:spcPct val="150000"/>
              </a:lnSpc>
            </a:pP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Victim survivor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self-assessment</a:t>
            </a:r>
          </a:p>
          <a:p>
            <a:pPr>
              <a:lnSpc>
                <a:spcPct val="150000"/>
              </a:lnSpc>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This element involves exploring with the victim survivor’s their assessment of their safety and level of fear and risk. </a:t>
            </a:r>
          </a:p>
        </p:txBody>
      </p:sp>
      <p:sp>
        <p:nvSpPr>
          <p:cNvPr id="4" name="Rectangle 3"/>
          <p:cNvSpPr/>
          <p:nvPr/>
        </p:nvSpPr>
        <p:spPr>
          <a:xfrm>
            <a:off x="4045527" y="3408277"/>
            <a:ext cx="6096000" cy="2585323"/>
          </a:xfrm>
          <a:prstGeom prst="rect">
            <a:avLst/>
          </a:prstGeom>
        </p:spPr>
        <p:txBody>
          <a:bodyPr>
            <a:spAutoFit/>
          </a:bodyPr>
          <a:lstStyle/>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Evidence supports the accuracy of a victim survivor’s assessment of their own level of risk</a:t>
            </a:r>
            <a:r>
              <a:rPr lang="en-AU" b="1" dirty="0" smtClean="0">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en-AU"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If the victim survivor’s assessment of their level of risk is different from yours, it is important that you explore this with them further as this can reveal important protective factors and contextual information that the victim survivor is aware of.</a:t>
            </a:r>
            <a:endParaRPr lang="en-AU"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74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safe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earning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nvironment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ontent Placeholder 9"/>
          <p:cNvGraphicFramePr>
            <a:graphicFrameLocks noGrp="1"/>
          </p:cNvGraphicFramePr>
          <p:nvPr>
            <p:ph idx="1"/>
          </p:nvPr>
        </p:nvGraphicFramePr>
        <p:xfrm>
          <a:off x="5377497" y="3642518"/>
          <a:ext cx="1437005" cy="717552"/>
        </p:xfrm>
        <a:graphic>
          <a:graphicData uri="http://schemas.openxmlformats.org/drawingml/2006/table">
            <a:tbl>
              <a:tblPr firstRow="1" firstCol="1" bandRow="1">
                <a:tableStyleId>{5C22544A-7EE6-4342-B048-85BDC9FD1C3A}</a:tableStyleId>
              </a:tblPr>
              <a:tblGrid>
                <a:gridCol w="1437005">
                  <a:extLst>
                    <a:ext uri="{9D8B030D-6E8A-4147-A177-3AD203B41FA5}">
                      <a16:colId xmlns:a16="http://schemas.microsoft.com/office/drawing/2014/main" val="2910528260"/>
                    </a:ext>
                  </a:extLst>
                </a:gridCol>
              </a:tblGrid>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1013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22414"/>
                  </a:ext>
                </a:extLst>
              </a:tr>
              <a:tr h="0">
                <a:tc>
                  <a:txBody>
                    <a:bodyPr/>
                    <a:lstStyle/>
                    <a:p>
                      <a:pPr>
                        <a:lnSpc>
                          <a:spcPct val="107000"/>
                        </a:lnSpc>
                        <a:spcAft>
                          <a:spcPts val="0"/>
                        </a:spcAft>
                      </a:pPr>
                      <a:r>
                        <a:rPr lang="en-AU" sz="11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6942756"/>
                  </a:ext>
                </a:extLst>
              </a:tr>
              <a:tr h="0">
                <a:tc>
                  <a:txBody>
                    <a:bodyPr/>
                    <a:lstStyle/>
                    <a:p>
                      <a:pPr>
                        <a:lnSpc>
                          <a:spcPct val="107000"/>
                        </a:lnSpc>
                        <a:spcAft>
                          <a:spcPts val="0"/>
                        </a:spcAft>
                      </a:pPr>
                      <a:r>
                        <a:rPr lang="en-AU" sz="11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595750"/>
                  </a:ext>
                </a:extLst>
              </a:tr>
            </a:tbl>
          </a:graphicData>
        </a:graphic>
      </p:graphicFrame>
      <p:graphicFrame>
        <p:nvGraphicFramePr>
          <p:cNvPr id="5" name="Content Placeholder 4"/>
          <p:cNvGraphicFramePr>
            <a:graphicFrameLocks noGrp="1"/>
          </p:cNvGraphicFramePr>
          <p:nvPr>
            <p:extLst/>
          </p:nvPr>
        </p:nvGraphicFramePr>
        <p:xfrm>
          <a:off x="1285875" y="1104900"/>
          <a:ext cx="962025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2400" y="2272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041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6721605"/>
              </p:ext>
            </p:extLst>
          </p:nvPr>
        </p:nvGraphicFramePr>
        <p:xfrm>
          <a:off x="-97515" y="-129187"/>
          <a:ext cx="11071626"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61720" y="1317415"/>
            <a:ext cx="10387280" cy="1200329"/>
          </a:xfrm>
          <a:prstGeom prst="rect">
            <a:avLst/>
          </a:prstGeom>
        </p:spPr>
        <p:txBody>
          <a:bodyPr wrap="square">
            <a:spAutoFit/>
          </a:bodyPr>
          <a:lstStyle/>
          <a:p>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Why </a:t>
            </a:r>
            <a:r>
              <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might a victim survivor minimise their risk? </a:t>
            </a:r>
            <a:endParaRPr lang="en-AU" sz="2400"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a:p>
            <a:endParaRPr lang="en-AU" sz="2400" dirty="0">
              <a:solidFill>
                <a:srgbClr val="215968"/>
              </a:solidFill>
              <a:latin typeface="Open Sans" panose="020B0606030504020204" pitchFamily="34" charset="0"/>
              <a:ea typeface="Open Sans" panose="020B0606030504020204" pitchFamily="34" charset="0"/>
              <a:cs typeface="Open Sans" panose="020B0606030504020204" pitchFamily="34" charset="0"/>
            </a:endParaRPr>
          </a:p>
          <a:p>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7882" y="3822273"/>
            <a:ext cx="2158639" cy="2273003"/>
          </a:xfrm>
          <a:prstGeom prst="rect">
            <a:avLst/>
          </a:prstGeom>
        </p:spPr>
      </p:pic>
      <p:pic>
        <p:nvPicPr>
          <p:cNvPr id="8" name="Picture 7"/>
          <p:cNvPicPr>
            <a:picLocks noChangeAspect="1"/>
          </p:cNvPicPr>
          <p:nvPr/>
        </p:nvPicPr>
        <p:blipFill>
          <a:blip r:embed="rId9"/>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4461" y="5706116"/>
            <a:ext cx="548252" cy="504969"/>
          </a:xfrm>
          <a:prstGeom prst="rect">
            <a:avLst/>
          </a:prstGeom>
        </p:spPr>
      </p:pic>
      <p:sp>
        <p:nvSpPr>
          <p:cNvPr id="2" name="Rectangle 1"/>
          <p:cNvSpPr/>
          <p:nvPr/>
        </p:nvSpPr>
        <p:spPr>
          <a:xfrm>
            <a:off x="1926567" y="2085473"/>
            <a:ext cx="7023461" cy="707886"/>
          </a:xfrm>
          <a:prstGeom prst="rect">
            <a:avLst/>
          </a:prstGeom>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Being afraid that the perpetrator may use further violence following an intervention</a:t>
            </a:r>
          </a:p>
        </p:txBody>
      </p:sp>
      <p:sp>
        <p:nvSpPr>
          <p:cNvPr id="3" name="Rectangle 2"/>
          <p:cNvSpPr/>
          <p:nvPr/>
        </p:nvSpPr>
        <p:spPr>
          <a:xfrm>
            <a:off x="1926567" y="3090253"/>
            <a:ext cx="6533199" cy="400110"/>
          </a:xfrm>
          <a:prstGeom prst="rect">
            <a:avLst/>
          </a:prstGeom>
        </p:spPr>
        <p:txBody>
          <a:bodyPr wrap="non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Concerns a child may be removed from the home </a:t>
            </a:r>
          </a:p>
        </p:txBody>
      </p:sp>
      <p:sp>
        <p:nvSpPr>
          <p:cNvPr id="5" name="Rectangle 4"/>
          <p:cNvSpPr/>
          <p:nvPr/>
        </p:nvSpPr>
        <p:spPr>
          <a:xfrm>
            <a:off x="1925203" y="4038446"/>
            <a:ext cx="7701532" cy="405560"/>
          </a:xfrm>
          <a:prstGeom prst="rect">
            <a:avLst/>
          </a:prstGeom>
        </p:spPr>
        <p:txBody>
          <a:bodyPr wrap="none">
            <a:spAutoFit/>
          </a:bodyPr>
          <a:lstStyle/>
          <a:p>
            <a:pPr lvl="0">
              <a:lnSpc>
                <a:spcPct val="107000"/>
              </a:lnSpc>
              <a:spcAft>
                <a:spcPts val="800"/>
              </a:spcAft>
            </a:pPr>
            <a:r>
              <a:rPr lang="en-AU" sz="2000" b="1" dirty="0">
                <a:latin typeface="Open Sans" panose="020B0606030504020204" pitchFamily="34" charset="0"/>
                <a:ea typeface="Open Sans" panose="020B0606030504020204" pitchFamily="34" charset="0"/>
                <a:cs typeface="Open Sans" panose="020B0606030504020204" pitchFamily="34" charset="0"/>
              </a:rPr>
              <a:t>Perpetrator’s emotional abuse tactics </a:t>
            </a:r>
            <a:r>
              <a:rPr lang="en-AU" sz="2000" b="1" dirty="0" smtClean="0">
                <a:latin typeface="Open Sans" panose="020B0606030504020204" pitchFamily="34" charset="0"/>
                <a:ea typeface="Open Sans" panose="020B0606030504020204" pitchFamily="34" charset="0"/>
                <a:cs typeface="Open Sans" panose="020B0606030504020204" pitchFamily="34" charset="0"/>
              </a:rPr>
              <a:t>creating </a:t>
            </a:r>
            <a:r>
              <a:rPr lang="en-AU" sz="2000" b="1" dirty="0">
                <a:latin typeface="Open Sans" panose="020B0606030504020204" pitchFamily="34" charset="0"/>
                <a:ea typeface="Open Sans" panose="020B0606030504020204" pitchFamily="34" charset="0"/>
                <a:cs typeface="Open Sans" panose="020B0606030504020204" pitchFamily="34" charset="0"/>
              </a:rPr>
              <a:t>uncertainty</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1925203" y="4958774"/>
            <a:ext cx="4071627" cy="400110"/>
          </a:xfrm>
          <a:prstGeom prst="rect">
            <a:avLst/>
          </a:prstGeom>
        </p:spPr>
        <p:txBody>
          <a:bodyPr wrap="none">
            <a:spAutoFi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Denial </a:t>
            </a:r>
            <a:r>
              <a:rPr lang="en-AU" sz="2000" b="1" dirty="0">
                <a:latin typeface="Open Sans" panose="020B0606030504020204" pitchFamily="34" charset="0"/>
                <a:ea typeface="Open Sans" panose="020B0606030504020204" pitchFamily="34" charset="0"/>
                <a:cs typeface="Open Sans" panose="020B0606030504020204" pitchFamily="34" charset="0"/>
              </a:rPr>
              <a:t>or not ready to disclose</a:t>
            </a:r>
          </a:p>
        </p:txBody>
      </p:sp>
      <p:sp>
        <p:nvSpPr>
          <p:cNvPr id="12" name="Rectangle 11"/>
          <p:cNvSpPr/>
          <p:nvPr/>
        </p:nvSpPr>
        <p:spPr>
          <a:xfrm>
            <a:off x="1925203" y="5873652"/>
            <a:ext cx="2178481" cy="400110"/>
          </a:xfrm>
          <a:prstGeom prst="rect">
            <a:avLst/>
          </a:prstGeom>
        </p:spPr>
        <p:txBody>
          <a:bodyPr wrap="none">
            <a:spAutoFit/>
          </a:bodyPr>
          <a:lstStyle/>
          <a:p>
            <a:r>
              <a:rPr lang="en-AU" sz="2000" b="1" dirty="0" smtClean="0">
                <a:latin typeface="Open Sans" panose="020B0606030504020204" pitchFamily="34" charset="0"/>
                <a:ea typeface="Open Sans" panose="020B0606030504020204" pitchFamily="34" charset="0"/>
                <a:cs typeface="Open Sans" panose="020B0606030504020204" pitchFamily="34" charset="0"/>
              </a:rPr>
              <a:t>All </a:t>
            </a:r>
            <a:r>
              <a:rPr lang="en-AU" sz="2000" b="1" dirty="0">
                <a:latin typeface="Open Sans" panose="020B0606030504020204" pitchFamily="34" charset="0"/>
                <a:ea typeface="Open Sans" panose="020B0606030504020204" pitchFamily="34" charset="0"/>
                <a:cs typeface="Open Sans" panose="020B0606030504020204" pitchFamily="34" charset="0"/>
              </a:rPr>
              <a:t>of the above</a:t>
            </a:r>
          </a:p>
        </p:txBody>
      </p:sp>
    </p:spTree>
    <p:extLst>
      <p:ext uri="{BB962C8B-B14F-4D97-AF65-F5344CB8AC3E}">
        <p14:creationId xmlns:p14="http://schemas.microsoft.com/office/powerpoint/2010/main" val="23820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Judgement</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045527" y="1480740"/>
            <a:ext cx="6096000" cy="2631490"/>
          </a:xfrm>
          <a:prstGeom prst="rect">
            <a:avLst/>
          </a:prstGeom>
        </p:spPr>
        <p:txBody>
          <a:bodyPr>
            <a:spAutoFit/>
          </a:bodyPr>
          <a:lstStyle/>
          <a:p>
            <a:pPr>
              <a:lnSpc>
                <a:spcPct val="150000"/>
              </a:lnSpc>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Evidence-based risk factors</a:t>
            </a:r>
          </a:p>
          <a:p>
            <a:pPr>
              <a:lnSpc>
                <a:spcPct val="150000"/>
              </a:lnSpc>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The </a:t>
            </a:r>
            <a:r>
              <a:rPr lang="en-AU" b="1" dirty="0">
                <a:latin typeface="Open Sans" panose="020B0606030504020204" pitchFamily="34" charset="0"/>
                <a:ea typeface="Open Sans" panose="020B0606030504020204" pitchFamily="34" charset="0"/>
                <a:cs typeface="Open Sans" panose="020B0606030504020204" pitchFamily="34" charset="0"/>
              </a:rPr>
              <a:t>MARAM tools support gathering information about the common presentation of the evidence-based risk factors</a:t>
            </a:r>
            <a:r>
              <a:rPr lang="en-AU" b="1" dirty="0" smtClean="0">
                <a:latin typeface="Open Sans" panose="020B0606030504020204" pitchFamily="34" charset="0"/>
                <a:ea typeface="Open Sans" panose="020B0606030504020204" pitchFamily="34" charset="0"/>
                <a:cs typeface="Open Sans" panose="020B0606030504020204" pitchFamily="34" charset="0"/>
              </a:rPr>
              <a:t>.</a:t>
            </a:r>
          </a:p>
          <a:p>
            <a:pPr marL="285750" lvl="0" indent="-285750">
              <a:buFont typeface="Arial" panose="020B0604020202020204" pitchFamily="34" charset="0"/>
              <a:buChar char="•"/>
            </a:pPr>
            <a:endParaRPr lang="en-AU" b="1"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Other presentations of the evidence-based risk factors should also be taken into </a:t>
            </a:r>
            <a:r>
              <a:rPr lang="en-AU" b="1" dirty="0" smtClean="0">
                <a:latin typeface="Open Sans" panose="020B0606030504020204" pitchFamily="34" charset="0"/>
                <a:ea typeface="Open Sans" panose="020B0606030504020204" pitchFamily="34" charset="0"/>
                <a:cs typeface="Open Sans" panose="020B0606030504020204" pitchFamily="34" charset="0"/>
              </a:rPr>
              <a:t>consideration.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9790"/>
            <a:ext cx="3675681" cy="3675681"/>
          </a:xfrm>
          <a:prstGeom prst="rect">
            <a:avLst/>
          </a:prstGeom>
        </p:spPr>
      </p:pic>
    </p:spTree>
    <p:extLst>
      <p:ext uri="{BB962C8B-B14F-4D97-AF65-F5344CB8AC3E}">
        <p14:creationId xmlns:p14="http://schemas.microsoft.com/office/powerpoint/2010/main" val="3423702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Judgement</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045527" y="1480740"/>
            <a:ext cx="6096000" cy="2077492"/>
          </a:xfrm>
          <a:prstGeom prst="rect">
            <a:avLst/>
          </a:prstGeom>
        </p:spPr>
        <p:txBody>
          <a:bodyPr>
            <a:spAutoFit/>
          </a:bodyPr>
          <a:lstStyle/>
          <a:p>
            <a:pPr>
              <a:lnSpc>
                <a:spcPct val="150000"/>
              </a:lnSpc>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Information sharing</a:t>
            </a:r>
          </a:p>
          <a:p>
            <a:pPr>
              <a:lnSpc>
                <a:spcPct val="150000"/>
              </a:lnSpc>
            </a:pPr>
            <a:endParaRPr lang="en-AU"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Information sharing is about how we all work together as professionals to make sure the whole picture is represented within risk assessment and management.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9790"/>
            <a:ext cx="3675681" cy="367568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94" y="911890"/>
            <a:ext cx="4476582" cy="4476582"/>
          </a:xfrm>
          <a:prstGeom prst="rect">
            <a:avLst/>
          </a:prstGeom>
        </p:spPr>
      </p:pic>
      <p:sp>
        <p:nvSpPr>
          <p:cNvPr id="4" name="Rectangle 3"/>
          <p:cNvSpPr/>
          <p:nvPr/>
        </p:nvSpPr>
        <p:spPr>
          <a:xfrm>
            <a:off x="4045527" y="3972352"/>
            <a:ext cx="6096000" cy="1754326"/>
          </a:xfrm>
          <a:prstGeom prst="rect">
            <a:avLst/>
          </a:prstGeom>
        </p:spPr>
        <p:txBody>
          <a:bodyPr>
            <a:spAutoFit/>
          </a:bodyPr>
          <a:lstStyle/>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This means requesting and sharing information from relevant agencies, in accordance with the Family Violence Information Sharing Scheme (FVISS) and Child Information Sharing Scheme (CISS), as well as pre-existing legislation, to inform an understanding of family violence risk.</a:t>
            </a:r>
          </a:p>
        </p:txBody>
      </p:sp>
    </p:spTree>
    <p:extLst>
      <p:ext uri="{BB962C8B-B14F-4D97-AF65-F5344CB8AC3E}">
        <p14:creationId xmlns:p14="http://schemas.microsoft.com/office/powerpoint/2010/main" val="193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981" y="2218141"/>
            <a:ext cx="10387280" cy="707886"/>
          </a:xfrm>
          <a:prstGeom prst="rect">
            <a:avLst/>
          </a:prstGeom>
        </p:spPr>
        <p:txBody>
          <a:bodyPr wrap="square">
            <a:spAutoFit/>
          </a:bodyPr>
          <a:lstStyle/>
          <a:p>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When </a:t>
            </a:r>
            <a:r>
              <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might you consider requesting information from other agencies to inform your understanding of the risk</a:t>
            </a:r>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a:t>
            </a:r>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361" y="4584997"/>
            <a:ext cx="2158639" cy="2273003"/>
          </a:xfrm>
          <a:prstGeom prst="rect">
            <a:avLst/>
          </a:prstGeom>
        </p:spPr>
      </p:pic>
      <p:pic>
        <p:nvPicPr>
          <p:cNvPr id="8" name="Picture 7"/>
          <p:cNvPicPr>
            <a:picLocks noChangeAspect="1"/>
          </p:cNvPicPr>
          <p:nvPr/>
        </p:nvPicPr>
        <p:blipFill>
          <a:blip r:embed="rId4"/>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211" y="5574923"/>
            <a:ext cx="548252" cy="504969"/>
          </a:xfrm>
          <a:prstGeom prst="rect">
            <a:avLst/>
          </a:prstGeom>
        </p:spPr>
      </p:pic>
      <p:sp>
        <p:nvSpPr>
          <p:cNvPr id="2" name="Rectangle 1"/>
          <p:cNvSpPr/>
          <p:nvPr/>
        </p:nvSpPr>
        <p:spPr>
          <a:xfrm>
            <a:off x="1313849" y="3244200"/>
            <a:ext cx="9047544" cy="2862322"/>
          </a:xfrm>
          <a:prstGeom prst="rect">
            <a:avLst/>
          </a:prstGeom>
        </p:spPr>
        <p:txBody>
          <a:bodyPr wrap="square">
            <a:spAutoFit/>
          </a:bodyPr>
          <a:lstStyle/>
          <a:p>
            <a:pPr marL="342900" lvl="0" indent="-342900">
              <a:buFont typeface="+mj-lt"/>
              <a:buAutoNum type="alphaUcPeriod"/>
            </a:pPr>
            <a:r>
              <a:rPr lang="en-AU" b="1" dirty="0" smtClean="0">
                <a:latin typeface="Open Sans" panose="020B0606030504020204" pitchFamily="34" charset="0"/>
                <a:ea typeface="Open Sans" panose="020B0606030504020204" pitchFamily="34" charset="0"/>
                <a:cs typeface="Open Sans" panose="020B0606030504020204" pitchFamily="34" charset="0"/>
              </a:rPr>
              <a:t>When </a:t>
            </a:r>
            <a:r>
              <a:rPr lang="en-AU" b="1" dirty="0">
                <a:latin typeface="Open Sans" panose="020B0606030504020204" pitchFamily="34" charset="0"/>
                <a:ea typeface="Open Sans" panose="020B0606030504020204" pitchFamily="34" charset="0"/>
                <a:cs typeface="Open Sans" panose="020B0606030504020204" pitchFamily="34" charset="0"/>
              </a:rPr>
              <a:t>the victim survivor has disclosed but isn’t ready or isn’t in a position to respond to further questions about their experiences of family violence</a:t>
            </a:r>
            <a:r>
              <a:rPr lang="en-AU" b="1" dirty="0" smtClean="0">
                <a:latin typeface="Open Sans" panose="020B0606030504020204" pitchFamily="34" charset="0"/>
                <a:ea typeface="Open Sans" panose="020B0606030504020204" pitchFamily="34" charset="0"/>
                <a:cs typeface="Open Sans" panose="020B0606030504020204" pitchFamily="34" charset="0"/>
              </a:rPr>
              <a:t>.</a:t>
            </a:r>
          </a:p>
          <a:p>
            <a:pPr marL="342900" lvl="0" indent="-342900">
              <a:buFont typeface="+mj-lt"/>
              <a:buAutoNum type="alphaUcPeriod"/>
            </a:pP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UcPeriod"/>
            </a:pPr>
            <a:r>
              <a:rPr lang="en-AU" b="1" dirty="0">
                <a:latin typeface="Open Sans" panose="020B0606030504020204" pitchFamily="34" charset="0"/>
                <a:ea typeface="Open Sans" panose="020B0606030504020204" pitchFamily="34" charset="0"/>
                <a:cs typeface="Open Sans" panose="020B0606030504020204" pitchFamily="34" charset="0"/>
              </a:rPr>
              <a:t>When you have information that a perpetrator is currently engaged with another prescribed organisation</a:t>
            </a:r>
            <a:r>
              <a:rPr lang="en-AU" b="1" dirty="0" smtClean="0">
                <a:latin typeface="Open Sans" panose="020B0606030504020204" pitchFamily="34" charset="0"/>
                <a:ea typeface="Open Sans" panose="020B0606030504020204" pitchFamily="34" charset="0"/>
                <a:cs typeface="Open Sans" panose="020B0606030504020204" pitchFamily="34" charset="0"/>
              </a:rPr>
              <a:t>.</a:t>
            </a:r>
          </a:p>
          <a:p>
            <a:pPr marL="342900" indent="-342900">
              <a:buFont typeface="+mj-lt"/>
              <a:buAutoNum type="alphaUcPeriod"/>
            </a:pPr>
            <a:endParaRPr lang="en-AU" b="1"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UcPeriod"/>
            </a:pPr>
            <a:r>
              <a:rPr lang="en-AU" b="1" dirty="0" smtClean="0">
                <a:latin typeface="Open Sans" panose="020B0606030504020204" pitchFamily="34" charset="0"/>
                <a:ea typeface="Open Sans" panose="020B0606030504020204" pitchFamily="34" charset="0"/>
                <a:cs typeface="Open Sans" panose="020B0606030504020204" pitchFamily="34" charset="0"/>
              </a:rPr>
              <a:t>Before </a:t>
            </a:r>
            <a:r>
              <a:rPr lang="en-AU" b="1" dirty="0">
                <a:latin typeface="Open Sans" panose="020B0606030504020204" pitchFamily="34" charset="0"/>
                <a:ea typeface="Open Sans" panose="020B0606030504020204" pitchFamily="34" charset="0"/>
                <a:cs typeface="Open Sans" panose="020B0606030504020204" pitchFamily="34" charset="0"/>
              </a:rPr>
              <a:t>family violence has been identified to support identifying if family violence is occurring.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UcPeriod"/>
            </a:pP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lphaUcPeriod"/>
            </a:pPr>
            <a:r>
              <a:rPr lang="en-AU" b="1" dirty="0" smtClean="0">
                <a:latin typeface="Open Sans" panose="020B0606030504020204" pitchFamily="34" charset="0"/>
                <a:ea typeface="Open Sans" panose="020B0606030504020204" pitchFamily="34" charset="0"/>
                <a:cs typeface="Open Sans" panose="020B0606030504020204" pitchFamily="34" charset="0"/>
              </a:rPr>
              <a:t>A &amp; B.</a:t>
            </a:r>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842061" y="3244200"/>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842061" y="3968053"/>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842061" y="5706116"/>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842061" y="4875607"/>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643981" y="1026109"/>
            <a:ext cx="10387280" cy="1015663"/>
          </a:xfrm>
          <a:prstGeom prst="rect">
            <a:avLst/>
          </a:prstGeom>
          <a:solidFill>
            <a:schemeClr val="accent2">
              <a:lumMod val="20000"/>
              <a:lumOff val="80000"/>
            </a:schemeClr>
          </a:solidFill>
          <a:ln w="57150">
            <a:solidFill>
              <a:schemeClr val="accent2">
                <a:lumMod val="50000"/>
              </a:schemeClr>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Imagine you are a social worker within a hospital.  Hospitals are prescribed as Information Sharing Entities (ISE) under the Family Violence Information Sharing (FVISS) Scheme.</a:t>
            </a:r>
          </a:p>
        </p:txBody>
      </p:sp>
    </p:spTree>
    <p:extLst>
      <p:ext uri="{BB962C8B-B14F-4D97-AF65-F5344CB8AC3E}">
        <p14:creationId xmlns:p14="http://schemas.microsoft.com/office/powerpoint/2010/main" val="14837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16" y="-357982"/>
            <a:ext cx="5458143" cy="5458143"/>
          </a:xfrm>
          <a:prstGeom prst="rect">
            <a:avLst/>
          </a:prstGeom>
        </p:spPr>
      </p:pic>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Judgement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045527" y="1480740"/>
            <a:ext cx="6096000" cy="1800493"/>
          </a:xfrm>
          <a:prstGeom prst="rect">
            <a:avLst/>
          </a:prstGeom>
        </p:spPr>
        <p:txBody>
          <a:bodyPr>
            <a:spAutoFit/>
          </a:bodyPr>
          <a:lstStyle/>
          <a:p>
            <a:pPr>
              <a:lnSpc>
                <a:spcPct val="150000"/>
              </a:lnSpc>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Professional Judgement</a:t>
            </a:r>
          </a:p>
          <a:p>
            <a:pPr>
              <a:lnSpc>
                <a:spcPct val="150000"/>
              </a:lnSpc>
            </a:pPr>
            <a:endParaRPr lang="en-AU"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Applying </a:t>
            </a:r>
            <a:r>
              <a:rPr lang="en-AU" b="1" dirty="0">
                <a:latin typeface="Open Sans" panose="020B0606030504020204" pitchFamily="34" charset="0"/>
                <a:ea typeface="Open Sans" panose="020B0606030504020204" pitchFamily="34" charset="0"/>
                <a:cs typeface="Open Sans" panose="020B0606030504020204" pitchFamily="34" charset="0"/>
              </a:rPr>
              <a:t>professional judgement refers to the assessment of the ‘seriousness’ of risk through consideration of: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4381500" y="3452033"/>
            <a:ext cx="6096000" cy="923330"/>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All information gathered through each component of the Structured Professional Judgement model. </a:t>
            </a:r>
          </a:p>
        </p:txBody>
      </p:sp>
      <p:sp>
        <p:nvSpPr>
          <p:cNvPr id="10" name="Rectangle 9"/>
          <p:cNvSpPr/>
          <p:nvPr/>
        </p:nvSpPr>
        <p:spPr>
          <a:xfrm>
            <a:off x="4381500" y="4750545"/>
            <a:ext cx="6096000" cy="646331"/>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Any protective factors and contextual information relevant to risk</a:t>
            </a:r>
            <a:r>
              <a:rPr lang="en-AU" b="1" dirty="0" smtClean="0">
                <a:latin typeface="Open Sans" panose="020B0606030504020204" pitchFamily="34" charset="0"/>
                <a:ea typeface="Open Sans" panose="020B0606030504020204" pitchFamily="34" charset="0"/>
                <a:cs typeface="Open Sans" panose="020B0606030504020204" pitchFamily="34" charset="0"/>
              </a:rPr>
              <a: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4440668" y="5772058"/>
            <a:ext cx="3970959" cy="369332"/>
          </a:xfrm>
          <a:prstGeom prst="rect">
            <a:avLst/>
          </a:prstGeom>
        </p:spPr>
        <p:txBody>
          <a:bodyPr wrap="none">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And an Intersectional Analysis</a:t>
            </a:r>
          </a:p>
        </p:txBody>
      </p:sp>
    </p:spTree>
    <p:extLst>
      <p:ext uri="{BB962C8B-B14F-4D97-AF65-F5344CB8AC3E}">
        <p14:creationId xmlns:p14="http://schemas.microsoft.com/office/powerpoint/2010/main" val="40507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16" y="-357982"/>
            <a:ext cx="5458143" cy="5458143"/>
          </a:xfrm>
          <a:prstGeom prst="rect">
            <a:avLst/>
          </a:prstGeom>
        </p:spPr>
      </p:pic>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Judgement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045527" y="1480740"/>
            <a:ext cx="6096000" cy="1938992"/>
          </a:xfrm>
          <a:prstGeom prst="rect">
            <a:avLst/>
          </a:prstGeom>
        </p:spPr>
        <p:txBody>
          <a:bodyPr>
            <a:spAutoFit/>
          </a:bodyPr>
          <a:lstStyle/>
          <a:p>
            <a:pPr>
              <a:lnSpc>
                <a:spcPct val="150000"/>
              </a:lnSpc>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Protective factors </a:t>
            </a:r>
          </a:p>
          <a:p>
            <a:pPr marL="285750" lvl="0" indent="-285750">
              <a:buFont typeface="Arial" panose="020B0604020202020204" pitchFamily="34" charset="0"/>
              <a:buChar char="•"/>
            </a:pP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285750" lvl="0" indent="-285750">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Protective </a:t>
            </a:r>
            <a:r>
              <a:rPr lang="en-AU" b="1" dirty="0">
                <a:latin typeface="Open Sans" panose="020B0606030504020204" pitchFamily="34" charset="0"/>
                <a:ea typeface="Open Sans" panose="020B0606030504020204" pitchFamily="34" charset="0"/>
                <a:cs typeface="Open Sans" panose="020B0606030504020204" pitchFamily="34" charset="0"/>
              </a:rPr>
              <a:t>factors are things that may lessen or mitigate family violence risks or build resilience and support recovery where family violence has occurred</a:t>
            </a:r>
            <a:r>
              <a:rPr lang="en-AU" b="1" dirty="0" smtClean="0">
                <a:latin typeface="Open Sans" panose="020B0606030504020204" pitchFamily="34" charset="0"/>
                <a:ea typeface="Open Sans" panose="020B0606030504020204" pitchFamily="34" charset="0"/>
                <a:cs typeface="Open Sans" panose="020B0606030504020204" pitchFamily="34" charset="0"/>
              </a:rPr>
              <a: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4388427" y="3715928"/>
            <a:ext cx="6096000" cy="1200329"/>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For example, having an Intervention order in place and being adhered to, the victim survivor being employed, supportive family and friends and effective system intervention</a:t>
            </a:r>
            <a:r>
              <a:rPr lang="en-AU" b="1" dirty="0" smtClean="0">
                <a:latin typeface="Open Sans" panose="020B0606030504020204" pitchFamily="34" charset="0"/>
                <a:ea typeface="Open Sans" panose="020B0606030504020204" pitchFamily="34" charset="0"/>
                <a:cs typeface="Open Sans" panose="020B0606030504020204" pitchFamily="34" charset="0"/>
              </a:rPr>
              <a: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388427" y="5152072"/>
            <a:ext cx="6096000" cy="923330"/>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For Aboriginal people, cultural pride and a strong sense of Aboriginal spirituality and community are important protective factors.</a:t>
            </a:r>
          </a:p>
        </p:txBody>
      </p:sp>
    </p:spTree>
    <p:extLst>
      <p:ext uri="{BB962C8B-B14F-4D97-AF65-F5344CB8AC3E}">
        <p14:creationId xmlns:p14="http://schemas.microsoft.com/office/powerpoint/2010/main" val="19205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16" y="-357982"/>
            <a:ext cx="5458143" cy="5458143"/>
          </a:xfrm>
          <a:prstGeom prst="rect">
            <a:avLst/>
          </a:prstGeom>
        </p:spPr>
      </p:pic>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Structured Professional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Judgement</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045527" y="1061612"/>
            <a:ext cx="6096000" cy="1661993"/>
          </a:xfrm>
          <a:prstGeom prst="rect">
            <a:avLst/>
          </a:prstGeom>
        </p:spPr>
        <p:txBody>
          <a:bodyPr>
            <a:spAutoFit/>
          </a:bodyPr>
          <a:lstStyle/>
          <a:p>
            <a:pPr>
              <a:lnSpc>
                <a:spcPct val="150000"/>
              </a:lnSpc>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Intersectional Analysis</a:t>
            </a:r>
          </a:p>
          <a:p>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r>
              <a:rPr lang="en-AU" b="1" dirty="0" smtClean="0">
                <a:latin typeface="Open Sans" panose="020B0606030504020204" pitchFamily="34" charset="0"/>
                <a:ea typeface="Open Sans" panose="020B0606030504020204" pitchFamily="34" charset="0"/>
                <a:cs typeface="Open Sans" panose="020B0606030504020204" pitchFamily="34" charset="0"/>
              </a:rPr>
              <a:t>Applying </a:t>
            </a:r>
            <a:r>
              <a:rPr lang="en-AU" b="1" dirty="0">
                <a:latin typeface="Open Sans" panose="020B0606030504020204" pitchFamily="34" charset="0"/>
                <a:ea typeface="Open Sans" panose="020B0606030504020204" pitchFamily="34" charset="0"/>
                <a:cs typeface="Open Sans" panose="020B0606030504020204" pitchFamily="34" charset="0"/>
              </a:rPr>
              <a:t>an intersectional analysis means giving due weight to service users’ identities and experiences and understanding the impact on risk</a:t>
            </a:r>
            <a:r>
              <a:rPr lang="en-AU" b="1" dirty="0" smtClean="0">
                <a:latin typeface="Open Sans" panose="020B0606030504020204" pitchFamily="34" charset="0"/>
                <a:ea typeface="Open Sans" panose="020B0606030504020204" pitchFamily="34" charset="0"/>
                <a:cs typeface="Open Sans" panose="020B0606030504020204" pitchFamily="34" charset="0"/>
              </a:rPr>
              <a: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4045527" y="2832294"/>
            <a:ext cx="6096000" cy="369332"/>
          </a:xfrm>
          <a:prstGeom prst="rect">
            <a:avLst/>
          </a:prstGeom>
        </p:spPr>
        <p:txBody>
          <a:bodyPr>
            <a:spAutoFit/>
          </a:bodyPr>
          <a:lstStyle/>
          <a:p>
            <a:r>
              <a:rPr lang="en-AU" b="1" dirty="0">
                <a:latin typeface="Open Sans" panose="020B0606030504020204" pitchFamily="34" charset="0"/>
                <a:ea typeface="Open Sans" panose="020B0606030504020204" pitchFamily="34" charset="0"/>
                <a:cs typeface="Open Sans" panose="020B0606030504020204" pitchFamily="34" charset="0"/>
              </a:rPr>
              <a:t>Including </a:t>
            </a:r>
            <a:r>
              <a:rPr lang="en-AU" b="1" dirty="0" smtClean="0">
                <a:latin typeface="Open Sans" panose="020B0606030504020204" pitchFamily="34" charset="0"/>
                <a:ea typeface="Open Sans" panose="020B0606030504020204" pitchFamily="34" charset="0"/>
                <a:cs typeface="Open Sans" panose="020B0606030504020204" pitchFamily="34" charset="0"/>
              </a:rPr>
              <a:t>understanding:</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400550" y="3280873"/>
            <a:ext cx="6096000" cy="646331"/>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Barriers to disclosure and accessing appropriate support. </a:t>
            </a:r>
          </a:p>
        </p:txBody>
      </p:sp>
      <p:sp>
        <p:nvSpPr>
          <p:cNvPr id="7" name="Rectangle 6"/>
          <p:cNvSpPr/>
          <p:nvPr/>
        </p:nvSpPr>
        <p:spPr>
          <a:xfrm>
            <a:off x="4400550" y="4176831"/>
            <a:ext cx="6096000" cy="923330"/>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Tactics the perpetrator has used that capitalise on the discrimination and structural inequalities experienced by the victim survivor.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4400550" y="5349788"/>
            <a:ext cx="6096000" cy="923330"/>
          </a:xfrm>
          <a:prstGeom prst="rect">
            <a:avLst/>
          </a:prstGeom>
        </p:spPr>
        <p:txBody>
          <a:bodyPr>
            <a:spAutoFit/>
          </a:bodyPr>
          <a:lstStyle/>
          <a:p>
            <a:pPr marL="285750" indent="-285750">
              <a:buFont typeface="Wingdings" panose="05000000000000000000" pitchFamily="2" charset="2"/>
              <a:buChar char="Ø"/>
            </a:pPr>
            <a:r>
              <a:rPr lang="en-AU" b="1" dirty="0">
                <a:latin typeface="Open Sans" panose="020B0606030504020204" pitchFamily="34" charset="0"/>
                <a:ea typeface="Open Sans" panose="020B0606030504020204" pitchFamily="34" charset="0"/>
                <a:cs typeface="Open Sans" panose="020B0606030504020204" pitchFamily="34" charset="0"/>
              </a:rPr>
              <a:t>And understanding your own potential biases and reflecting on how it may influence your practice.</a:t>
            </a:r>
          </a:p>
        </p:txBody>
      </p:sp>
      <p:sp>
        <p:nvSpPr>
          <p:cNvPr id="10" name="Rectangle 9"/>
          <p:cNvSpPr/>
          <p:nvPr/>
        </p:nvSpPr>
        <p:spPr>
          <a:xfrm>
            <a:off x="-1412616" y="-157163"/>
            <a:ext cx="4255829" cy="35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343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980" y="2711041"/>
            <a:ext cx="10387280" cy="1015663"/>
          </a:xfrm>
          <a:prstGeom prst="rect">
            <a:avLst/>
          </a:prstGeom>
        </p:spPr>
        <p:txBody>
          <a:bodyPr wrap="square">
            <a:spAutoFit/>
          </a:bodyPr>
          <a:lstStyle/>
          <a:p>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Which </a:t>
            </a:r>
            <a:r>
              <a:rPr lang="en-AU" sz="2000" b="1" u="sng" dirty="0">
                <a:solidFill>
                  <a:srgbClr val="006666"/>
                </a:solidFill>
                <a:latin typeface="Open Sans" panose="020B0606030504020204" pitchFamily="34" charset="0"/>
                <a:ea typeface="Open Sans" panose="020B0606030504020204" pitchFamily="34" charset="0"/>
                <a:cs typeface="Open Sans" panose="020B0606030504020204" pitchFamily="34" charset="0"/>
              </a:rPr>
              <a:t>two</a:t>
            </a:r>
            <a:r>
              <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 are examples of a tactic a perpetrator can use which reinforces this discrimination to stop a parent with a disability from seeking support?  </a:t>
            </a:r>
            <a:endParaRPr lang="en-AU" sz="2000"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a:p>
            <a:endPar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361" y="4584997"/>
            <a:ext cx="2158639" cy="2273003"/>
          </a:xfrm>
          <a:prstGeom prst="rect">
            <a:avLst/>
          </a:prstGeom>
        </p:spPr>
      </p:pic>
      <p:pic>
        <p:nvPicPr>
          <p:cNvPr id="8" name="Picture 7"/>
          <p:cNvPicPr>
            <a:picLocks noChangeAspect="1"/>
          </p:cNvPicPr>
          <p:nvPr/>
        </p:nvPicPr>
        <p:blipFill>
          <a:blip r:embed="rId4"/>
          <a:stretch>
            <a:fillRect/>
          </a:stretch>
        </p:blipFill>
        <p:spPr>
          <a:xfrm>
            <a:off x="-13250" y="164050"/>
            <a:ext cx="12205250" cy="713294"/>
          </a:xfrm>
          <a:prstGeom prst="rect">
            <a:avLst/>
          </a:prstGeom>
        </p:spPr>
      </p:pic>
      <p:sp>
        <p:nvSpPr>
          <p:cNvPr id="9" name="Title 1"/>
          <p:cNvSpPr txBox="1">
            <a:spLocks/>
          </p:cNvSpPr>
          <p:nvPr/>
        </p:nvSpPr>
        <p:spPr>
          <a:xfrm>
            <a:off x="43900" y="-1420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Check your understanding</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32" y="4407272"/>
            <a:ext cx="548252" cy="504969"/>
          </a:xfrm>
          <a:prstGeom prst="rect">
            <a:avLst/>
          </a:prstGeom>
        </p:spPr>
      </p:pic>
      <p:sp>
        <p:nvSpPr>
          <p:cNvPr id="2" name="Rectangle 1"/>
          <p:cNvSpPr/>
          <p:nvPr/>
        </p:nvSpPr>
        <p:spPr>
          <a:xfrm>
            <a:off x="1313848" y="3644094"/>
            <a:ext cx="9047544" cy="2956579"/>
          </a:xfrm>
          <a:prstGeom prst="rect">
            <a:avLst/>
          </a:prstGeom>
        </p:spPr>
        <p:txBody>
          <a:bodyPr wrap="square">
            <a:spAutoFit/>
          </a:bodyPr>
          <a:lstStyle/>
          <a:p>
            <a:pPr marL="342900" indent="-342900">
              <a:lnSpc>
                <a:spcPct val="150000"/>
              </a:lnSpc>
              <a:buFont typeface="+mj-lt"/>
              <a:buAutoNum type="alphaUcPeriod"/>
            </a:pPr>
            <a:r>
              <a:rPr lang="en-AU" b="1" dirty="0" smtClean="0">
                <a:latin typeface="Open Sans" panose="020B0606030504020204" pitchFamily="34" charset="0"/>
                <a:ea typeface="Open Sans" panose="020B0606030504020204" pitchFamily="34" charset="0"/>
                <a:cs typeface="Open Sans" panose="020B0606030504020204" pitchFamily="34" charset="0"/>
              </a:rPr>
              <a:t>No </a:t>
            </a:r>
            <a:r>
              <a:rPr lang="en-AU" b="1" dirty="0">
                <a:latin typeface="Open Sans" panose="020B0606030504020204" pitchFamily="34" charset="0"/>
                <a:ea typeface="Open Sans" panose="020B0606030504020204" pitchFamily="34" charset="0"/>
                <a:cs typeface="Open Sans" panose="020B0606030504020204" pitchFamily="34" charset="0"/>
              </a:rPr>
              <a:t>one will believe you if you tell them about the </a:t>
            </a:r>
            <a:r>
              <a:rPr lang="en-AU" b="1" dirty="0" smtClean="0">
                <a:latin typeface="Open Sans" panose="020B0606030504020204" pitchFamily="34" charset="0"/>
                <a:ea typeface="Open Sans" panose="020B0606030504020204" pitchFamily="34" charset="0"/>
                <a:cs typeface="Open Sans" panose="020B0606030504020204" pitchFamily="34" charset="0"/>
              </a:rPr>
              <a:t>abuse.</a:t>
            </a:r>
          </a:p>
          <a:p>
            <a:pPr marL="342900" lvl="0" indent="-342900">
              <a:lnSpc>
                <a:spcPct val="150000"/>
              </a:lnSpc>
              <a:buFont typeface="+mj-lt"/>
              <a:buAutoNum type="alphaUcPeriod"/>
            </a:pP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lphaUcPeriod"/>
            </a:pPr>
            <a:r>
              <a:rPr lang="en-AU" b="1" dirty="0">
                <a:latin typeface="Open Sans" panose="020B0606030504020204" pitchFamily="34" charset="0"/>
                <a:ea typeface="Open Sans" panose="020B0606030504020204" pitchFamily="34" charset="0"/>
                <a:cs typeface="Open Sans" panose="020B0606030504020204" pitchFamily="34" charset="0"/>
              </a:rPr>
              <a:t>Who will take care of you and the children if you </a:t>
            </a:r>
            <a:r>
              <a:rPr lang="en-AU" b="1" dirty="0" smtClean="0">
                <a:latin typeface="Open Sans" panose="020B0606030504020204" pitchFamily="34" charset="0"/>
                <a:ea typeface="Open Sans" panose="020B0606030504020204" pitchFamily="34" charset="0"/>
                <a:cs typeface="Open Sans" panose="020B0606030504020204" pitchFamily="34" charset="0"/>
              </a:rPr>
              <a:t>leave?</a:t>
            </a:r>
            <a:r>
              <a:rPr lang="en-AU" dirty="0" smtClean="0">
                <a:latin typeface="Open Sans" panose="020B0606030504020204" pitchFamily="34" charset="0"/>
                <a:ea typeface="Open Sans" panose="020B0606030504020204" pitchFamily="34" charset="0"/>
                <a:cs typeface="Open Sans" panose="020B0606030504020204" pitchFamily="34" charset="0"/>
              </a:rPr>
              <a:t> </a:t>
            </a:r>
            <a:endParaRPr lang="en-AU" b="1" dirty="0" smtClean="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lphaUcPeriod"/>
            </a:pPr>
            <a:endParaRPr lang="en-AU"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mj-lt"/>
              <a:buAutoNum type="alphaUcPeriod"/>
            </a:pPr>
            <a:r>
              <a:rPr lang="en-AU" b="1" dirty="0">
                <a:latin typeface="Open Sans" panose="020B0606030504020204" pitchFamily="34" charset="0"/>
                <a:ea typeface="Open Sans" panose="020B0606030504020204" pitchFamily="34" charset="0"/>
                <a:cs typeface="Open Sans" panose="020B0606030504020204" pitchFamily="34" charset="0"/>
              </a:rPr>
              <a:t>Threatening to report to Child Protection that she is an unfit mother so the children are removed from her care.</a:t>
            </a:r>
            <a:endParaRPr lang="en-AU"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AU" b="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p:cNvSpPr/>
          <p:nvPr/>
        </p:nvSpPr>
        <p:spPr>
          <a:xfrm>
            <a:off x="746727" y="3720635"/>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743359" y="4584997"/>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785914" y="5449359"/>
            <a:ext cx="392400" cy="39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643980" y="1026109"/>
            <a:ext cx="10843169" cy="1323439"/>
          </a:xfrm>
          <a:prstGeom prst="rect">
            <a:avLst/>
          </a:prstGeom>
          <a:solidFill>
            <a:schemeClr val="accent2">
              <a:lumMod val="20000"/>
              <a:lumOff val="80000"/>
            </a:schemeClr>
          </a:solidFill>
          <a:ln w="57150">
            <a:solidFill>
              <a:schemeClr val="accent2">
                <a:lumMod val="50000"/>
              </a:schemeClr>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Discriminatory attitudes towards individuals with a disability that result in assumptions that a parent who has a disability has less capacity than someone without a disability can create a level of uncertainty and fear for a victim survivor with a disability and stop them from seeking support. </a:t>
            </a:r>
            <a:endParaRPr lang="en-AU"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025" y="5271513"/>
            <a:ext cx="548252" cy="504969"/>
          </a:xfrm>
          <a:prstGeom prst="rect">
            <a:avLst/>
          </a:prstGeom>
        </p:spPr>
      </p:pic>
    </p:spTree>
    <p:extLst>
      <p:ext uri="{BB962C8B-B14F-4D97-AF65-F5344CB8AC3E}">
        <p14:creationId xmlns:p14="http://schemas.microsoft.com/office/powerpoint/2010/main" val="22028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Assessment of seriousness of risk</a:t>
            </a:r>
          </a:p>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3124810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Seriousness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risk</a:t>
            </a:r>
          </a:p>
          <a:p>
            <a:pPr algn="ctr"/>
            <a:endParaRPr lang="en-AU"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944" y="952320"/>
            <a:ext cx="4210306" cy="5920742"/>
          </a:xfrm>
          <a:prstGeom prst="rect">
            <a:avLst/>
          </a:prstGeom>
        </p:spPr>
      </p:pic>
      <p:sp>
        <p:nvSpPr>
          <p:cNvPr id="11" name="Rectangle 10"/>
          <p:cNvSpPr/>
          <p:nvPr/>
        </p:nvSpPr>
        <p:spPr>
          <a:xfrm>
            <a:off x="876300" y="1829485"/>
            <a:ext cx="4495800" cy="830997"/>
          </a:xfrm>
          <a:prstGeom prst="rect">
            <a:avLst/>
          </a:prstGeom>
        </p:spPr>
        <p:txBody>
          <a:bodyPr wrap="square">
            <a:spAutoFit/>
          </a:bodyPr>
          <a:lstStyle/>
          <a:p>
            <a:pPr algn="ctr"/>
            <a:r>
              <a:rPr lang="en-AU" sz="2400" b="1" dirty="0">
                <a:solidFill>
                  <a:srgbClr val="1A1A1A"/>
                </a:solidFill>
                <a:latin typeface="Open Sans" panose="020B0606030504020204" pitchFamily="34" charset="0"/>
              </a:rPr>
              <a:t>MARAM uses</a:t>
            </a:r>
            <a:r>
              <a:rPr lang="en-AU" sz="2400" b="1" dirty="0">
                <a:solidFill>
                  <a:srgbClr val="9E400D"/>
                </a:solidFill>
                <a:latin typeface="Open Sans" panose="020B0606030504020204" pitchFamily="34" charset="0"/>
              </a:rPr>
              <a:t> ‘risk ratings’ </a:t>
            </a:r>
            <a:r>
              <a:rPr lang="en-AU" sz="2400" b="1" dirty="0">
                <a:solidFill>
                  <a:srgbClr val="1A1A1A"/>
                </a:solidFill>
                <a:latin typeface="Open Sans" panose="020B0606030504020204" pitchFamily="34" charset="0"/>
              </a:rPr>
              <a:t>to describe the levels of risk.  </a:t>
            </a:r>
            <a:endParaRPr lang="en-AU" sz="2400" dirty="0">
              <a:solidFill>
                <a:prstClr val="black"/>
              </a:solidFill>
              <a:latin typeface="Microsoft Sans Serif" panose="020B0604020202020204" pitchFamily="34" charset="0"/>
            </a:endParaRPr>
          </a:p>
        </p:txBody>
      </p:sp>
      <p:sp>
        <p:nvSpPr>
          <p:cNvPr id="13" name="Rectangle 12"/>
          <p:cNvSpPr/>
          <p:nvPr/>
        </p:nvSpPr>
        <p:spPr>
          <a:xfrm>
            <a:off x="876300" y="3873893"/>
            <a:ext cx="4495800" cy="1200329"/>
          </a:xfrm>
          <a:prstGeom prst="rect">
            <a:avLst/>
          </a:prstGeom>
        </p:spPr>
        <p:txBody>
          <a:bodyPr wrap="square">
            <a:spAutoFit/>
          </a:bodyPr>
          <a:lstStyle/>
          <a:p>
            <a:pPr algn="ctr"/>
            <a:r>
              <a:rPr lang="en-AU" sz="2400" b="1" dirty="0">
                <a:solidFill>
                  <a:srgbClr val="010101"/>
                </a:solidFill>
                <a:latin typeface="Open Sans" panose="020B0606030504020204" pitchFamily="34" charset="0"/>
              </a:rPr>
              <a:t>The </a:t>
            </a:r>
            <a:r>
              <a:rPr lang="en-AU" sz="2400" b="1" dirty="0">
                <a:latin typeface="Open Sans" panose="020B0606030504020204" pitchFamily="34" charset="0"/>
              </a:rPr>
              <a:t>seriousness of risk will guide the appropriate risk management strategies. </a:t>
            </a:r>
            <a:endParaRPr lang="en-AU" sz="2400" dirty="0">
              <a:latin typeface="Microsoft Sans Serif" panose="020B0604020202020204" pitchFamily="34" charset="0"/>
            </a:endParaRPr>
          </a:p>
        </p:txBody>
      </p:sp>
    </p:spTree>
    <p:extLst>
      <p:ext uri="{BB962C8B-B14F-4D97-AF65-F5344CB8AC3E}">
        <p14:creationId xmlns:p14="http://schemas.microsoft.com/office/powerpoint/2010/main" val="3311348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152400" y="195493"/>
            <a:ext cx="10515600" cy="1325563"/>
          </a:xfrm>
        </p:spPr>
        <p:txBody>
          <a:bodyPr>
            <a:norm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343" y="5109290"/>
            <a:ext cx="3338657" cy="1369311"/>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76" y="5093231"/>
            <a:ext cx="2912925" cy="112035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356" y="1360635"/>
            <a:ext cx="3167142" cy="133933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736" y="3205843"/>
            <a:ext cx="3133200" cy="1209653"/>
          </a:xfrm>
          <a:prstGeom prst="rect">
            <a:avLst/>
          </a:prstGeom>
        </p:spPr>
      </p:pic>
      <p:pic>
        <p:nvPicPr>
          <p:cNvPr id="6" name="Picture 5"/>
          <p:cNvPicPr>
            <a:picLocks noChangeAspect="1"/>
          </p:cNvPicPr>
          <p:nvPr/>
        </p:nvPicPr>
        <p:blipFill rotWithShape="1">
          <a:blip r:embed="rId6"/>
          <a:srcRect l="811"/>
          <a:stretch/>
        </p:blipFill>
        <p:spPr>
          <a:xfrm>
            <a:off x="3931084" y="3093028"/>
            <a:ext cx="3978032" cy="1558917"/>
          </a:xfrm>
          <a:prstGeom prst="rect">
            <a:avLst/>
          </a:prstGeom>
        </p:spPr>
      </p:pic>
      <p:pic>
        <p:nvPicPr>
          <p:cNvPr id="8" name="Picture 7"/>
          <p:cNvPicPr>
            <a:picLocks noChangeAspect="1"/>
          </p:cNvPicPr>
          <p:nvPr/>
        </p:nvPicPr>
        <p:blipFill>
          <a:blip r:embed="rId7"/>
          <a:stretch>
            <a:fillRect/>
          </a:stretch>
        </p:blipFill>
        <p:spPr>
          <a:xfrm>
            <a:off x="317648" y="1415555"/>
            <a:ext cx="2597034" cy="1236188"/>
          </a:xfrm>
          <a:prstGeom prst="rect">
            <a:avLst/>
          </a:prstGeom>
        </p:spPr>
      </p:pic>
      <p:pic>
        <p:nvPicPr>
          <p:cNvPr id="11" name="Picture 10"/>
          <p:cNvPicPr>
            <a:picLocks noChangeAspect="1"/>
          </p:cNvPicPr>
          <p:nvPr/>
        </p:nvPicPr>
        <p:blipFill>
          <a:blip r:embed="rId8"/>
          <a:stretch>
            <a:fillRect/>
          </a:stretch>
        </p:blipFill>
        <p:spPr>
          <a:xfrm>
            <a:off x="3275801" y="1397155"/>
            <a:ext cx="4948165" cy="1254588"/>
          </a:xfrm>
          <a:prstGeom prst="rect">
            <a:avLst/>
          </a:prstGeom>
        </p:spPr>
      </p:pic>
      <p:pic>
        <p:nvPicPr>
          <p:cNvPr id="13" name="Picture 12"/>
          <p:cNvPicPr>
            <a:picLocks noChangeAspect="1"/>
          </p:cNvPicPr>
          <p:nvPr/>
        </p:nvPicPr>
        <p:blipFill>
          <a:blip r:embed="rId9"/>
          <a:stretch>
            <a:fillRect/>
          </a:stretch>
        </p:blipFill>
        <p:spPr>
          <a:xfrm>
            <a:off x="362876" y="3365983"/>
            <a:ext cx="2912925" cy="915055"/>
          </a:xfrm>
          <a:prstGeom prst="rect">
            <a:avLst/>
          </a:prstGeom>
        </p:spPr>
      </p:pic>
      <p:pic>
        <p:nvPicPr>
          <p:cNvPr id="20" name="Picture 19"/>
          <p:cNvPicPr>
            <a:picLocks noChangeAspect="1"/>
          </p:cNvPicPr>
          <p:nvPr/>
        </p:nvPicPr>
        <p:blipFill>
          <a:blip r:embed="rId10"/>
          <a:stretch>
            <a:fillRect/>
          </a:stretch>
        </p:blipFill>
        <p:spPr>
          <a:xfrm>
            <a:off x="3537711" y="5345120"/>
            <a:ext cx="4686255" cy="679046"/>
          </a:xfrm>
          <a:prstGeom prst="rect">
            <a:avLst/>
          </a:prstGeom>
        </p:spPr>
      </p:pic>
    </p:spTree>
    <p:extLst>
      <p:ext uri="{BB962C8B-B14F-4D97-AF65-F5344CB8AC3E}">
        <p14:creationId xmlns:p14="http://schemas.microsoft.com/office/powerpoint/2010/main" val="405151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Seriousness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risk</a:t>
            </a:r>
          </a:p>
          <a:p>
            <a:pPr algn="ctr"/>
            <a:endParaRPr lang="en-AU"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00310" y="1745086"/>
            <a:ext cx="6171882" cy="461665"/>
          </a:xfrm>
          <a:prstGeom prst="rect">
            <a:avLst/>
          </a:prstGeom>
        </p:spPr>
        <p:txBody>
          <a:bodyPr wrap="none">
            <a:spAutoFit/>
          </a:bodyPr>
          <a:lstStyle/>
          <a:p>
            <a:r>
              <a:rPr lang="en-AU" sz="2400" b="1" dirty="0">
                <a:solidFill>
                  <a:srgbClr val="000000"/>
                </a:solidFill>
                <a:latin typeface="Open Sans" panose="020B0606030504020204" pitchFamily="34" charset="0"/>
              </a:rPr>
              <a:t>The risk categories used under MARAM</a:t>
            </a:r>
            <a:endParaRPr lang="en-AU" sz="2400" dirty="0">
              <a:solidFill>
                <a:prstClr val="black"/>
              </a:solidFill>
              <a:latin typeface="Microsoft Sans Serif"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9" y="2856258"/>
            <a:ext cx="12166501" cy="2731161"/>
          </a:xfrm>
          <a:prstGeom prst="rect">
            <a:avLst/>
          </a:prstGeom>
        </p:spPr>
      </p:pic>
      <p:sp>
        <p:nvSpPr>
          <p:cNvPr id="8" name="TextBox 7"/>
          <p:cNvSpPr txBox="1"/>
          <p:nvPr/>
        </p:nvSpPr>
        <p:spPr>
          <a:xfrm>
            <a:off x="1363568" y="3991005"/>
            <a:ext cx="1371600" cy="461665"/>
          </a:xfrm>
          <a:prstGeom prst="rect">
            <a:avLst/>
          </a:prstGeom>
          <a:noFill/>
        </p:spPr>
        <p:txBody>
          <a:bodyPr wrap="square" rtlCol="0">
            <a:spAutoFit/>
          </a:bodyPr>
          <a:lstStyle/>
          <a:p>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Risk</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p:cNvSpPr txBox="1"/>
          <p:nvPr/>
        </p:nvSpPr>
        <p:spPr>
          <a:xfrm>
            <a:off x="3522801" y="3991005"/>
            <a:ext cx="2288076" cy="461665"/>
          </a:xfrm>
          <a:prstGeom prst="rect">
            <a:avLst/>
          </a:prstGeom>
          <a:noFill/>
        </p:spPr>
        <p:txBody>
          <a:bodyPr wrap="square" rtlCol="0">
            <a:spAutoFit/>
          </a:bodyPr>
          <a:lstStyle/>
          <a:p>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Elevated Risk</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6432256" y="4001059"/>
            <a:ext cx="2288076" cy="461665"/>
          </a:xfrm>
          <a:prstGeom prst="rect">
            <a:avLst/>
          </a:prstGeom>
          <a:noFill/>
        </p:spPr>
        <p:txBody>
          <a:bodyPr wrap="square" rtlCol="0">
            <a:spAutoFit/>
          </a:bodyPr>
          <a:lstStyle/>
          <a:p>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Serious Risk</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9312128" y="3437007"/>
            <a:ext cx="2288076" cy="1569660"/>
          </a:xfrm>
          <a:prstGeom prst="rect">
            <a:avLst/>
          </a:prstGeom>
          <a:noFill/>
        </p:spPr>
        <p:txBody>
          <a:bodyPr wrap="square" rtlCol="0">
            <a:spAutoFit/>
          </a:bodyPr>
          <a:lstStyle/>
          <a:p>
            <a:r>
              <a:rPr lang="en-AU"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Serious Risk and Requires Immediate Protection</a:t>
            </a:r>
            <a:endParaRPr lang="en-AU"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5737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Misidentification of the perpetrator and victim survivor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2052843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 y="195493"/>
            <a:ext cx="12192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Misidentification of the perpetrator and victim </a:t>
            </a:r>
            <a:r>
              <a:rPr lang="en-AU" sz="3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survivor</a:t>
            </a:r>
          </a:p>
          <a:p>
            <a:pPr algn="ctr"/>
            <a:endParaRPr lang="en-AU" sz="3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23" y="1876931"/>
            <a:ext cx="5229451" cy="3987266"/>
          </a:xfrm>
          <a:prstGeom prst="rect">
            <a:avLst/>
          </a:prstGeom>
        </p:spPr>
      </p:pic>
      <p:sp>
        <p:nvSpPr>
          <p:cNvPr id="7" name="Rectangle 6"/>
          <p:cNvSpPr/>
          <p:nvPr/>
        </p:nvSpPr>
        <p:spPr>
          <a:xfrm>
            <a:off x="6662739" y="2176710"/>
            <a:ext cx="4581524" cy="1631216"/>
          </a:xfrm>
          <a:prstGeom prst="rect">
            <a:avLst/>
          </a:prstGeom>
          <a:solidFill>
            <a:schemeClr val="accent1">
              <a:lumMod val="20000"/>
              <a:lumOff val="80000"/>
            </a:schemeClr>
          </a:solidFill>
          <a:ln w="38100">
            <a:solidFill>
              <a:schemeClr val="accent2">
                <a:lumMod val="75000"/>
              </a:schemeClr>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Misidentification is where a victim of family violence is categorised as a perpetrator or where a perpetrator has </a:t>
            </a:r>
            <a:r>
              <a:rPr lang="en-AU" sz="2000" b="1" dirty="0" smtClean="0">
                <a:latin typeface="Open Sans" panose="020B0606030504020204" pitchFamily="34" charset="0"/>
                <a:ea typeface="Open Sans" panose="020B0606030504020204" pitchFamily="34" charset="0"/>
                <a:cs typeface="Open Sans" panose="020B0606030504020204" pitchFamily="34" charset="0"/>
              </a:rPr>
              <a:t>misrepresented </a:t>
            </a:r>
            <a:r>
              <a:rPr lang="en-AU" sz="2000" b="1" dirty="0">
                <a:latin typeface="Open Sans" panose="020B0606030504020204" pitchFamily="34" charset="0"/>
                <a:ea typeface="Open Sans" panose="020B0606030504020204" pitchFamily="34" charset="0"/>
                <a:cs typeface="Open Sans" panose="020B0606030504020204" pitchFamily="34" charset="0"/>
              </a:rPr>
              <a:t>themselves as a victim of </a:t>
            </a:r>
            <a:r>
              <a:rPr lang="en-AU" sz="2000" b="1" dirty="0" smtClean="0">
                <a:latin typeface="Open Sans" panose="020B0606030504020204" pitchFamily="34" charset="0"/>
                <a:ea typeface="Open Sans" panose="020B0606030504020204" pitchFamily="34" charset="0"/>
                <a:cs typeface="Open Sans" panose="020B0606030504020204" pitchFamily="34" charset="0"/>
              </a:rPr>
              <a:t>violence. </a:t>
            </a:r>
            <a:endParaRPr lang="en-AU"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6662739" y="4463581"/>
            <a:ext cx="4581524" cy="1015663"/>
          </a:xfrm>
          <a:prstGeom prst="rect">
            <a:avLst/>
          </a:prstGeom>
          <a:solidFill>
            <a:schemeClr val="accent2">
              <a:lumMod val="20000"/>
              <a:lumOff val="80000"/>
            </a:schemeClr>
          </a:solidFill>
          <a:ln w="38100">
            <a:solidFill>
              <a:srgbClr val="006666"/>
            </a:solidFill>
          </a:ln>
        </p:spPr>
        <p:txBody>
          <a:bodyPr wrap="square">
            <a:spAutoFit/>
          </a:bodyPr>
          <a:lstStyle/>
          <a:p>
            <a:r>
              <a:rPr lang="en-AU" sz="2000" b="1" dirty="0">
                <a:latin typeface="Open Sans" panose="020B0606030504020204" pitchFamily="34" charset="0"/>
                <a:ea typeface="Open Sans" panose="020B0606030504020204" pitchFamily="34" charset="0"/>
                <a:cs typeface="Open Sans" panose="020B0606030504020204" pitchFamily="34" charset="0"/>
              </a:rPr>
              <a:t>Incorrect identification has serious implications for the safety and wellbeing of victim survivors.</a:t>
            </a:r>
          </a:p>
        </p:txBody>
      </p:sp>
    </p:spTree>
    <p:extLst>
      <p:ext uri="{BB962C8B-B14F-4D97-AF65-F5344CB8AC3E}">
        <p14:creationId xmlns:p14="http://schemas.microsoft.com/office/powerpoint/2010/main" val="3301552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 y="195493"/>
            <a:ext cx="12192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Misidentification of the perpetrator and victim </a:t>
            </a:r>
            <a:r>
              <a:rPr lang="en-AU" sz="3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survivor</a:t>
            </a:r>
          </a:p>
          <a:p>
            <a:pPr algn="ctr"/>
            <a:endParaRPr lang="en-AU" sz="34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575" y="3866733"/>
            <a:ext cx="3048425" cy="2991267"/>
          </a:xfrm>
          <a:prstGeom prst="rect">
            <a:avLst/>
          </a:prstGeom>
        </p:spPr>
      </p:pic>
      <p:sp>
        <p:nvSpPr>
          <p:cNvPr id="4" name="Rectangle 3"/>
          <p:cNvSpPr/>
          <p:nvPr/>
        </p:nvSpPr>
        <p:spPr>
          <a:xfrm>
            <a:off x="661988" y="1276959"/>
            <a:ext cx="6096000" cy="461665"/>
          </a:xfrm>
          <a:prstGeom prst="rect">
            <a:avLst/>
          </a:prstGeom>
        </p:spPr>
        <p:txBody>
          <a:bodyPr>
            <a:spAutoFit/>
          </a:bodyPr>
          <a:lstStyle/>
          <a:p>
            <a:r>
              <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Why does misidentification occur</a:t>
            </a:r>
            <a:r>
              <a:rPr lang="en-AU" sz="24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a:t>
            </a:r>
            <a:endParaRPr lang="en-AU" sz="24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661987" y="1864745"/>
            <a:ext cx="10102995" cy="4247317"/>
          </a:xfrm>
          <a:prstGeom prst="rect">
            <a:avLst/>
          </a:prstGeom>
        </p:spPr>
        <p:txBody>
          <a:bodyPr wrap="square">
            <a:spAutoFit/>
          </a:bodyPr>
          <a:lstStyle/>
          <a:p>
            <a:pPr marL="285750" indent="-285750">
              <a:buFont typeface="Arial" panose="020B0604020202020204" pitchFamily="34" charset="0"/>
              <a:buChar char="•"/>
            </a:pPr>
            <a:r>
              <a:rPr lang="en-AU" b="1" dirty="0"/>
              <a:t>Perpetrators of family violence report being victim survivors to manipulate services, including police. Presenting in this way is also consistent with ‘victim stance’ thinking that many perpetrators adopt to justify and excuse their behaviour</a:t>
            </a:r>
            <a:r>
              <a:rPr lang="en-AU" b="1" dirty="0" smtClean="0"/>
              <a:t>.</a:t>
            </a:r>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smtClean="0"/>
              <a:t>When </a:t>
            </a:r>
            <a:r>
              <a:rPr lang="en-AU" b="1" dirty="0"/>
              <a:t>a victim survivor uses self-defence or violent resistance during an incident of family violence</a:t>
            </a:r>
            <a:r>
              <a:rPr lang="en-AU" b="1" dirty="0" smtClean="0"/>
              <a:t>.</a:t>
            </a:r>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smtClean="0"/>
              <a:t>Perpetrators </a:t>
            </a:r>
            <a:r>
              <a:rPr lang="en-AU" b="1" dirty="0"/>
              <a:t>take advantage of discriminatory attitudes and deliberately misrepresent a victim survivor, such as in relation to the victim survivor’s mental health or drug usage. </a:t>
            </a:r>
            <a:endParaRPr lang="en-AU" b="1" dirty="0" smtClean="0"/>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smtClean="0"/>
              <a:t>Barriers </a:t>
            </a:r>
            <a:r>
              <a:rPr lang="en-AU" b="1" dirty="0"/>
              <a:t>to victim survivors communicating effectively with police and service </a:t>
            </a:r>
            <a:r>
              <a:rPr lang="en-AU" b="1" dirty="0" smtClean="0"/>
              <a:t>                           providers </a:t>
            </a:r>
            <a:r>
              <a:rPr lang="en-AU" b="1" dirty="0"/>
              <a:t>- including language, trauma, fear of reprisal - may result in victim </a:t>
            </a:r>
            <a:r>
              <a:rPr lang="en-AU" b="1" dirty="0" smtClean="0"/>
              <a:t>                               survivors </a:t>
            </a:r>
            <a:r>
              <a:rPr lang="en-AU" b="1" dirty="0"/>
              <a:t>not being able to provide a full account of the situation</a:t>
            </a:r>
            <a:r>
              <a:rPr lang="en-AU" b="1" dirty="0" smtClean="0"/>
              <a:t>.</a:t>
            </a:r>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smtClean="0"/>
              <a:t>Heteronormative </a:t>
            </a:r>
            <a:r>
              <a:rPr lang="en-AU" b="1" dirty="0"/>
              <a:t>beliefs and incorrect assumption can lead to misidentification </a:t>
            </a:r>
            <a:r>
              <a:rPr lang="en-AU" b="1" dirty="0" smtClean="0"/>
              <a:t>                                      in </a:t>
            </a:r>
            <a:r>
              <a:rPr lang="en-AU" b="1" dirty="0"/>
              <a:t>same-sex and/or gender diverse relationships.</a:t>
            </a:r>
          </a:p>
        </p:txBody>
      </p:sp>
    </p:spTree>
    <p:extLst>
      <p:ext uri="{BB962C8B-B14F-4D97-AF65-F5344CB8AC3E}">
        <p14:creationId xmlns:p14="http://schemas.microsoft.com/office/powerpoint/2010/main" val="16645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w="38100">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6" name="Title 1"/>
          <p:cNvSpPr txBox="1">
            <a:spLocks/>
          </p:cNvSpPr>
          <p:nvPr/>
        </p:nvSpPr>
        <p:spPr>
          <a:xfrm>
            <a:off x="-1" y="195493"/>
            <a:ext cx="12192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Misidentification of the perpetrator and victim </a:t>
            </a:r>
            <a:r>
              <a:rPr lang="en-AU" sz="3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survivor</a:t>
            </a:r>
          </a:p>
          <a:p>
            <a:pPr algn="ctr"/>
            <a:endParaRPr lang="en-AU" sz="3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872837" y="2352857"/>
            <a:ext cx="4475017" cy="923330"/>
          </a:xfrm>
          <a:prstGeom prst="rect">
            <a:avLst/>
          </a:prstGeom>
          <a:solidFill>
            <a:schemeClr val="accent2">
              <a:lumMod val="20000"/>
              <a:lumOff val="80000"/>
            </a:schemeClr>
          </a:solidFill>
          <a:ln w="57150">
            <a:solidFill>
              <a:schemeClr val="accent2">
                <a:lumMod val="75000"/>
              </a:schemeClr>
            </a:solidFill>
          </a:ln>
        </p:spPr>
        <p:txBody>
          <a:bodyPr wrap="square">
            <a:spAutoFit/>
          </a:bodyPr>
          <a:lstStyle/>
          <a:p>
            <a:pPr algn="ctr"/>
            <a:r>
              <a:rPr lang="en-AU" b="1" dirty="0">
                <a:solidFill>
                  <a:srgbClr val="000000"/>
                </a:solidFill>
                <a:latin typeface="Open Sans" panose="020B0606030504020204" pitchFamily="34" charset="0"/>
              </a:rPr>
              <a:t>At an intermediate level, a practitioner should be aware of the possibility of misidentification.</a:t>
            </a:r>
            <a:endParaRPr lang="en-AU" sz="900" dirty="0">
              <a:solidFill>
                <a:prstClr val="black"/>
              </a:solidFill>
              <a:latin typeface="Microsoft Sans Serif" panose="020B0604020202020204" pitchFamily="34" charset="0"/>
            </a:endParaRPr>
          </a:p>
        </p:txBody>
      </p:sp>
      <p:sp>
        <p:nvSpPr>
          <p:cNvPr id="7" name="Rectangle 6"/>
          <p:cNvSpPr/>
          <p:nvPr/>
        </p:nvSpPr>
        <p:spPr>
          <a:xfrm>
            <a:off x="872837" y="4253484"/>
            <a:ext cx="4475017" cy="1200329"/>
          </a:xfrm>
          <a:prstGeom prst="rect">
            <a:avLst/>
          </a:prstGeom>
          <a:solidFill>
            <a:srgbClr val="DEEBF7"/>
          </a:solidFill>
          <a:ln w="57150">
            <a:solidFill>
              <a:srgbClr val="006666"/>
            </a:solidFill>
          </a:ln>
        </p:spPr>
        <p:txBody>
          <a:bodyPr wrap="square">
            <a:spAutoFit/>
          </a:bodyPr>
          <a:lstStyle/>
          <a:p>
            <a:pPr algn="ctr"/>
            <a:r>
              <a:rPr lang="en-AU" b="1" dirty="0">
                <a:solidFill>
                  <a:srgbClr val="181818"/>
                </a:solidFill>
                <a:latin typeface="Open Sans" panose="020B0606030504020204" pitchFamily="34" charset="0"/>
              </a:rPr>
              <a:t>Where there is uncertainty, assistance should be sought from a specialist family violence service or Men’s Referral Service.</a:t>
            </a:r>
            <a:endParaRPr lang="en-AU" sz="900" dirty="0">
              <a:solidFill>
                <a:prstClr val="black"/>
              </a:solidFill>
              <a:latin typeface="Microsoft Sans Serif"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726" y="2352857"/>
            <a:ext cx="4664801" cy="3100956"/>
          </a:xfrm>
          <a:prstGeom prst="rect">
            <a:avLst/>
          </a:prstGeom>
        </p:spPr>
      </p:pic>
    </p:spTree>
    <p:extLst>
      <p:ext uri="{BB962C8B-B14F-4D97-AF65-F5344CB8AC3E}">
        <p14:creationId xmlns:p14="http://schemas.microsoft.com/office/powerpoint/2010/main" val="3638430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2" name="Rectangle 1"/>
          <p:cNvSpPr/>
          <p:nvPr/>
        </p:nvSpPr>
        <p:spPr>
          <a:xfrm>
            <a:off x="0" y="164050"/>
            <a:ext cx="4608954"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Module 3 summary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p:cNvGraphicFramePr/>
          <p:nvPr>
            <p:extLst>
              <p:ext uri="{D42A27DB-BD31-4B8C-83A1-F6EECF244321}">
                <p14:modId xmlns:p14="http://schemas.microsoft.com/office/powerpoint/2010/main" val="2278902684"/>
              </p:ext>
            </p:extLst>
          </p:nvPr>
        </p:nvGraphicFramePr>
        <p:xfrm>
          <a:off x="1193800" y="10019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796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50" y="164050"/>
            <a:ext cx="12205250" cy="713294"/>
          </a:xfrm>
          <a:prstGeom prst="rect">
            <a:avLst/>
          </a:prstGeom>
        </p:spPr>
      </p:pic>
      <p:sp>
        <p:nvSpPr>
          <p:cNvPr id="2" name="Rectangle 1"/>
          <p:cNvSpPr/>
          <p:nvPr/>
        </p:nvSpPr>
        <p:spPr>
          <a:xfrm>
            <a:off x="0" y="164050"/>
            <a:ext cx="6892015"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Quotes from victim survivors</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3"/>
          <a:stretch>
            <a:fillRect/>
          </a:stretch>
        </p:blipFill>
        <p:spPr>
          <a:xfrm>
            <a:off x="780518" y="877344"/>
            <a:ext cx="10617713" cy="5980656"/>
          </a:xfrm>
          <a:prstGeom prst="rect">
            <a:avLst/>
          </a:prstGeom>
        </p:spPr>
      </p:pic>
      <p:sp>
        <p:nvSpPr>
          <p:cNvPr id="6" name="Rectangle 5"/>
          <p:cNvSpPr/>
          <p:nvPr/>
        </p:nvSpPr>
        <p:spPr>
          <a:xfrm>
            <a:off x="1302628" y="1346491"/>
            <a:ext cx="9573491" cy="1508105"/>
          </a:xfrm>
          <a:prstGeom prst="rect">
            <a:avLst/>
          </a:prstGeom>
          <a:solidFill>
            <a:schemeClr val="bg1">
              <a:lumMod val="85000"/>
            </a:schemeClr>
          </a:solidFill>
        </p:spPr>
        <p:txBody>
          <a:bodyPr wrap="square">
            <a:spAutoFit/>
          </a:bodyPr>
          <a:lstStyle/>
          <a:p>
            <a:pPr algn="ctr"/>
            <a:r>
              <a:rPr lang="en-AU" sz="2000" dirty="0">
                <a:latin typeface="Open Sans" panose="020B0606030504020204" pitchFamily="34" charset="0"/>
                <a:ea typeface="Open Sans" panose="020B0606030504020204" pitchFamily="34" charset="0"/>
                <a:cs typeface="Open Sans" panose="020B0606030504020204" pitchFamily="34" charset="0"/>
              </a:rPr>
              <a:t>I ‘was incredibly amazed and relieved to hear a support worker saying ‘yes we’re familiar with that behaviour’ … I cannot tell you the relief it was to finally, after … years have my experiences validated by an understanding voice’. </a:t>
            </a:r>
            <a:endParaRPr lang="en-AU" sz="2000" dirty="0" smtClean="0">
              <a:latin typeface="Open Sans" panose="020B0606030504020204" pitchFamily="34" charset="0"/>
              <a:ea typeface="Open Sans" panose="020B0606030504020204" pitchFamily="34" charset="0"/>
              <a:cs typeface="Open Sans" panose="020B0606030504020204" pitchFamily="34" charset="0"/>
            </a:endParaRPr>
          </a:p>
          <a:p>
            <a:pPr algn="r"/>
            <a:r>
              <a:rPr lang="en-AU" sz="2000" dirty="0" smtClean="0">
                <a:latin typeface="Open Sans" panose="020B0606030504020204" pitchFamily="34" charset="0"/>
                <a:ea typeface="Open Sans" panose="020B0606030504020204" pitchFamily="34" charset="0"/>
                <a:cs typeface="Open Sans" panose="020B0606030504020204" pitchFamily="34" charset="0"/>
              </a:rPr>
              <a:t>Anonymous </a:t>
            </a:r>
          </a:p>
          <a:p>
            <a:pPr algn="r"/>
            <a:r>
              <a:rPr lang="en-AU" sz="1200" dirty="0" smtClean="0">
                <a:latin typeface="Open Sans" panose="020B0606030504020204" pitchFamily="34" charset="0"/>
                <a:ea typeface="Open Sans" panose="020B0606030504020204" pitchFamily="34" charset="0"/>
                <a:cs typeface="Open Sans" panose="020B0606030504020204" pitchFamily="34" charset="0"/>
              </a:rPr>
              <a:t>(</a:t>
            </a:r>
            <a:r>
              <a:rPr lang="en-AU" sz="1200" dirty="0">
                <a:latin typeface="Open Sans" panose="020B0606030504020204" pitchFamily="34" charset="0"/>
                <a:ea typeface="Open Sans" panose="020B0606030504020204" pitchFamily="34" charset="0"/>
                <a:cs typeface="Open Sans" panose="020B0606030504020204" pitchFamily="34" charset="0"/>
              </a:rPr>
              <a:t>Royal Commission into Family Violence: Report and recommendations, Vol II)</a:t>
            </a:r>
          </a:p>
        </p:txBody>
      </p:sp>
      <p:sp>
        <p:nvSpPr>
          <p:cNvPr id="7" name="Rectangle 6"/>
          <p:cNvSpPr/>
          <p:nvPr/>
        </p:nvSpPr>
        <p:spPr>
          <a:xfrm>
            <a:off x="1302627" y="3323743"/>
            <a:ext cx="9573491" cy="1508105"/>
          </a:xfrm>
          <a:prstGeom prst="rect">
            <a:avLst/>
          </a:prstGeom>
          <a:solidFill>
            <a:schemeClr val="bg1">
              <a:lumMod val="85000"/>
            </a:schemeClr>
          </a:solidFill>
        </p:spPr>
        <p:txBody>
          <a:bodyPr wrap="square">
            <a:spAutoFit/>
          </a:bodyPr>
          <a:lstStyle/>
          <a:p>
            <a:pPr algn="ctr"/>
            <a:r>
              <a:rPr lang="en-AU" sz="2000" dirty="0">
                <a:latin typeface="Open Sans" panose="020B0606030504020204" pitchFamily="34" charset="0"/>
                <a:ea typeface="Open Sans" panose="020B0606030504020204" pitchFamily="34" charset="0"/>
                <a:cs typeface="Open Sans" panose="020B0606030504020204" pitchFamily="34" charset="0"/>
              </a:rPr>
              <a:t>‘That was the first time I realised I had been in a domestic violent relationship. The worker ... had a questionnaire which had a series of questions about our relationship … After completing the questionnaire, the worker said I was in a domestic violent relationship</a:t>
            </a:r>
            <a:r>
              <a:rPr lang="en-AU" sz="2000" dirty="0" smtClean="0">
                <a:latin typeface="Open Sans" panose="020B0606030504020204" pitchFamily="34" charset="0"/>
                <a:ea typeface="Open Sans" panose="020B0606030504020204" pitchFamily="34" charset="0"/>
                <a:cs typeface="Open Sans" panose="020B0606030504020204" pitchFamily="34" charset="0"/>
              </a:rPr>
              <a:t>.’		Jessica </a:t>
            </a:r>
            <a:r>
              <a:rPr lang="en-AU" sz="2000" dirty="0">
                <a:latin typeface="Open Sans" panose="020B0606030504020204" pitchFamily="34" charset="0"/>
                <a:ea typeface="Open Sans" panose="020B0606030504020204" pitchFamily="34" charset="0"/>
                <a:cs typeface="Open Sans" panose="020B0606030504020204" pitchFamily="34" charset="0"/>
              </a:rPr>
              <a:t>Morris</a:t>
            </a:r>
          </a:p>
          <a:p>
            <a:pPr algn="r"/>
            <a:r>
              <a:rPr lang="en-AU" sz="1200" dirty="0">
                <a:latin typeface="Open Sans" panose="020B0606030504020204" pitchFamily="34" charset="0"/>
                <a:ea typeface="Open Sans" panose="020B0606030504020204" pitchFamily="34" charset="0"/>
                <a:cs typeface="Open Sans" panose="020B0606030504020204" pitchFamily="34" charset="0"/>
              </a:rPr>
              <a:t>(Royal Commission into Family Violence: Report and recommendations, Vol I)</a:t>
            </a:r>
          </a:p>
        </p:txBody>
      </p:sp>
      <p:sp>
        <p:nvSpPr>
          <p:cNvPr id="8" name="Rectangle 7"/>
          <p:cNvSpPr/>
          <p:nvPr/>
        </p:nvSpPr>
        <p:spPr>
          <a:xfrm>
            <a:off x="1302626" y="5300995"/>
            <a:ext cx="9573491" cy="892552"/>
          </a:xfrm>
          <a:prstGeom prst="rect">
            <a:avLst/>
          </a:prstGeom>
          <a:solidFill>
            <a:schemeClr val="bg1">
              <a:lumMod val="85000"/>
            </a:schemeClr>
          </a:solidFill>
        </p:spPr>
        <p:txBody>
          <a:bodyPr wrap="square">
            <a:spAutoFit/>
          </a:bodyPr>
          <a:lstStyle/>
          <a:p>
            <a:pPr algn="ctr"/>
            <a:r>
              <a:rPr lang="en-AU" sz="2000" dirty="0">
                <a:latin typeface="Open Sans" panose="020B0606030504020204" pitchFamily="34" charset="0"/>
                <a:ea typeface="Open Sans" panose="020B0606030504020204" pitchFamily="34" charset="0"/>
                <a:cs typeface="Open Sans" panose="020B0606030504020204" pitchFamily="34" charset="0"/>
              </a:rPr>
              <a:t>‘Support workers, they listen, validate, support and advise. For someone who has never been down the path before this is so helpful</a:t>
            </a:r>
            <a:r>
              <a:rPr lang="en-AU" sz="2000" dirty="0" smtClean="0">
                <a:latin typeface="Open Sans" panose="020B0606030504020204" pitchFamily="34" charset="0"/>
                <a:ea typeface="Open Sans" panose="020B0606030504020204" pitchFamily="34" charset="0"/>
                <a:cs typeface="Open Sans" panose="020B0606030504020204" pitchFamily="34" charset="0"/>
              </a:rPr>
              <a:t>’. 	Anonymous</a:t>
            </a:r>
          </a:p>
          <a:p>
            <a:pPr algn="r"/>
            <a:r>
              <a:rPr lang="en-AU" sz="1200" dirty="0" smtClean="0">
                <a:latin typeface="Open Sans" panose="020B0606030504020204" pitchFamily="34" charset="0"/>
                <a:ea typeface="Open Sans" panose="020B0606030504020204" pitchFamily="34" charset="0"/>
                <a:cs typeface="Open Sans" panose="020B0606030504020204" pitchFamily="34" charset="0"/>
              </a:rPr>
              <a:t>(Royal </a:t>
            </a:r>
            <a:r>
              <a:rPr lang="en-AU" sz="1200" dirty="0">
                <a:latin typeface="Open Sans" panose="020B0606030504020204" pitchFamily="34" charset="0"/>
                <a:ea typeface="Open Sans" panose="020B0606030504020204" pitchFamily="34" charset="0"/>
                <a:cs typeface="Open Sans" panose="020B0606030504020204" pitchFamily="34" charset="0"/>
              </a:rPr>
              <a:t>Commission into Family Violence: Report and recommendations, Vol II)</a:t>
            </a:r>
          </a:p>
        </p:txBody>
      </p:sp>
    </p:spTree>
    <p:extLst>
      <p:ext uri="{BB962C8B-B14F-4D97-AF65-F5344CB8AC3E}">
        <p14:creationId xmlns:p14="http://schemas.microsoft.com/office/powerpoint/2010/main" val="20987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0"/>
            <a:ext cx="4895849" cy="6925236"/>
          </a:xfrm>
        </p:spPr>
      </p:pic>
      <p:sp>
        <p:nvSpPr>
          <p:cNvPr id="6" name="Rectangle 5"/>
          <p:cNvSpPr/>
          <p:nvPr/>
        </p:nvSpPr>
        <p:spPr>
          <a:xfrm>
            <a:off x="381001" y="393765"/>
            <a:ext cx="6096000" cy="5664564"/>
          </a:xfrm>
          <a:prstGeom prst="rect">
            <a:avLst/>
          </a:prstGeom>
          <a:solidFill>
            <a:srgbClr val="254061"/>
          </a:solidFill>
        </p:spPr>
        <p:txBody>
          <a:bodyPr>
            <a:spAutoFit/>
          </a:bodyPr>
          <a:lstStyle/>
          <a:p>
            <a:pPr algn="ctr">
              <a:lnSpc>
                <a:spcPct val="107000"/>
              </a:lnSpc>
              <a:spcAft>
                <a:spcPts val="800"/>
              </a:spcAft>
              <a:tabLst>
                <a:tab pos="617220" algn="l"/>
              </a:tabLst>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Reflection</a:t>
            </a:r>
          </a:p>
          <a:p>
            <a:pPr algn="ctr">
              <a:lnSpc>
                <a:spcPct val="107000"/>
              </a:lnSpc>
              <a:spcAft>
                <a:spcPts val="800"/>
              </a:spcAft>
              <a:tabLst>
                <a:tab pos="617220" algn="l"/>
              </a:tabLst>
            </a:pPr>
            <a:endPar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617220" algn="l"/>
              </a:tabLst>
            </a:pPr>
            <a:r>
              <a:rPr lang="en-AU" sz="2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After </a:t>
            </a:r>
            <a:r>
              <a:rPr lang="en-AU"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undertaking any form of training, it is always important to reflect on these questions:</a:t>
            </a: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How might I apply new knowledge and skills? </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does this content reveal about my work responsibilities or role that I didn’t know before?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can I do better as a result?</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other knowledge or experience does this enhance?</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07000"/>
              </a:lnSpc>
              <a:spcAft>
                <a:spcPts val="800"/>
              </a:spcAft>
              <a:buFont typeface="Calibri" panose="020F0502020204030204" pitchFamily="34" charset="0"/>
              <a:buChar char="•"/>
            </a:pPr>
            <a:r>
              <a:rPr lang="en-AU"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further training do I think I need?</a:t>
            </a:r>
            <a:endPar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9281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1" y="2086571"/>
            <a:ext cx="3963281" cy="3276149"/>
          </a:xfrm>
        </p:spPr>
      </p:pic>
      <p:pic>
        <p:nvPicPr>
          <p:cNvPr id="6" name="Picture 5"/>
          <p:cNvPicPr>
            <a:picLocks noChangeAspect="1"/>
          </p:cNvPicPr>
          <p:nvPr/>
        </p:nvPicPr>
        <p:blipFill>
          <a:blip r:embed="rId3"/>
          <a:stretch>
            <a:fillRect/>
          </a:stretch>
        </p:blipFill>
        <p:spPr>
          <a:xfrm>
            <a:off x="-13250" y="164050"/>
            <a:ext cx="12205250" cy="713294"/>
          </a:xfrm>
          <a:prstGeom prst="rect">
            <a:avLst/>
          </a:prstGeom>
        </p:spPr>
      </p:pic>
      <p:sp>
        <p:nvSpPr>
          <p:cNvPr id="7" name="Rectangle 6"/>
          <p:cNvSpPr/>
          <p:nvPr/>
        </p:nvSpPr>
        <p:spPr>
          <a:xfrm>
            <a:off x="0" y="164050"/>
            <a:ext cx="2171172" cy="646331"/>
          </a:xfrm>
          <a:prstGeom prst="rect">
            <a:avLst/>
          </a:prstGeom>
        </p:spPr>
        <p:txBody>
          <a:bodyPr wrap="none">
            <a:spAutoFit/>
          </a:body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Self-care</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Diagram 10"/>
          <p:cNvGraphicFramePr/>
          <p:nvPr>
            <p:extLst/>
          </p:nvPr>
        </p:nvGraphicFramePr>
        <p:xfrm>
          <a:off x="3937000" y="877344"/>
          <a:ext cx="8255000" cy="569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2924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6" name="Rectangle 5"/>
          <p:cNvSpPr/>
          <p:nvPr/>
        </p:nvSpPr>
        <p:spPr>
          <a:xfrm>
            <a:off x="-1" y="2358053"/>
            <a:ext cx="12192000" cy="3405011"/>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1278465" y="2684154"/>
            <a:ext cx="9635067" cy="1477328"/>
          </a:xfrm>
          <a:prstGeom prst="rect">
            <a:avLst/>
          </a:prstGeom>
          <a:noFill/>
        </p:spPr>
        <p:txBody>
          <a:bodyPr wrap="square" rtlCol="0">
            <a:spAutoFit/>
          </a:bodyPr>
          <a:lstStyle/>
          <a:p>
            <a:pPr algn="ctr"/>
            <a:endParaRPr lang="en-AU" sz="3600" b="1" dirty="0">
              <a:solidFill>
                <a:srgbClr val="9BB0CA"/>
              </a:solidFill>
              <a:latin typeface="Open Sans" panose="020B0606030504020204" pitchFamily="34" charset="0"/>
              <a:ea typeface="Open Sans" panose="020B0606030504020204" pitchFamily="34" charset="0"/>
              <a:cs typeface="Open Sans" panose="020B0606030504020204" pitchFamily="34" charset="0"/>
            </a:endParaRPr>
          </a:p>
          <a:p>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you</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AU"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2"/>
          <a:srcRect t="4409" b="3480"/>
          <a:stretch>
            <a:fillRect/>
          </a:stretch>
        </p:blipFill>
        <p:spPr>
          <a:xfrm>
            <a:off x="9702984" y="6102727"/>
            <a:ext cx="1210549" cy="629275"/>
          </a:xfrm>
          <a:prstGeom prst="rect">
            <a:avLst/>
          </a:prstGeom>
        </p:spPr>
      </p:pic>
      <p:pic>
        <p:nvPicPr>
          <p:cNvPr id="11" name="Picture 10"/>
          <p:cNvPicPr>
            <a:picLocks noChangeAspect="1"/>
          </p:cNvPicPr>
          <p:nvPr/>
        </p:nvPicPr>
        <p:blipFill>
          <a:blip r:embed="rId3"/>
          <a:srcRect l="677" r="5442"/>
          <a:stretch>
            <a:fillRect/>
          </a:stretch>
        </p:blipFill>
        <p:spPr>
          <a:xfrm>
            <a:off x="11146499" y="5775470"/>
            <a:ext cx="1045501" cy="104466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78" y="63867"/>
            <a:ext cx="7265653" cy="1932842"/>
          </a:xfrm>
          <a:prstGeom prst="rect">
            <a:avLst/>
          </a:prstGeom>
        </p:spPr>
      </p:pic>
    </p:spTree>
    <p:extLst>
      <p:ext uri="{BB962C8B-B14F-4D97-AF65-F5344CB8AC3E}">
        <p14:creationId xmlns:p14="http://schemas.microsoft.com/office/powerpoint/2010/main" val="212166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09855" y="1438275"/>
            <a:ext cx="2819400" cy="4876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Diagram 4"/>
          <p:cNvGraphicFramePr/>
          <p:nvPr>
            <p:extLst>
              <p:ext uri="{D42A27DB-BD31-4B8C-83A1-F6EECF244321}">
                <p14:modId xmlns:p14="http://schemas.microsoft.com/office/powerpoint/2010/main" val="121056078"/>
              </p:ext>
            </p:extLst>
          </p:nvPr>
        </p:nvGraphicFramePr>
        <p:xfrm>
          <a:off x="209550" y="895350"/>
          <a:ext cx="11620500" cy="596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Training overview</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53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Introductions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73" y="1521056"/>
            <a:ext cx="5682653" cy="4258032"/>
          </a:xfrm>
          <a:prstGeom prst="rect">
            <a:avLst/>
          </a:prstGeom>
        </p:spPr>
      </p:pic>
    </p:spTree>
    <p:extLst>
      <p:ext uri="{BB962C8B-B14F-4D97-AF65-F5344CB8AC3E}">
        <p14:creationId xmlns:p14="http://schemas.microsoft.com/office/powerpoint/2010/main" val="417384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531695"/>
            <a:ext cx="12192000" cy="4526205"/>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b="1" dirty="0" smtClean="0">
                <a:latin typeface="Open Sans" panose="020B0606030504020204" pitchFamily="34" charset="0"/>
                <a:ea typeface="Open Sans" panose="020B0606030504020204" pitchFamily="34" charset="0"/>
                <a:cs typeface="Open Sans" panose="020B0606030504020204" pitchFamily="34" charset="0"/>
              </a:rPr>
              <a:t>Evidence-based risk factors</a:t>
            </a:r>
          </a:p>
          <a:p>
            <a:pPr algn="ctr"/>
            <a:endParaRPr lang="en-AU" sz="3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2350" y="178167"/>
            <a:ext cx="5087981" cy="1353528"/>
          </a:xfrm>
          <a:prstGeom prst="rect">
            <a:avLst/>
          </a:prstGeom>
        </p:spPr>
      </p:pic>
    </p:spTree>
    <p:extLst>
      <p:ext uri="{BB962C8B-B14F-4D97-AF65-F5344CB8AC3E}">
        <p14:creationId xmlns:p14="http://schemas.microsoft.com/office/powerpoint/2010/main" val="253235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152400" y="1954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Evidence-based risk factors</a:t>
            </a:r>
          </a:p>
          <a:p>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7" y="2851861"/>
            <a:ext cx="2355670" cy="40061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392"/>
          <a:stretch/>
        </p:blipFill>
        <p:spPr>
          <a:xfrm>
            <a:off x="8949389" y="2589517"/>
            <a:ext cx="3242611" cy="4255420"/>
          </a:xfrm>
          <a:prstGeom prst="rect">
            <a:avLst/>
          </a:prstGeom>
        </p:spPr>
      </p:pic>
      <p:sp>
        <p:nvSpPr>
          <p:cNvPr id="9" name="Rounded Rectangular Callout 8"/>
          <p:cNvSpPr/>
          <p:nvPr/>
        </p:nvSpPr>
        <p:spPr>
          <a:xfrm>
            <a:off x="3128554" y="1344665"/>
            <a:ext cx="5605296" cy="2778761"/>
          </a:xfrm>
          <a:prstGeom prst="wedgeRoundRectCallout">
            <a:avLst>
              <a:gd name="adj1" fmla="val 62033"/>
              <a:gd name="adj2" fmla="val -2026"/>
              <a:gd name="adj3" fmla="val 16667"/>
            </a:avLst>
          </a:prstGeom>
          <a:solidFill>
            <a:schemeClr val="accent1">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Evidence-based risk factors refers to the current and emerging evidence which research has indicated that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when present</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 victim survivor of family violence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is statistically more likely to be killed or seriously injured</a:t>
            </a:r>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52400" y="2851861"/>
            <a:ext cx="2865120" cy="4127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55" y="2912124"/>
            <a:ext cx="2417962" cy="3945876"/>
          </a:xfrm>
          <a:prstGeom prst="rect">
            <a:avLst/>
          </a:prstGeom>
        </p:spPr>
      </p:pic>
      <p:sp>
        <p:nvSpPr>
          <p:cNvPr id="12" name="Rounded Rectangular Callout 11"/>
          <p:cNvSpPr/>
          <p:nvPr/>
        </p:nvSpPr>
        <p:spPr>
          <a:xfrm>
            <a:off x="3128554" y="4534821"/>
            <a:ext cx="5605296" cy="1607198"/>
          </a:xfrm>
          <a:prstGeom prst="wedgeRoundRectCallout">
            <a:avLst>
              <a:gd name="adj1" fmla="val 62033"/>
              <a:gd name="adj2" fmla="val -44965"/>
              <a:gd name="adj3" fmla="val 16667"/>
            </a:avLst>
          </a:prstGeom>
          <a:solidFill>
            <a:schemeClr val="accent1">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Serious risk</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factors are those which may indicate an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increased risk </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of the victim </a:t>
            </a:r>
            <a:r>
              <a:rPr lang="en-AU"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survivor being </a:t>
            </a:r>
            <a:r>
              <a:rPr lang="en-AU"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killed or almost killed.</a:t>
            </a:r>
          </a:p>
        </p:txBody>
      </p:sp>
    </p:spTree>
    <p:extLst>
      <p:ext uri="{BB962C8B-B14F-4D97-AF65-F5344CB8AC3E}">
        <p14:creationId xmlns:p14="http://schemas.microsoft.com/office/powerpoint/2010/main" val="4621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Changes from CRAF</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392613" y="1282848"/>
            <a:ext cx="6019800" cy="1064202"/>
          </a:xfrm>
          <a:prstGeom prst="rect">
            <a:avLst/>
          </a:prstGeom>
        </p:spPr>
        <p:txBody>
          <a:bodyPr wrap="square">
            <a:spAutoFit/>
          </a:bodyPr>
          <a:lstStyle/>
          <a:p>
            <a:pPr>
              <a:lnSpc>
                <a:spcPct val="107000"/>
              </a:lnSpc>
              <a:spcAft>
                <a:spcPts val="800"/>
              </a:spcAft>
            </a:pPr>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MARAM has </a:t>
            </a:r>
            <a:r>
              <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built on and reframed some of the evidence-based risk factors under </a:t>
            </a:r>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CRAF, including the inclusion of:</a:t>
            </a:r>
            <a:endPar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5770614" y="2678463"/>
            <a:ext cx="6096000" cy="388696"/>
          </a:xfrm>
          <a:prstGeom prst="rect">
            <a:avLst/>
          </a:prstGeom>
        </p:spPr>
        <p:txBody>
          <a:bodyPr>
            <a:spAutoFit/>
          </a:bodyPr>
          <a:lstStyle/>
          <a:p>
            <a:pPr marL="342900" lvl="0" indent="-342900">
              <a:lnSpc>
                <a:spcPct val="107000"/>
              </a:lnSpc>
              <a:spcAft>
                <a:spcPts val="0"/>
              </a:spcAft>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Victim/survivor </a:t>
            </a:r>
            <a:r>
              <a:rPr lang="en-AU" b="1" dirty="0" smtClean="0">
                <a:latin typeface="Open Sans" panose="020B0606030504020204" pitchFamily="34" charset="0"/>
                <a:ea typeface="Open Sans" panose="020B0606030504020204" pitchFamily="34" charset="0"/>
                <a:cs typeface="Open Sans" panose="020B0606030504020204" pitchFamily="34" charset="0"/>
              </a:rPr>
              <a:t>self-assessment</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p:cNvSpPr/>
          <p:nvPr/>
        </p:nvSpPr>
        <p:spPr>
          <a:xfrm>
            <a:off x="5770614" y="4373545"/>
            <a:ext cx="5263799" cy="388696"/>
          </a:xfrm>
          <a:prstGeom prst="rect">
            <a:avLst/>
          </a:prstGeom>
        </p:spPr>
        <p:txBody>
          <a:bodyPr wrap="square">
            <a:spAutoFit/>
          </a:bodyPr>
          <a:lstStyle/>
          <a:p>
            <a:pPr marL="342900" lvl="0" indent="-342900">
              <a:lnSpc>
                <a:spcPct val="107000"/>
              </a:lnSpc>
              <a:spcAft>
                <a:spcPts val="0"/>
              </a:spcAft>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Physical </a:t>
            </a:r>
            <a:r>
              <a:rPr lang="en-AU" b="1" dirty="0" smtClean="0">
                <a:latin typeface="Open Sans" panose="020B0606030504020204" pitchFamily="34" charset="0"/>
                <a:ea typeface="Open Sans" panose="020B0606030504020204" pitchFamily="34" charset="0"/>
                <a:cs typeface="Open Sans" panose="020B0606030504020204" pitchFamily="34" charset="0"/>
              </a:rPr>
              <a:t>harm</a:t>
            </a:r>
          </a:p>
        </p:txBody>
      </p:sp>
      <p:sp>
        <p:nvSpPr>
          <p:cNvPr id="10" name="Rectangle 9"/>
          <p:cNvSpPr/>
          <p:nvPr/>
        </p:nvSpPr>
        <p:spPr>
          <a:xfrm>
            <a:off x="5770614" y="3243063"/>
            <a:ext cx="6096000" cy="388696"/>
          </a:xfrm>
          <a:prstGeom prst="rect">
            <a:avLst/>
          </a:prstGeom>
        </p:spPr>
        <p:txBody>
          <a:bodyPr>
            <a:spAutoFit/>
          </a:bodyPr>
          <a:lstStyle/>
          <a:p>
            <a:pPr marL="342900" lvl="0" indent="-342900">
              <a:lnSpc>
                <a:spcPct val="107000"/>
              </a:lnSpc>
              <a:spcAft>
                <a:spcPts val="800"/>
              </a:spcAft>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Imminence</a:t>
            </a:r>
          </a:p>
        </p:txBody>
      </p:sp>
      <p:sp>
        <p:nvSpPr>
          <p:cNvPr id="11" name="Rectangle 10"/>
          <p:cNvSpPr/>
          <p:nvPr/>
        </p:nvSpPr>
        <p:spPr>
          <a:xfrm>
            <a:off x="5770614" y="3808945"/>
            <a:ext cx="5263799" cy="388696"/>
          </a:xfrm>
          <a:prstGeom prst="rect">
            <a:avLst/>
          </a:prstGeom>
        </p:spPr>
        <p:txBody>
          <a:bodyPr wrap="square">
            <a:spAutoFit/>
          </a:bodyPr>
          <a:lstStyle/>
          <a:p>
            <a:pPr marL="342900" lvl="0" indent="-342900">
              <a:lnSpc>
                <a:spcPct val="107000"/>
              </a:lnSpc>
              <a:spcAft>
                <a:spcPts val="800"/>
              </a:spcAft>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Perpetrator history of family violence</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770614" y="4952571"/>
            <a:ext cx="2456122" cy="369332"/>
          </a:xfrm>
          <a:prstGeom prst="rect">
            <a:avLst/>
          </a:prstGeom>
        </p:spPr>
        <p:txBody>
          <a:bodyPr wrap="none">
            <a:spAutoFit/>
          </a:bodyPr>
          <a:lstStyle/>
          <a:p>
            <a:pPr marL="285750" indent="-285750">
              <a:buFont typeface="Arial" panose="020B0604020202020204" pitchFamily="34" charset="0"/>
              <a:buChar char="•"/>
            </a:pPr>
            <a:r>
              <a:rPr lang="en-AU" b="1" dirty="0">
                <a:latin typeface="Open Sans" panose="020B0606030504020204" pitchFamily="34" charset="0"/>
                <a:ea typeface="Open Sans" panose="020B0606030504020204" pitchFamily="34" charset="0"/>
                <a:cs typeface="Open Sans" panose="020B0606030504020204" pitchFamily="34" charset="0"/>
              </a:rPr>
              <a:t>E</a:t>
            </a:r>
            <a:r>
              <a:rPr lang="en-AU" b="1" dirty="0" smtClean="0">
                <a:latin typeface="Open Sans" panose="020B0606030504020204" pitchFamily="34" charset="0"/>
                <a:ea typeface="Open Sans" panose="020B0606030504020204" pitchFamily="34" charset="0"/>
                <a:cs typeface="Open Sans" panose="020B0606030504020204" pitchFamily="34" charset="0"/>
              </a:rPr>
              <a:t>motional abuse </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770614" y="5512233"/>
            <a:ext cx="4993675" cy="646331"/>
          </a:xfrm>
          <a:prstGeom prst="rect">
            <a:avLst/>
          </a:prstGeom>
        </p:spPr>
        <p:txBody>
          <a:bodyPr wrap="none">
            <a:spAutoFit/>
          </a:bodyPr>
          <a:lstStyle/>
          <a:p>
            <a:pPr marL="285750" indent="-285750">
              <a:buFont typeface="Arial" panose="020B0604020202020204" pitchFamily="34" charset="0"/>
              <a:buChar char="•"/>
            </a:pPr>
            <a:r>
              <a:rPr lang="en-AU" b="1" dirty="0" smtClean="0">
                <a:latin typeface="Open Sans" panose="020B0606030504020204" pitchFamily="34" charset="0"/>
                <a:ea typeface="Open Sans" panose="020B0606030504020204" pitchFamily="34" charset="0"/>
                <a:cs typeface="Open Sans" panose="020B0606030504020204" pitchFamily="34" charset="0"/>
              </a:rPr>
              <a:t>Evidence-based </a:t>
            </a:r>
            <a:r>
              <a:rPr lang="en-AU" b="1" dirty="0">
                <a:latin typeface="Open Sans" panose="020B0606030504020204" pitchFamily="34" charset="0"/>
                <a:ea typeface="Open Sans" panose="020B0606030504020204" pitchFamily="34" charset="0"/>
                <a:cs typeface="Open Sans" panose="020B0606030504020204" pitchFamily="34" charset="0"/>
              </a:rPr>
              <a:t>risk factors specific for </a:t>
            </a:r>
          </a:p>
          <a:p>
            <a:r>
              <a:rPr lang="en-AU" b="1" dirty="0" smtClean="0">
                <a:latin typeface="Open Sans" panose="020B0606030504020204" pitchFamily="34" charset="0"/>
                <a:ea typeface="Open Sans" panose="020B0606030504020204" pitchFamily="34" charset="0"/>
                <a:cs typeface="Open Sans" panose="020B0606030504020204" pitchFamily="34" charset="0"/>
              </a:rPr>
              <a:t>     children</a:t>
            </a:r>
            <a:endParaRPr lang="en-AU"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p:cNvPicPr>
            <a:picLocks noChangeAspect="1"/>
          </p:cNvPicPr>
          <p:nvPr/>
        </p:nvPicPr>
        <p:blipFill rotWithShape="1">
          <a:blip r:embed="rId3"/>
          <a:srcRect t="43528"/>
          <a:stretch/>
        </p:blipFill>
        <p:spPr>
          <a:xfrm>
            <a:off x="224777" y="942109"/>
            <a:ext cx="4312005" cy="264550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4"/>
          <a:srcRect b="32891"/>
          <a:stretch/>
        </p:blipFill>
        <p:spPr>
          <a:xfrm>
            <a:off x="224777" y="3606631"/>
            <a:ext cx="4312005" cy="319595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634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2013"/>
            <a:ext cx="12192000" cy="701257"/>
          </a:xfrm>
          <a:prstGeom prst="rect">
            <a:avLst/>
          </a:prstGeom>
          <a:solidFill>
            <a:srgbClr val="254061"/>
          </a:solidFill>
          <a:ln>
            <a:solidFill>
              <a:srgbClr val="254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152400" y="195493"/>
            <a:ext cx="12039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MARAM Practice Guides</a:t>
            </a:r>
            <a:b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p:cNvSpPr/>
          <p:nvPr/>
        </p:nvSpPr>
        <p:spPr>
          <a:xfrm>
            <a:off x="5784272" y="2621922"/>
            <a:ext cx="4301837" cy="1841530"/>
          </a:xfrm>
          <a:prstGeom prst="rect">
            <a:avLst/>
          </a:prstGeom>
        </p:spPr>
        <p:txBody>
          <a:bodyPr wrap="square">
            <a:spAutoFit/>
          </a:bodyPr>
          <a:lstStyle/>
          <a:p>
            <a:pPr>
              <a:lnSpc>
                <a:spcPct val="107000"/>
              </a:lnSpc>
              <a:spcAft>
                <a:spcPts val="800"/>
              </a:spcAft>
            </a:pPr>
            <a:r>
              <a:rPr lang="en-AU" sz="2000" b="1" dirty="0" smtClean="0">
                <a:solidFill>
                  <a:srgbClr val="006666"/>
                </a:solidFill>
                <a:latin typeface="Open Sans" panose="020B0606030504020204" pitchFamily="34" charset="0"/>
                <a:ea typeface="Open Sans" panose="020B0606030504020204" pitchFamily="34" charset="0"/>
                <a:cs typeface="Open Sans" panose="020B0606030504020204" pitchFamily="34" charset="0"/>
              </a:rPr>
              <a:t>MARAM Foundational </a:t>
            </a:r>
            <a:r>
              <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rPr>
              <a:t>Knowledge Guide provides an explanation for each evidence-based risk factor.</a:t>
            </a:r>
            <a:endParaRPr lang="en-AU" sz="2000"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en-AU" sz="2000" b="1" dirty="0">
              <a:solidFill>
                <a:srgbClr val="006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930418" y="1293667"/>
            <a:ext cx="3378346" cy="525297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033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4550</TotalTime>
  <Words>1999</Words>
  <Application>Microsoft Office PowerPoint</Application>
  <PresentationFormat>Widescreen</PresentationFormat>
  <Paragraphs>288</Paragraphs>
  <Slides>39</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Microsoft Sans Serif</vt:lpstr>
      <vt:lpstr>Open Sans</vt:lpstr>
      <vt:lpstr>Times New Roman</vt:lpstr>
      <vt:lpstr>Wingdings</vt:lpstr>
      <vt:lpstr>Office Theme</vt:lpstr>
      <vt:lpstr>PowerPoint Presentation</vt:lpstr>
      <vt:lpstr>A safe learning environment </vt:lpstr>
      <vt:lpstr>Self-care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RWH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Wilson</dc:creator>
  <cp:lastModifiedBy>Jessica Wilson</cp:lastModifiedBy>
  <cp:revision>66</cp:revision>
  <dcterms:created xsi:type="dcterms:W3CDTF">2021-06-24T05:40:12Z</dcterms:created>
  <dcterms:modified xsi:type="dcterms:W3CDTF">2021-08-25T01:03:10Z</dcterms:modified>
</cp:coreProperties>
</file>