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40"/>
  </p:notesMasterIdLst>
  <p:sldIdLst>
    <p:sldId id="273" r:id="rId6"/>
    <p:sldId id="406" r:id="rId7"/>
    <p:sldId id="257" r:id="rId8"/>
    <p:sldId id="458" r:id="rId9"/>
    <p:sldId id="386" r:id="rId10"/>
    <p:sldId id="459" r:id="rId11"/>
    <p:sldId id="460" r:id="rId12"/>
    <p:sldId id="466" r:id="rId13"/>
    <p:sldId id="418" r:id="rId14"/>
    <p:sldId id="484" r:id="rId15"/>
    <p:sldId id="465" r:id="rId16"/>
    <p:sldId id="467" r:id="rId17"/>
    <p:sldId id="470" r:id="rId18"/>
    <p:sldId id="473" r:id="rId19"/>
    <p:sldId id="469" r:id="rId20"/>
    <p:sldId id="471" r:id="rId21"/>
    <p:sldId id="472" r:id="rId22"/>
    <p:sldId id="480" r:id="rId23"/>
    <p:sldId id="481" r:id="rId24"/>
    <p:sldId id="486" r:id="rId25"/>
    <p:sldId id="403" r:id="rId26"/>
    <p:sldId id="464" r:id="rId27"/>
    <p:sldId id="482" r:id="rId28"/>
    <p:sldId id="487" r:id="rId29"/>
    <p:sldId id="478" r:id="rId30"/>
    <p:sldId id="479" r:id="rId31"/>
    <p:sldId id="490" r:id="rId32"/>
    <p:sldId id="405" r:id="rId33"/>
    <p:sldId id="485" r:id="rId34"/>
    <p:sldId id="361" r:id="rId35"/>
    <p:sldId id="362" r:id="rId36"/>
    <p:sldId id="300" r:id="rId37"/>
    <p:sldId id="301" r:id="rId38"/>
    <p:sldId id="491" r:id="rId39"/>
  </p:sldIdLst>
  <p:sldSz cx="12192000" cy="6858000"/>
  <p:notesSz cx="6797675" cy="992822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Wilson" initials="JW [3]" lastIdx="38" clrIdx="6">
    <p:extLst>
      <p:ext uri="{19B8F6BF-5375-455C-9EA6-DF929625EA0E}">
        <p15:presenceInfo xmlns:p15="http://schemas.microsoft.com/office/powerpoint/2012/main" userId="Jessica Wilson" providerId="None"/>
      </p:ext>
    </p:extLst>
  </p:cmAuthor>
  <p:cmAuthor id="1" name="Lauren Varma" initials="LV" lastIdx="86" clrIdx="0">
    <p:extLst>
      <p:ext uri="{19B8F6BF-5375-455C-9EA6-DF929625EA0E}">
        <p15:presenceInfo xmlns:p15="http://schemas.microsoft.com/office/powerpoint/2012/main" userId="S-1-5-21-1713113197-769759872-3218024859-58860" providerId="AD"/>
      </p:ext>
    </p:extLst>
  </p:cmAuthor>
  <p:cmAuthor id="2" name="Jessica Wilson" initials="JW" lastIdx="57" clrIdx="1">
    <p:extLst>
      <p:ext uri="{19B8F6BF-5375-455C-9EA6-DF929625EA0E}">
        <p15:presenceInfo xmlns:p15="http://schemas.microsoft.com/office/powerpoint/2012/main" userId="S-1-5-21-1713113197-769759872-3218024859-62616" providerId="AD"/>
      </p:ext>
    </p:extLst>
  </p:cmAuthor>
  <p:cmAuthor id="3" name="Elly Taylor" initials="ET" lastIdx="10" clrIdx="2">
    <p:extLst>
      <p:ext uri="{19B8F6BF-5375-455C-9EA6-DF929625EA0E}">
        <p15:presenceInfo xmlns:p15="http://schemas.microsoft.com/office/powerpoint/2012/main" userId="S-1-5-21-1713113197-769759872-3218024859-60204" providerId="AD"/>
      </p:ext>
    </p:extLst>
  </p:cmAuthor>
  <p:cmAuthor id="4" name="Jessica Wilson" initials="JW [2]" lastIdx="12" clrIdx="3">
    <p:extLst>
      <p:ext uri="{19B8F6BF-5375-455C-9EA6-DF929625EA0E}">
        <p15:presenceInfo xmlns:p15="http://schemas.microsoft.com/office/powerpoint/2012/main" userId="9f2df6c57498f1b9" providerId="Windows Live"/>
      </p:ext>
    </p:extLst>
  </p:cmAuthor>
  <p:cmAuthor id="5" name="Donna x Thompson (DHHS)" initials="DxT(" lastIdx="29" clrIdx="4">
    <p:extLst>
      <p:ext uri="{19B8F6BF-5375-455C-9EA6-DF929625EA0E}">
        <p15:presenceInfo xmlns:p15="http://schemas.microsoft.com/office/powerpoint/2012/main" userId="S::Donna.x.Thompson@familysafety.vic.gov.au::1bf8adab-bc3b-421c-8b61-12f3d047ac73" providerId="AD"/>
      </p:ext>
    </p:extLst>
  </p:cmAuthor>
  <p:cmAuthor id="6" name="Amanda Thompson (DHHS)" initials="AT(" lastIdx="12" clrIdx="5">
    <p:extLst>
      <p:ext uri="{19B8F6BF-5375-455C-9EA6-DF929625EA0E}">
        <p15:presenceInfo xmlns:p15="http://schemas.microsoft.com/office/powerpoint/2012/main" userId="S::Amanda.Thompson@familysafety.vic.gov.au::71fd8d61-e027-46b7-8337-a71fdf948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DC6"/>
    <a:srgbClr val="367996"/>
    <a:srgbClr val="25406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AFFB2-A8A1-4295-8815-5B317E6F5ADE}" v="7" dt="2020-04-30T12:24:56.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462" autoAdjust="0"/>
  </p:normalViewPr>
  <p:slideViewPr>
    <p:cSldViewPr snapToGrid="0">
      <p:cViewPr varScale="1">
        <p:scale>
          <a:sx n="43" d="100"/>
          <a:sy n="43" d="100"/>
        </p:scale>
        <p:origin x="1384" y="40"/>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16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79"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Thompson" userId="1bf8adab-bc3b-421c-8b61-12f3d047ac73" providerId="ADAL" clId="{D111CBD0-4AA9-4CA9-9145-27FA0DD452B2}"/>
    <pc:docChg chg="custSel modSld">
      <pc:chgData name="Donna Thompson" userId="1bf8adab-bc3b-421c-8b61-12f3d047ac73" providerId="ADAL" clId="{D111CBD0-4AA9-4CA9-9145-27FA0DD452B2}" dt="2020-04-01T08:10:27.906" v="6" actId="1589"/>
      <pc:docMkLst>
        <pc:docMk/>
      </pc:docMkLst>
      <pc:sldChg chg="addCm modCm">
        <pc:chgData name="Donna Thompson" userId="1bf8adab-bc3b-421c-8b61-12f3d047ac73" providerId="ADAL" clId="{D111CBD0-4AA9-4CA9-9145-27FA0DD452B2}" dt="2020-04-01T08:10:27.906" v="6" actId="1589"/>
        <pc:sldMkLst>
          <pc:docMk/>
          <pc:sldMk cId="3839084412" sldId="301"/>
        </pc:sldMkLst>
      </pc:sldChg>
      <pc:sldChg chg="modCm">
        <pc:chgData name="Donna Thompson" userId="1bf8adab-bc3b-421c-8b61-12f3d047ac73" providerId="ADAL" clId="{D111CBD0-4AA9-4CA9-9145-27FA0DD452B2}" dt="2020-04-01T08:08:13.758" v="0"/>
        <pc:sldMkLst>
          <pc:docMk/>
          <pc:sldMk cId="72201265" sldId="328"/>
        </pc:sldMkLst>
      </pc:sldChg>
      <pc:sldChg chg="addCm modCm">
        <pc:chgData name="Donna Thompson" userId="1bf8adab-bc3b-421c-8b61-12f3d047ac73" providerId="ADAL" clId="{D111CBD0-4AA9-4CA9-9145-27FA0DD452B2}" dt="2020-04-01T08:09:00.079" v="2"/>
        <pc:sldMkLst>
          <pc:docMk/>
          <pc:sldMk cId="1909587925" sldId="364"/>
        </pc:sldMkLst>
      </pc:sldChg>
    </pc:docChg>
  </pc:docChgLst>
  <pc:docChgLst>
    <pc:chgData name="Donna Thompson" userId="1bf8adab-bc3b-421c-8b61-12f3d047ac73" providerId="ADAL" clId="{AEF29407-B33D-41D4-8AAE-3DAC65889E85}"/>
    <pc:docChg chg="custSel">
      <pc:chgData name="Donna Thompson" userId="1bf8adab-bc3b-421c-8b61-12f3d047ac73" providerId="ADAL" clId="{AEF29407-B33D-41D4-8AAE-3DAC65889E85}" dt="2020-03-31T01:01:53.932" v="0" actId="1592"/>
      <pc:docMkLst>
        <pc:docMk/>
      </pc:docMkLst>
      <pc:sldChg chg="delCm">
        <pc:chgData name="Donna Thompson" userId="1bf8adab-bc3b-421c-8b61-12f3d047ac73" providerId="ADAL" clId="{AEF29407-B33D-41D4-8AAE-3DAC65889E85}" dt="2020-03-31T01:01:53.932" v="0" actId="1592"/>
        <pc:sldMkLst>
          <pc:docMk/>
          <pc:sldMk cId="3840083958" sldId="326"/>
        </pc:sldMkLst>
      </pc:sldChg>
    </pc:docChg>
  </pc:docChgLst>
  <pc:docChgLst>
    <pc:chgData name="Donna x Thompson (DHHS)" userId="1bf8adab-bc3b-421c-8b61-12f3d047ac73" providerId="ADAL" clId="{C4ABDEFB-7F26-4B0E-BF30-07316AB317BD}"/>
    <pc:docChg chg="custSel modSld">
      <pc:chgData name="Donna x Thompson (DHHS)" userId="1bf8adab-bc3b-421c-8b61-12f3d047ac73" providerId="ADAL" clId="{C4ABDEFB-7F26-4B0E-BF30-07316AB317BD}" dt="2020-04-27T05:08:16.266" v="10"/>
      <pc:docMkLst>
        <pc:docMk/>
      </pc:docMkLst>
      <pc:sldChg chg="addCm delCm">
        <pc:chgData name="Donna x Thompson (DHHS)" userId="1bf8adab-bc3b-421c-8b61-12f3d047ac73" providerId="ADAL" clId="{C4ABDEFB-7F26-4B0E-BF30-07316AB317BD}" dt="2020-04-27T05:02:12.739" v="4" actId="1592"/>
        <pc:sldMkLst>
          <pc:docMk/>
          <pc:sldMk cId="1126511165" sldId="257"/>
        </pc:sldMkLst>
      </pc:sldChg>
      <pc:sldChg chg="addCm modCm">
        <pc:chgData name="Donna x Thompson (DHHS)" userId="1bf8adab-bc3b-421c-8b61-12f3d047ac73" providerId="ADAL" clId="{C4ABDEFB-7F26-4B0E-BF30-07316AB317BD}" dt="2020-04-27T05:08:16.266" v="10"/>
        <pc:sldMkLst>
          <pc:docMk/>
          <pc:sldMk cId="2388966925" sldId="312"/>
        </pc:sldMkLst>
      </pc:sldChg>
      <pc:sldChg chg="modSp">
        <pc:chgData name="Donna x Thompson (DHHS)" userId="1bf8adab-bc3b-421c-8b61-12f3d047ac73" providerId="ADAL" clId="{C4ABDEFB-7F26-4B0E-BF30-07316AB317BD}" dt="2020-04-27T05:06:34.200" v="8" actId="14100"/>
        <pc:sldMkLst>
          <pc:docMk/>
          <pc:sldMk cId="2639178335" sldId="379"/>
        </pc:sldMkLst>
        <pc:spChg chg="mod">
          <ac:chgData name="Donna x Thompson (DHHS)" userId="1bf8adab-bc3b-421c-8b61-12f3d047ac73" providerId="ADAL" clId="{C4ABDEFB-7F26-4B0E-BF30-07316AB317BD}" dt="2020-04-27T05:06:34.200" v="8" actId="14100"/>
          <ac:spMkLst>
            <pc:docMk/>
            <pc:sldMk cId="2639178335" sldId="379"/>
            <ac:spMk id="4" creationId="{00000000-0000-0000-0000-000000000000}"/>
          </ac:spMkLst>
        </pc:spChg>
      </pc:sldChg>
      <pc:sldChg chg="addCm">
        <pc:chgData name="Donna x Thompson (DHHS)" userId="1bf8adab-bc3b-421c-8b61-12f3d047ac73" providerId="ADAL" clId="{C4ABDEFB-7F26-4B0E-BF30-07316AB317BD}" dt="2020-04-27T05:05:43.465" v="6" actId="1589"/>
        <pc:sldMkLst>
          <pc:docMk/>
          <pc:sldMk cId="4264557924" sldId="380"/>
        </pc:sldMkLst>
      </pc:sldChg>
      <pc:sldChg chg="addCm">
        <pc:chgData name="Donna x Thompson (DHHS)" userId="1bf8adab-bc3b-421c-8b61-12f3d047ac73" providerId="ADAL" clId="{C4ABDEFB-7F26-4B0E-BF30-07316AB317BD}" dt="2020-04-27T05:04:08.545" v="5" actId="1589"/>
        <pc:sldMkLst>
          <pc:docMk/>
          <pc:sldMk cId="1588311015" sldId="382"/>
        </pc:sldMkLst>
      </pc:sldChg>
      <pc:sldChg chg="addCm delCm">
        <pc:chgData name="Donna x Thompson (DHHS)" userId="1bf8adab-bc3b-421c-8b61-12f3d047ac73" providerId="ADAL" clId="{C4ABDEFB-7F26-4B0E-BF30-07316AB317BD}" dt="2020-04-27T05:02:07.277" v="2" actId="1592"/>
        <pc:sldMkLst>
          <pc:docMk/>
          <pc:sldMk cId="4082855133" sldId="384"/>
        </pc:sldMkLst>
      </pc:sldChg>
    </pc:docChg>
  </pc:docChgLst>
  <pc:docChgLst>
    <pc:chgData name="Amanda Thompson (DHHS)" userId="71fd8d61-e027-46b7-8337-a71fdf948df0" providerId="ADAL" clId="{1CCAFFB2-A8A1-4295-8815-5B317E6F5ADE}"/>
    <pc:docChg chg="custSel modSld">
      <pc:chgData name="Amanda Thompson (DHHS)" userId="71fd8d61-e027-46b7-8337-a71fdf948df0" providerId="ADAL" clId="{1CCAFFB2-A8A1-4295-8815-5B317E6F5ADE}" dt="2020-04-30T12:24:56.096" v="10"/>
      <pc:docMkLst>
        <pc:docMk/>
      </pc:docMkLst>
      <pc:sldChg chg="addCm modCm">
        <pc:chgData name="Amanda Thompson (DHHS)" userId="71fd8d61-e027-46b7-8337-a71fdf948df0" providerId="ADAL" clId="{1CCAFFB2-A8A1-4295-8815-5B317E6F5ADE}" dt="2020-04-30T12:24:56.096" v="10"/>
        <pc:sldMkLst>
          <pc:docMk/>
          <pc:sldMk cId="3554952369" sldId="273"/>
        </pc:sldMkLst>
      </pc:sldChg>
      <pc:sldChg chg="addCm">
        <pc:chgData name="Amanda Thompson (DHHS)" userId="71fd8d61-e027-46b7-8337-a71fdf948df0" providerId="ADAL" clId="{1CCAFFB2-A8A1-4295-8815-5B317E6F5ADE}" dt="2020-04-30T12:04:36.984" v="5" actId="1589"/>
        <pc:sldMkLst>
          <pc:docMk/>
          <pc:sldMk cId="2714459935" sldId="319"/>
        </pc:sldMkLst>
      </pc:sldChg>
      <pc:sldChg chg="addCm modCm">
        <pc:chgData name="Amanda Thompson (DHHS)" userId="71fd8d61-e027-46b7-8337-a71fdf948df0" providerId="ADAL" clId="{1CCAFFB2-A8A1-4295-8815-5B317E6F5ADE}" dt="2020-04-30T12:07:28.053" v="7"/>
        <pc:sldMkLst>
          <pc:docMk/>
          <pc:sldMk cId="3755938756" sldId="322"/>
        </pc:sldMkLst>
      </pc:sldChg>
      <pc:sldChg chg="addCm">
        <pc:chgData name="Amanda Thompson (DHHS)" userId="71fd8d61-e027-46b7-8337-a71fdf948df0" providerId="ADAL" clId="{1CCAFFB2-A8A1-4295-8815-5B317E6F5ADE}" dt="2020-04-30T12:17:19.581" v="8" actId="1589"/>
        <pc:sldMkLst>
          <pc:docMk/>
          <pc:sldMk cId="180230760" sldId="375"/>
        </pc:sldMkLst>
      </pc:sldChg>
      <pc:sldChg chg="addCm modCm">
        <pc:chgData name="Amanda Thompson (DHHS)" userId="71fd8d61-e027-46b7-8337-a71fdf948df0" providerId="ADAL" clId="{1CCAFFB2-A8A1-4295-8815-5B317E6F5ADE}" dt="2020-04-30T11:57:51.753" v="4"/>
        <pc:sldMkLst>
          <pc:docMk/>
          <pc:sldMk cId="2639178335" sldId="379"/>
        </pc:sldMkLst>
      </pc:sldChg>
      <pc:sldChg chg="modCm">
        <pc:chgData name="Amanda Thompson (DHHS)" userId="71fd8d61-e027-46b7-8337-a71fdf948df0" providerId="ADAL" clId="{1CCAFFB2-A8A1-4295-8815-5B317E6F5ADE}" dt="2020-04-30T11:55:11.147" v="1"/>
        <pc:sldMkLst>
          <pc:docMk/>
          <pc:sldMk cId="4264557924" sldId="380"/>
        </pc:sldMkLst>
      </pc:sldChg>
    </pc:docChg>
  </pc:docChgLst>
  <pc:docChgLst>
    <pc:chgData name="Donna x Thompson (DHHS)" userId="1bf8adab-bc3b-421c-8b61-12f3d047ac73" providerId="ADAL" clId="{AEF29407-B33D-41D4-8AAE-3DAC65889E85}"/>
    <pc:docChg chg="undo custSel modSld">
      <pc:chgData name="Donna x Thompson (DHHS)" userId="1bf8adab-bc3b-421c-8b61-12f3d047ac73" providerId="ADAL" clId="{AEF29407-B33D-41D4-8AAE-3DAC65889E85}" dt="2020-03-30T06:19:46.102" v="34"/>
      <pc:docMkLst>
        <pc:docMk/>
      </pc:docMkLst>
      <pc:sldChg chg="addCm modCm modNotesTx">
        <pc:chgData name="Donna x Thompson (DHHS)" userId="1bf8adab-bc3b-421c-8b61-12f3d047ac73" providerId="ADAL" clId="{AEF29407-B33D-41D4-8AAE-3DAC65889E85}" dt="2020-03-30T05:57:38.344" v="3"/>
        <pc:sldMkLst>
          <pc:docMk/>
          <pc:sldMk cId="1126511165" sldId="257"/>
        </pc:sldMkLst>
      </pc:sldChg>
      <pc:sldChg chg="addCm modCm">
        <pc:chgData name="Donna x Thompson (DHHS)" userId="1bf8adab-bc3b-421c-8b61-12f3d047ac73" providerId="ADAL" clId="{AEF29407-B33D-41D4-8AAE-3DAC65889E85}" dt="2020-03-30T06:08:24.876" v="16"/>
        <pc:sldMkLst>
          <pc:docMk/>
          <pc:sldMk cId="172851241" sldId="277"/>
        </pc:sldMkLst>
      </pc:sldChg>
      <pc:sldChg chg="addCm modCm">
        <pc:chgData name="Donna x Thompson (DHHS)" userId="1bf8adab-bc3b-421c-8b61-12f3d047ac73" providerId="ADAL" clId="{AEF29407-B33D-41D4-8AAE-3DAC65889E85}" dt="2020-03-30T06:19:46.102" v="34"/>
        <pc:sldMkLst>
          <pc:docMk/>
          <pc:sldMk cId="3839084412" sldId="301"/>
        </pc:sldMkLst>
      </pc:sldChg>
      <pc:sldChg chg="addCm modCm">
        <pc:chgData name="Donna x Thompson (DHHS)" userId="1bf8adab-bc3b-421c-8b61-12f3d047ac73" providerId="ADAL" clId="{AEF29407-B33D-41D4-8AAE-3DAC65889E85}" dt="2020-03-30T06:06:35.111" v="14"/>
        <pc:sldMkLst>
          <pc:docMk/>
          <pc:sldMk cId="655555604" sldId="302"/>
        </pc:sldMkLst>
      </pc:sldChg>
      <pc:sldChg chg="modNotesTx">
        <pc:chgData name="Donna x Thompson (DHHS)" userId="1bf8adab-bc3b-421c-8b61-12f3d047ac73" providerId="ADAL" clId="{AEF29407-B33D-41D4-8AAE-3DAC65889E85}" dt="2020-03-30T06:00:05.026" v="5" actId="6549"/>
        <pc:sldMkLst>
          <pc:docMk/>
          <pc:sldMk cId="2639759722" sldId="307"/>
        </pc:sldMkLst>
      </pc:sldChg>
      <pc:sldChg chg="addCm modCm">
        <pc:chgData name="Donna x Thompson (DHHS)" userId="1bf8adab-bc3b-421c-8b61-12f3d047ac73" providerId="ADAL" clId="{AEF29407-B33D-41D4-8AAE-3DAC65889E85}" dt="2020-03-30T06:02:53.727" v="10"/>
        <pc:sldMkLst>
          <pc:docMk/>
          <pc:sldMk cId="3706655618" sldId="310"/>
        </pc:sldMkLst>
      </pc:sldChg>
      <pc:sldChg chg="addCm modCm">
        <pc:chgData name="Donna x Thompson (DHHS)" userId="1bf8adab-bc3b-421c-8b61-12f3d047ac73" providerId="ADAL" clId="{AEF29407-B33D-41D4-8AAE-3DAC65889E85}" dt="2020-03-30T06:04:17.980" v="12"/>
        <pc:sldMkLst>
          <pc:docMk/>
          <pc:sldMk cId="3215641786" sldId="313"/>
        </pc:sldMkLst>
      </pc:sldChg>
      <pc:sldChg chg="addCm modCm">
        <pc:chgData name="Donna x Thompson (DHHS)" userId="1bf8adab-bc3b-421c-8b61-12f3d047ac73" providerId="ADAL" clId="{AEF29407-B33D-41D4-8AAE-3DAC65889E85}" dt="2020-03-30T06:08:55.681" v="19"/>
        <pc:sldMkLst>
          <pc:docMk/>
          <pc:sldMk cId="2714459935" sldId="319"/>
        </pc:sldMkLst>
      </pc:sldChg>
      <pc:sldChg chg="addCm modCm">
        <pc:chgData name="Donna x Thompson (DHHS)" userId="1bf8adab-bc3b-421c-8b61-12f3d047ac73" providerId="ADAL" clId="{AEF29407-B33D-41D4-8AAE-3DAC65889E85}" dt="2020-03-30T06:15:24.402" v="30"/>
        <pc:sldMkLst>
          <pc:docMk/>
          <pc:sldMk cId="2031006539" sldId="321"/>
        </pc:sldMkLst>
      </pc:sldChg>
      <pc:sldChg chg="addCm">
        <pc:chgData name="Donna x Thompson (DHHS)" userId="1bf8adab-bc3b-421c-8b61-12f3d047ac73" providerId="ADAL" clId="{AEF29407-B33D-41D4-8AAE-3DAC65889E85}" dt="2020-03-30T06:12:50.542" v="24" actId="1589"/>
        <pc:sldMkLst>
          <pc:docMk/>
          <pc:sldMk cId="3840083958" sldId="326"/>
        </pc:sldMkLst>
      </pc:sldChg>
      <pc:sldChg chg="addCm modCm">
        <pc:chgData name="Donna x Thompson (DHHS)" userId="1bf8adab-bc3b-421c-8b61-12f3d047ac73" providerId="ADAL" clId="{AEF29407-B33D-41D4-8AAE-3DAC65889E85}" dt="2020-03-30T06:13:57.735" v="26"/>
        <pc:sldMkLst>
          <pc:docMk/>
          <pc:sldMk cId="72201265" sldId="328"/>
        </pc:sldMkLst>
      </pc:sldChg>
      <pc:sldChg chg="addCm modCm">
        <pc:chgData name="Donna x Thompson (DHHS)" userId="1bf8adab-bc3b-421c-8b61-12f3d047ac73" providerId="ADAL" clId="{AEF29407-B33D-41D4-8AAE-3DAC65889E85}" dt="2020-03-30T06:11:58.800" v="23"/>
        <pc:sldMkLst>
          <pc:docMk/>
          <pc:sldMk cId="4070244452" sldId="329"/>
        </pc:sldMkLst>
      </pc:sldChg>
      <pc:sldChg chg="addCm modCm">
        <pc:chgData name="Donna x Thompson (DHHS)" userId="1bf8adab-bc3b-421c-8b61-12f3d047ac73" providerId="ADAL" clId="{AEF29407-B33D-41D4-8AAE-3DAC65889E85}" dt="2020-03-30T06:14:30.449" v="28"/>
        <pc:sldMkLst>
          <pc:docMk/>
          <pc:sldMk cId="2022878847" sldId="330"/>
        </pc:sldMkLst>
      </pc:sldChg>
      <pc:sldChg chg="addCm modCm">
        <pc:chgData name="Donna x Thompson (DHHS)" userId="1bf8adab-bc3b-421c-8b61-12f3d047ac73" providerId="ADAL" clId="{AEF29407-B33D-41D4-8AAE-3DAC65889E85}" dt="2020-03-30T06:19:07.070" v="32"/>
        <pc:sldMkLst>
          <pc:docMk/>
          <pc:sldMk cId="3229619751" sldId="362"/>
        </pc:sldMkLst>
      </pc:sldChg>
      <pc:sldChg chg="addCm modCm">
        <pc:chgData name="Donna x Thompson (DHHS)" userId="1bf8adab-bc3b-421c-8b61-12f3d047ac73" providerId="ADAL" clId="{AEF29407-B33D-41D4-8AAE-3DAC65889E85}" dt="2020-03-30T06:10:00.463" v="21"/>
        <pc:sldMkLst>
          <pc:docMk/>
          <pc:sldMk cId="3078765870" sldId="369"/>
        </pc:sldMkLst>
      </pc:sldChg>
    </pc:docChg>
  </pc:docChgLst>
  <pc:docChgLst>
    <pc:chgData name="Amanda Thompson (DHHS)" userId="71fd8d61-e027-46b7-8337-a71fdf948df0" providerId="ADAL" clId="{9E9CE064-46D4-4F6E-8A0B-1C49FAFDD67B}"/>
    <pc:docChg chg="custSel modSld">
      <pc:chgData name="Amanda Thompson (DHHS)" userId="71fd8d61-e027-46b7-8337-a71fdf948df0" providerId="ADAL" clId="{9E9CE064-46D4-4F6E-8A0B-1C49FAFDD67B}" dt="2020-03-31T11:53:58.180" v="16" actId="1589"/>
      <pc:docMkLst>
        <pc:docMk/>
      </pc:docMkLst>
      <pc:sldChg chg="addCm modCm">
        <pc:chgData name="Amanda Thompson (DHHS)" userId="71fd8d61-e027-46b7-8337-a71fdf948df0" providerId="ADAL" clId="{9E9CE064-46D4-4F6E-8A0B-1C49FAFDD67B}" dt="2020-03-31T11:52:07.712" v="13"/>
        <pc:sldMkLst>
          <pc:docMk/>
          <pc:sldMk cId="4211433181" sldId="291"/>
        </pc:sldMkLst>
      </pc:sldChg>
      <pc:sldChg chg="addCm">
        <pc:chgData name="Amanda Thompson (DHHS)" userId="71fd8d61-e027-46b7-8337-a71fdf948df0" providerId="ADAL" clId="{9E9CE064-46D4-4F6E-8A0B-1C49FAFDD67B}" dt="2020-03-31T11:53:58.180" v="16" actId="1589"/>
        <pc:sldMkLst>
          <pc:docMk/>
          <pc:sldMk cId="3839084412" sldId="301"/>
        </pc:sldMkLst>
      </pc:sldChg>
      <pc:sldChg chg="addCm delCm modCm">
        <pc:chgData name="Amanda Thompson (DHHS)" userId="71fd8d61-e027-46b7-8337-a71fdf948df0" providerId="ADAL" clId="{9E9CE064-46D4-4F6E-8A0B-1C49FAFDD67B}" dt="2020-03-31T11:46:12.512" v="6" actId="1592"/>
        <pc:sldMkLst>
          <pc:docMk/>
          <pc:sldMk cId="2300859948" sldId="304"/>
        </pc:sldMkLst>
      </pc:sldChg>
      <pc:sldChg chg="modCm">
        <pc:chgData name="Amanda Thompson (DHHS)" userId="71fd8d61-e027-46b7-8337-a71fdf948df0" providerId="ADAL" clId="{9E9CE064-46D4-4F6E-8A0B-1C49FAFDD67B}" dt="2020-03-31T11:42:23.207" v="3"/>
        <pc:sldMkLst>
          <pc:docMk/>
          <pc:sldMk cId="2714459935" sldId="319"/>
        </pc:sldMkLst>
      </pc:sldChg>
      <pc:sldChg chg="addCm modCm">
        <pc:chgData name="Amanda Thompson (DHHS)" userId="71fd8d61-e027-46b7-8337-a71fdf948df0" providerId="ADAL" clId="{9E9CE064-46D4-4F6E-8A0B-1C49FAFDD67B}" dt="2020-03-31T11:49:15.339" v="8" actId="1589"/>
        <pc:sldMkLst>
          <pc:docMk/>
          <pc:sldMk cId="72201265" sldId="328"/>
        </pc:sldMkLst>
      </pc:sldChg>
      <pc:sldChg chg="addCm modCm">
        <pc:chgData name="Amanda Thompson (DHHS)" userId="71fd8d61-e027-46b7-8337-a71fdf948df0" providerId="ADAL" clId="{9E9CE064-46D4-4F6E-8A0B-1C49FAFDD67B}" dt="2020-03-31T11:45:49.332" v="5"/>
        <pc:sldMkLst>
          <pc:docMk/>
          <pc:sldMk cId="4070244452" sldId="329"/>
        </pc:sldMkLst>
      </pc:sldChg>
      <pc:sldChg chg="modCm">
        <pc:chgData name="Amanda Thompson (DHHS)" userId="71fd8d61-e027-46b7-8337-a71fdf948df0" providerId="ADAL" clId="{9E9CE064-46D4-4F6E-8A0B-1C49FAFDD67B}" dt="2020-03-31T11:49:37.620" v="9"/>
        <pc:sldMkLst>
          <pc:docMk/>
          <pc:sldMk cId="2022878847" sldId="330"/>
        </pc:sldMkLst>
      </pc:sldChg>
      <pc:sldChg chg="addCm modCm">
        <pc:chgData name="Amanda Thompson (DHHS)" userId="71fd8d61-e027-46b7-8337-a71fdf948df0" providerId="ADAL" clId="{9E9CE064-46D4-4F6E-8A0B-1C49FAFDD67B}" dt="2020-03-31T11:53:13.479" v="15"/>
        <pc:sldMkLst>
          <pc:docMk/>
          <pc:sldMk cId="3229619751" sldId="362"/>
        </pc:sldMkLst>
      </pc:sldChg>
      <pc:sldChg chg="addCm modCm">
        <pc:chgData name="Amanda Thompson (DHHS)" userId="71fd8d61-e027-46b7-8337-a71fdf948df0" providerId="ADAL" clId="{9E9CE064-46D4-4F6E-8A0B-1C49FAFDD67B}" dt="2020-03-31T11:50:38.314" v="11"/>
        <pc:sldMkLst>
          <pc:docMk/>
          <pc:sldMk cId="1909587925" sldId="364"/>
        </pc:sldMkLst>
      </pc:sldChg>
    </pc:docChg>
  </pc:docChgLst>
</pc:chgInfo>
</file>

<file path=ppt/diagrams/_rels/data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A50C2-ED25-495D-B530-DCE10DAF4A6C}" type="doc">
      <dgm:prSet loTypeId="urn:microsoft.com/office/officeart/2005/8/layout/default" loCatId="list" qsTypeId="urn:microsoft.com/office/officeart/2005/8/quickstyle/3d1" qsCatId="3D" csTypeId="urn:microsoft.com/office/officeart/2005/8/colors/accent5_4" csCatId="accent5" phldr="1"/>
      <dgm:spPr/>
      <dgm:t>
        <a:bodyPr/>
        <a:lstStyle/>
        <a:p>
          <a:endParaRPr lang="en-US"/>
        </a:p>
      </dgm:t>
    </dgm:pt>
    <dgm:pt modelId="{2AA60734-9334-4F07-8430-8AC17149D101}">
      <dgm:prSet custT="1"/>
      <dgm:spPr>
        <a:solidFill>
          <a:schemeClr val="accent2">
            <a:lumMod val="50000"/>
          </a:schemeClr>
        </a:solidFill>
      </dgm:spPr>
      <dgm:t>
        <a:bodyPr/>
        <a:lstStyle/>
        <a:p>
          <a:r>
            <a:rPr lang="en-AU" sz="2000" b="1" dirty="0" smtClean="0">
              <a:latin typeface="Open Sans" panose="020B0604020202020204"/>
            </a:rPr>
            <a:t>Inappropriate interactions/body language</a:t>
          </a:r>
          <a:endParaRPr lang="en-AU" sz="2000" b="1" dirty="0">
            <a:latin typeface="Open Sans" panose="020B0604020202020204"/>
          </a:endParaRPr>
        </a:p>
      </dgm:t>
    </dgm:pt>
    <dgm:pt modelId="{D44756B8-A397-4672-9D60-97F07C49FE37}" type="parTrans" cxnId="{8E961F87-C998-4704-8E64-4697AD69A814}">
      <dgm:prSet/>
      <dgm:spPr/>
      <dgm:t>
        <a:bodyPr/>
        <a:lstStyle/>
        <a:p>
          <a:endParaRPr lang="en-US"/>
        </a:p>
      </dgm:t>
    </dgm:pt>
    <dgm:pt modelId="{65FAF3FC-0D83-4C0E-AD21-2F9434D70642}" type="sibTrans" cxnId="{8E961F87-C998-4704-8E64-4697AD69A814}">
      <dgm:prSet/>
      <dgm:spPr/>
      <dgm:t>
        <a:bodyPr/>
        <a:lstStyle/>
        <a:p>
          <a:endParaRPr lang="en-US"/>
        </a:p>
      </dgm:t>
    </dgm:pt>
    <dgm:pt modelId="{4F7B952C-E1DD-4096-BC9E-BC8171357C99}">
      <dgm:prSet custT="1"/>
      <dgm:spPr>
        <a:solidFill>
          <a:schemeClr val="accent2">
            <a:lumMod val="75000"/>
          </a:schemeClr>
        </a:solidFill>
      </dgm:spPr>
      <dgm:t>
        <a:bodyPr/>
        <a:lstStyle/>
        <a:p>
          <a:r>
            <a:rPr lang="en-AU" sz="2000" b="1" dirty="0" smtClean="0">
              <a:latin typeface="Open Sans" panose="020B0604020202020204"/>
            </a:rPr>
            <a:t>Vague explanations/ inconsistent stories</a:t>
          </a:r>
          <a:endParaRPr lang="en-AU" sz="2000" dirty="0">
            <a:latin typeface="Open Sans" panose="020B0604020202020204"/>
          </a:endParaRPr>
        </a:p>
      </dgm:t>
    </dgm:pt>
    <dgm:pt modelId="{9F1A8D2E-BD9D-48AF-8394-00D0CC1998CD}" type="parTrans" cxnId="{4640C860-8445-4CBD-BECB-62FF031C5861}">
      <dgm:prSet/>
      <dgm:spPr/>
      <dgm:t>
        <a:bodyPr/>
        <a:lstStyle/>
        <a:p>
          <a:endParaRPr lang="en-US"/>
        </a:p>
      </dgm:t>
    </dgm:pt>
    <dgm:pt modelId="{A5A5BC92-F284-4E1E-9F58-D0403317281D}" type="sibTrans" cxnId="{4640C860-8445-4CBD-BECB-62FF031C5861}">
      <dgm:prSet/>
      <dgm:spPr/>
      <dgm:t>
        <a:bodyPr/>
        <a:lstStyle/>
        <a:p>
          <a:endParaRPr lang="en-US"/>
        </a:p>
      </dgm:t>
    </dgm:pt>
    <dgm:pt modelId="{0687802F-92E8-4BD4-931E-9D06E520FFD2}">
      <dgm:prSet custT="1"/>
      <dgm:spPr>
        <a:solidFill>
          <a:schemeClr val="accent2">
            <a:lumMod val="75000"/>
          </a:schemeClr>
        </a:solidFill>
      </dgm:spPr>
      <dgm:t>
        <a:bodyPr/>
        <a:lstStyle/>
        <a:p>
          <a:r>
            <a:rPr lang="en-AU" sz="2000" b="1" dirty="0" smtClean="0">
              <a:latin typeface="Open Sans" panose="020B0604020202020204"/>
            </a:rPr>
            <a:t>Changes in legal documents</a:t>
          </a:r>
          <a:endParaRPr lang="en-AU" sz="2000" dirty="0">
            <a:latin typeface="Open Sans" panose="020B0604020202020204"/>
          </a:endParaRPr>
        </a:p>
      </dgm:t>
    </dgm:pt>
    <dgm:pt modelId="{6ADFDE88-34A3-43C3-B266-DDDB945B595A}" type="parTrans" cxnId="{1A1471CB-9177-4E45-BF64-12270A3206C1}">
      <dgm:prSet/>
      <dgm:spPr/>
      <dgm:t>
        <a:bodyPr/>
        <a:lstStyle/>
        <a:p>
          <a:endParaRPr lang="en-US"/>
        </a:p>
      </dgm:t>
    </dgm:pt>
    <dgm:pt modelId="{4AF449E2-05D5-440D-896D-81EC94035D36}" type="sibTrans" cxnId="{1A1471CB-9177-4E45-BF64-12270A3206C1}">
      <dgm:prSet/>
      <dgm:spPr/>
      <dgm:t>
        <a:bodyPr/>
        <a:lstStyle/>
        <a:p>
          <a:endParaRPr lang="en-US"/>
        </a:p>
      </dgm:t>
    </dgm:pt>
    <dgm:pt modelId="{1B9998F4-ED72-4D19-956B-5FB10342DFEF}">
      <dgm:prSet custT="1"/>
      <dgm:spPr>
        <a:solidFill>
          <a:srgbClr val="367996"/>
        </a:solidFill>
      </dgm:spPr>
      <dgm:t>
        <a:bodyPr/>
        <a:lstStyle/>
        <a:p>
          <a:r>
            <a:rPr lang="en-AU" sz="2000" b="1" dirty="0" smtClean="0">
              <a:latin typeface="Open Sans" panose="020B0604020202020204"/>
            </a:rPr>
            <a:t>Unexplained injuries</a:t>
          </a:r>
          <a:endParaRPr lang="en-AU" sz="2000" dirty="0">
            <a:latin typeface="Open Sans" panose="020B0604020202020204"/>
          </a:endParaRPr>
        </a:p>
      </dgm:t>
    </dgm:pt>
    <dgm:pt modelId="{84D905A5-EF83-4BC2-AD0C-756E764B59BD}" type="parTrans" cxnId="{FEBCFA37-4BF1-4104-96E1-CF5DFAFB0D09}">
      <dgm:prSet/>
      <dgm:spPr/>
      <dgm:t>
        <a:bodyPr/>
        <a:lstStyle/>
        <a:p>
          <a:endParaRPr lang="en-US"/>
        </a:p>
      </dgm:t>
    </dgm:pt>
    <dgm:pt modelId="{BD078C44-2DDA-4ADB-A52A-E849E6EAD113}" type="sibTrans" cxnId="{FEBCFA37-4BF1-4104-96E1-CF5DFAFB0D09}">
      <dgm:prSet/>
      <dgm:spPr/>
      <dgm:t>
        <a:bodyPr/>
        <a:lstStyle/>
        <a:p>
          <a:endParaRPr lang="en-US"/>
        </a:p>
      </dgm:t>
    </dgm:pt>
    <dgm:pt modelId="{9EE8CF42-CBF3-410C-B80E-17F4B1216F6E}">
      <dgm:prSet custT="1"/>
      <dgm:spPr>
        <a:solidFill>
          <a:schemeClr val="accent2">
            <a:lumMod val="75000"/>
          </a:schemeClr>
        </a:solidFill>
      </dgm:spPr>
      <dgm:t>
        <a:bodyPr/>
        <a:lstStyle/>
        <a:p>
          <a:r>
            <a:rPr lang="en-AU" sz="2000" b="1" dirty="0" smtClean="0">
              <a:latin typeface="Open Sans" panose="020B0604020202020204"/>
            </a:rPr>
            <a:t>Unexplained financial status</a:t>
          </a:r>
          <a:endParaRPr lang="en-AU" sz="2000" b="1" dirty="0">
            <a:latin typeface="Open Sans" panose="020B0604020202020204"/>
          </a:endParaRPr>
        </a:p>
      </dgm:t>
    </dgm:pt>
    <dgm:pt modelId="{28A491D7-95EC-4963-82DA-4779A7322A7B}" type="parTrans" cxnId="{21EB7D1F-2030-48F4-92CF-09FB6C1079FC}">
      <dgm:prSet/>
      <dgm:spPr/>
      <dgm:t>
        <a:bodyPr/>
        <a:lstStyle/>
        <a:p>
          <a:endParaRPr lang="en-US"/>
        </a:p>
      </dgm:t>
    </dgm:pt>
    <dgm:pt modelId="{6B3EC7D3-CA73-4B39-A30F-EC5A47A1BC4B}" type="sibTrans" cxnId="{21EB7D1F-2030-48F4-92CF-09FB6C1079FC}">
      <dgm:prSet/>
      <dgm:spPr/>
      <dgm:t>
        <a:bodyPr/>
        <a:lstStyle/>
        <a:p>
          <a:endParaRPr lang="en-US"/>
        </a:p>
      </dgm:t>
    </dgm:pt>
    <dgm:pt modelId="{EA70DB36-7ABA-4661-9F04-FBB9B1DF0427}">
      <dgm:prSet custT="1"/>
      <dgm:spPr>
        <a:solidFill>
          <a:srgbClr val="367996"/>
        </a:solidFill>
      </dgm:spPr>
      <dgm:t>
        <a:bodyPr/>
        <a:lstStyle/>
        <a:p>
          <a:r>
            <a:rPr lang="en-AU" sz="2000" b="1" dirty="0" smtClean="0">
              <a:latin typeface="Open Sans" panose="020B0604020202020204"/>
            </a:rPr>
            <a:t>Sudden appearance of new carer</a:t>
          </a:r>
          <a:endParaRPr lang="en-AU" sz="2000" dirty="0">
            <a:latin typeface="Open Sans" panose="020B0604020202020204"/>
          </a:endParaRPr>
        </a:p>
      </dgm:t>
    </dgm:pt>
    <dgm:pt modelId="{19B28B95-171A-4B9F-A66A-D4E4EF886ADA}" type="parTrans" cxnId="{34DEEA78-168B-4B41-A922-D97DB2CABD8C}">
      <dgm:prSet/>
      <dgm:spPr/>
      <dgm:t>
        <a:bodyPr/>
        <a:lstStyle/>
        <a:p>
          <a:endParaRPr lang="en-US"/>
        </a:p>
      </dgm:t>
    </dgm:pt>
    <dgm:pt modelId="{906B5654-F839-42FB-8565-0770F8E0DEAB}" type="sibTrans" cxnId="{34DEEA78-168B-4B41-A922-D97DB2CABD8C}">
      <dgm:prSet/>
      <dgm:spPr/>
      <dgm:t>
        <a:bodyPr/>
        <a:lstStyle/>
        <a:p>
          <a:endParaRPr lang="en-US"/>
        </a:p>
      </dgm:t>
    </dgm:pt>
    <dgm:pt modelId="{223F94E0-0E73-4503-9197-A002410276A1}">
      <dgm:prSet custT="1"/>
      <dgm:spPr>
        <a:solidFill>
          <a:schemeClr val="accent2">
            <a:lumMod val="50000"/>
          </a:schemeClr>
        </a:solidFill>
      </dgm:spPr>
      <dgm:t>
        <a:bodyPr/>
        <a:lstStyle/>
        <a:p>
          <a:r>
            <a:rPr lang="en-AU" sz="2000" b="1" dirty="0" smtClean="0">
              <a:latin typeface="Open Sans" panose="020B0604020202020204"/>
            </a:rPr>
            <a:t>Repeat hospital presentations </a:t>
          </a:r>
          <a:endParaRPr lang="en-AU" sz="2000" dirty="0">
            <a:latin typeface="Open Sans" panose="020B0604020202020204"/>
          </a:endParaRPr>
        </a:p>
      </dgm:t>
    </dgm:pt>
    <dgm:pt modelId="{5DC2BE7E-6AC3-4B33-BF17-96A1DB7F3B02}" type="parTrans" cxnId="{569F44A0-E55C-4602-9EB2-F4FD0F83EE9F}">
      <dgm:prSet/>
      <dgm:spPr/>
      <dgm:t>
        <a:bodyPr/>
        <a:lstStyle/>
        <a:p>
          <a:endParaRPr lang="en-US"/>
        </a:p>
      </dgm:t>
    </dgm:pt>
    <dgm:pt modelId="{47FD85A3-6163-4944-86E8-6B96902C7F6C}" type="sibTrans" cxnId="{569F44A0-E55C-4602-9EB2-F4FD0F83EE9F}">
      <dgm:prSet/>
      <dgm:spPr/>
      <dgm:t>
        <a:bodyPr/>
        <a:lstStyle/>
        <a:p>
          <a:endParaRPr lang="en-US"/>
        </a:p>
      </dgm:t>
    </dgm:pt>
    <dgm:pt modelId="{22778F91-B3E1-4138-B835-835B95A965B6}">
      <dgm:prSet custT="1"/>
      <dgm:spPr>
        <a:solidFill>
          <a:srgbClr val="69ADC6"/>
        </a:solidFill>
      </dgm:spPr>
      <dgm:t>
        <a:bodyPr/>
        <a:lstStyle/>
        <a:p>
          <a:r>
            <a:rPr lang="en-AU" sz="2000" b="1" dirty="0" smtClean="0">
              <a:latin typeface="Open Sans" panose="020B0604020202020204"/>
            </a:rPr>
            <a:t>Weight loss</a:t>
          </a:r>
          <a:endParaRPr lang="en-AU" sz="2000" dirty="0">
            <a:latin typeface="Open Sans" panose="020B0604020202020204"/>
          </a:endParaRPr>
        </a:p>
      </dgm:t>
    </dgm:pt>
    <dgm:pt modelId="{90373DCC-AD75-4AB6-AF6A-AEDE3517807C}" type="parTrans" cxnId="{82E0358E-78B6-4578-B787-33DB178CA1E9}">
      <dgm:prSet/>
      <dgm:spPr/>
      <dgm:t>
        <a:bodyPr/>
        <a:lstStyle/>
        <a:p>
          <a:endParaRPr lang="en-US"/>
        </a:p>
      </dgm:t>
    </dgm:pt>
    <dgm:pt modelId="{08245DF1-8EAA-4917-AD10-7BEA6A937860}" type="sibTrans" cxnId="{82E0358E-78B6-4578-B787-33DB178CA1E9}">
      <dgm:prSet/>
      <dgm:spPr/>
      <dgm:t>
        <a:bodyPr/>
        <a:lstStyle/>
        <a:p>
          <a:endParaRPr lang="en-US"/>
        </a:p>
      </dgm:t>
    </dgm:pt>
    <dgm:pt modelId="{1A3BD1C9-15A9-4FA2-9CE0-E7B7D04AFC2A}">
      <dgm:prSet custT="1"/>
      <dgm:spPr>
        <a:solidFill>
          <a:srgbClr val="69ADC6"/>
        </a:solidFill>
      </dgm:spPr>
      <dgm:t>
        <a:bodyPr/>
        <a:lstStyle/>
        <a:p>
          <a:r>
            <a:rPr lang="en-AU" sz="2000" b="1" dirty="0" smtClean="0">
              <a:latin typeface="Open Sans" panose="020B0604020202020204"/>
            </a:rPr>
            <a:t>Poor grooming or hygiene</a:t>
          </a:r>
          <a:endParaRPr lang="en-AU" sz="2000" dirty="0">
            <a:latin typeface="Open Sans" panose="020B0604020202020204"/>
          </a:endParaRPr>
        </a:p>
      </dgm:t>
    </dgm:pt>
    <dgm:pt modelId="{2E864393-E865-4170-B489-59175341166F}" type="parTrans" cxnId="{E9B51934-B80D-4C01-AA39-16D755670572}">
      <dgm:prSet/>
      <dgm:spPr/>
      <dgm:t>
        <a:bodyPr/>
        <a:lstStyle/>
        <a:p>
          <a:endParaRPr lang="en-US"/>
        </a:p>
      </dgm:t>
    </dgm:pt>
    <dgm:pt modelId="{9DEAF0FA-FD01-41E9-A304-93163C466DD9}" type="sibTrans" cxnId="{E9B51934-B80D-4C01-AA39-16D755670572}">
      <dgm:prSet/>
      <dgm:spPr/>
      <dgm:t>
        <a:bodyPr/>
        <a:lstStyle/>
        <a:p>
          <a:endParaRPr lang="en-US"/>
        </a:p>
      </dgm:t>
    </dgm:pt>
    <dgm:pt modelId="{65274E40-EE3C-4BAB-A57D-45D70C9C40AD}">
      <dgm:prSet custT="1"/>
      <dgm:spPr>
        <a:solidFill>
          <a:srgbClr val="367996"/>
        </a:solidFill>
      </dgm:spPr>
      <dgm:t>
        <a:bodyPr/>
        <a:lstStyle/>
        <a:p>
          <a:r>
            <a:rPr lang="en-AU" sz="2000" b="1" dirty="0" smtClean="0">
              <a:latin typeface="Open Sans" panose="020B0604020202020204"/>
            </a:rPr>
            <a:t>Delays in seeking care/lack of follow up</a:t>
          </a:r>
          <a:endParaRPr lang="en-AU" sz="2000" dirty="0">
            <a:latin typeface="Open Sans" panose="020B0604020202020204"/>
          </a:endParaRPr>
        </a:p>
      </dgm:t>
    </dgm:pt>
    <dgm:pt modelId="{C492B51E-F154-4C99-BF4E-4C8EC448DB11}" type="parTrans" cxnId="{901B067B-A287-4EBC-BCDB-44FEBC7B9FB7}">
      <dgm:prSet/>
      <dgm:spPr/>
      <dgm:t>
        <a:bodyPr/>
        <a:lstStyle/>
        <a:p>
          <a:endParaRPr lang="en-US"/>
        </a:p>
      </dgm:t>
    </dgm:pt>
    <dgm:pt modelId="{9E720F93-1CA2-4019-BE97-A2F820FC537C}" type="sibTrans" cxnId="{901B067B-A287-4EBC-BCDB-44FEBC7B9FB7}">
      <dgm:prSet/>
      <dgm:spPr/>
      <dgm:t>
        <a:bodyPr/>
        <a:lstStyle/>
        <a:p>
          <a:endParaRPr lang="en-US"/>
        </a:p>
      </dgm:t>
    </dgm:pt>
    <dgm:pt modelId="{E9320911-B003-424A-847F-A5D5FF7CBB54}" type="pres">
      <dgm:prSet presAssocID="{537A50C2-ED25-495D-B530-DCE10DAF4A6C}" presName="diagram" presStyleCnt="0">
        <dgm:presLayoutVars>
          <dgm:dir/>
          <dgm:resizeHandles val="exact"/>
        </dgm:presLayoutVars>
      </dgm:prSet>
      <dgm:spPr/>
      <dgm:t>
        <a:bodyPr/>
        <a:lstStyle/>
        <a:p>
          <a:endParaRPr lang="en-AU"/>
        </a:p>
      </dgm:t>
    </dgm:pt>
    <dgm:pt modelId="{16CA6DAB-36A4-4020-A729-456C00CE41D4}" type="pres">
      <dgm:prSet presAssocID="{2AA60734-9334-4F07-8430-8AC17149D101}" presName="node" presStyleLbl="node1" presStyleIdx="0" presStyleCnt="10">
        <dgm:presLayoutVars>
          <dgm:bulletEnabled val="1"/>
        </dgm:presLayoutVars>
      </dgm:prSet>
      <dgm:spPr>
        <a:prstGeom prst="flowChartAlternateProcess">
          <a:avLst/>
        </a:prstGeom>
      </dgm:spPr>
      <dgm:t>
        <a:bodyPr/>
        <a:lstStyle/>
        <a:p>
          <a:endParaRPr lang="en-AU"/>
        </a:p>
      </dgm:t>
    </dgm:pt>
    <dgm:pt modelId="{898CD828-0F00-4D8E-B416-97479AAD5C8F}" type="pres">
      <dgm:prSet presAssocID="{65FAF3FC-0D83-4C0E-AD21-2F9434D70642}" presName="sibTrans" presStyleCnt="0"/>
      <dgm:spPr/>
      <dgm:t>
        <a:bodyPr/>
        <a:lstStyle/>
        <a:p>
          <a:endParaRPr lang="en-AU"/>
        </a:p>
      </dgm:t>
    </dgm:pt>
    <dgm:pt modelId="{313A6D24-E36B-4C98-8589-F65C4F9AA1F3}" type="pres">
      <dgm:prSet presAssocID="{223F94E0-0E73-4503-9197-A002410276A1}" presName="node" presStyleLbl="node1" presStyleIdx="1" presStyleCnt="10">
        <dgm:presLayoutVars>
          <dgm:bulletEnabled val="1"/>
        </dgm:presLayoutVars>
      </dgm:prSet>
      <dgm:spPr>
        <a:prstGeom prst="roundRect">
          <a:avLst/>
        </a:prstGeom>
      </dgm:spPr>
      <dgm:t>
        <a:bodyPr/>
        <a:lstStyle/>
        <a:p>
          <a:endParaRPr lang="en-AU"/>
        </a:p>
      </dgm:t>
    </dgm:pt>
    <dgm:pt modelId="{1790840D-D891-4D44-92BC-56F80E70751D}" type="pres">
      <dgm:prSet presAssocID="{47FD85A3-6163-4944-86E8-6B96902C7F6C}" presName="sibTrans" presStyleCnt="0"/>
      <dgm:spPr/>
      <dgm:t>
        <a:bodyPr/>
        <a:lstStyle/>
        <a:p>
          <a:endParaRPr lang="en-AU"/>
        </a:p>
      </dgm:t>
    </dgm:pt>
    <dgm:pt modelId="{EECF7433-BA94-4256-BDAE-E630C3EF514A}" type="pres">
      <dgm:prSet presAssocID="{9EE8CF42-CBF3-410C-B80E-17F4B1216F6E}" presName="node" presStyleLbl="node1" presStyleIdx="2" presStyleCnt="10">
        <dgm:presLayoutVars>
          <dgm:bulletEnabled val="1"/>
        </dgm:presLayoutVars>
      </dgm:prSet>
      <dgm:spPr>
        <a:prstGeom prst="roundRect">
          <a:avLst/>
        </a:prstGeom>
      </dgm:spPr>
      <dgm:t>
        <a:bodyPr/>
        <a:lstStyle/>
        <a:p>
          <a:endParaRPr lang="en-AU"/>
        </a:p>
      </dgm:t>
    </dgm:pt>
    <dgm:pt modelId="{B9246840-749E-4372-AD19-7460E6F30BF3}" type="pres">
      <dgm:prSet presAssocID="{6B3EC7D3-CA73-4B39-A30F-EC5A47A1BC4B}" presName="sibTrans" presStyleCnt="0"/>
      <dgm:spPr/>
      <dgm:t>
        <a:bodyPr/>
        <a:lstStyle/>
        <a:p>
          <a:endParaRPr lang="en-AU"/>
        </a:p>
      </dgm:t>
    </dgm:pt>
    <dgm:pt modelId="{17E982DE-3872-49BD-AD2E-FFE8E6E1E14D}" type="pres">
      <dgm:prSet presAssocID="{0687802F-92E8-4BD4-931E-9D06E520FFD2}" presName="node" presStyleLbl="node1" presStyleIdx="3" presStyleCnt="10">
        <dgm:presLayoutVars>
          <dgm:bulletEnabled val="1"/>
        </dgm:presLayoutVars>
      </dgm:prSet>
      <dgm:spPr>
        <a:prstGeom prst="roundRect">
          <a:avLst/>
        </a:prstGeom>
      </dgm:spPr>
      <dgm:t>
        <a:bodyPr/>
        <a:lstStyle/>
        <a:p>
          <a:endParaRPr lang="en-AU"/>
        </a:p>
      </dgm:t>
    </dgm:pt>
    <dgm:pt modelId="{10CE3855-F288-46E5-868F-3F10BB16745A}" type="pres">
      <dgm:prSet presAssocID="{4AF449E2-05D5-440D-896D-81EC94035D36}" presName="sibTrans" presStyleCnt="0"/>
      <dgm:spPr/>
      <dgm:t>
        <a:bodyPr/>
        <a:lstStyle/>
        <a:p>
          <a:endParaRPr lang="en-AU"/>
        </a:p>
      </dgm:t>
    </dgm:pt>
    <dgm:pt modelId="{54F19809-2CF4-4E85-B30D-D5A7962E88F1}" type="pres">
      <dgm:prSet presAssocID="{4F7B952C-E1DD-4096-BC9E-BC8171357C99}" presName="node" presStyleLbl="node1" presStyleIdx="4" presStyleCnt="10">
        <dgm:presLayoutVars>
          <dgm:bulletEnabled val="1"/>
        </dgm:presLayoutVars>
      </dgm:prSet>
      <dgm:spPr>
        <a:prstGeom prst="roundRect">
          <a:avLst/>
        </a:prstGeom>
      </dgm:spPr>
      <dgm:t>
        <a:bodyPr/>
        <a:lstStyle/>
        <a:p>
          <a:endParaRPr lang="en-AU"/>
        </a:p>
      </dgm:t>
    </dgm:pt>
    <dgm:pt modelId="{77DDE1B5-AF01-4F74-949B-8448191A044D}" type="pres">
      <dgm:prSet presAssocID="{A5A5BC92-F284-4E1E-9F58-D0403317281D}" presName="sibTrans" presStyleCnt="0"/>
      <dgm:spPr/>
      <dgm:t>
        <a:bodyPr/>
        <a:lstStyle/>
        <a:p>
          <a:endParaRPr lang="en-AU"/>
        </a:p>
      </dgm:t>
    </dgm:pt>
    <dgm:pt modelId="{E6CD7D7F-D9D0-46FB-B894-ACA5E31D1D7A}" type="pres">
      <dgm:prSet presAssocID="{65274E40-EE3C-4BAB-A57D-45D70C9C40AD}" presName="node" presStyleLbl="node1" presStyleIdx="5" presStyleCnt="10">
        <dgm:presLayoutVars>
          <dgm:bulletEnabled val="1"/>
        </dgm:presLayoutVars>
      </dgm:prSet>
      <dgm:spPr>
        <a:prstGeom prst="roundRect">
          <a:avLst/>
        </a:prstGeom>
      </dgm:spPr>
      <dgm:t>
        <a:bodyPr/>
        <a:lstStyle/>
        <a:p>
          <a:endParaRPr lang="en-AU"/>
        </a:p>
      </dgm:t>
    </dgm:pt>
    <dgm:pt modelId="{96F4D85D-F241-4922-B76F-3DD6BCD4EDE5}" type="pres">
      <dgm:prSet presAssocID="{9E720F93-1CA2-4019-BE97-A2F820FC537C}" presName="sibTrans" presStyleCnt="0"/>
      <dgm:spPr/>
      <dgm:t>
        <a:bodyPr/>
        <a:lstStyle/>
        <a:p>
          <a:endParaRPr lang="en-AU"/>
        </a:p>
      </dgm:t>
    </dgm:pt>
    <dgm:pt modelId="{27B6C012-C292-4814-B181-3E95131AB485}" type="pres">
      <dgm:prSet presAssocID="{EA70DB36-7ABA-4661-9F04-FBB9B1DF0427}" presName="node" presStyleLbl="node1" presStyleIdx="6" presStyleCnt="10">
        <dgm:presLayoutVars>
          <dgm:bulletEnabled val="1"/>
        </dgm:presLayoutVars>
      </dgm:prSet>
      <dgm:spPr>
        <a:prstGeom prst="roundRect">
          <a:avLst/>
        </a:prstGeom>
      </dgm:spPr>
      <dgm:t>
        <a:bodyPr/>
        <a:lstStyle/>
        <a:p>
          <a:endParaRPr lang="en-AU"/>
        </a:p>
      </dgm:t>
    </dgm:pt>
    <dgm:pt modelId="{41E5ED14-473A-46B2-9C01-131496AD2C22}" type="pres">
      <dgm:prSet presAssocID="{906B5654-F839-42FB-8565-0770F8E0DEAB}" presName="sibTrans" presStyleCnt="0"/>
      <dgm:spPr/>
      <dgm:t>
        <a:bodyPr/>
        <a:lstStyle/>
        <a:p>
          <a:endParaRPr lang="en-AU"/>
        </a:p>
      </dgm:t>
    </dgm:pt>
    <dgm:pt modelId="{424E4A9E-ED13-4EC4-A8B2-53ACFC13C21A}" type="pres">
      <dgm:prSet presAssocID="{1B9998F4-ED72-4D19-956B-5FB10342DFEF}" presName="node" presStyleLbl="node1" presStyleIdx="7" presStyleCnt="10">
        <dgm:presLayoutVars>
          <dgm:bulletEnabled val="1"/>
        </dgm:presLayoutVars>
      </dgm:prSet>
      <dgm:spPr>
        <a:prstGeom prst="roundRect">
          <a:avLst/>
        </a:prstGeom>
      </dgm:spPr>
      <dgm:t>
        <a:bodyPr/>
        <a:lstStyle/>
        <a:p>
          <a:endParaRPr lang="en-AU"/>
        </a:p>
      </dgm:t>
    </dgm:pt>
    <dgm:pt modelId="{22BD2EFE-EE1A-49DD-9516-11799FC8BF0D}" type="pres">
      <dgm:prSet presAssocID="{BD078C44-2DDA-4ADB-A52A-E849E6EAD113}" presName="sibTrans" presStyleCnt="0"/>
      <dgm:spPr/>
      <dgm:t>
        <a:bodyPr/>
        <a:lstStyle/>
        <a:p>
          <a:endParaRPr lang="en-AU"/>
        </a:p>
      </dgm:t>
    </dgm:pt>
    <dgm:pt modelId="{98610D35-82F2-4D78-8C46-F5BE709B3F51}" type="pres">
      <dgm:prSet presAssocID="{1A3BD1C9-15A9-4FA2-9CE0-E7B7D04AFC2A}" presName="node" presStyleLbl="node1" presStyleIdx="8" presStyleCnt="10" custLinFactNeighborX="-661">
        <dgm:presLayoutVars>
          <dgm:bulletEnabled val="1"/>
        </dgm:presLayoutVars>
      </dgm:prSet>
      <dgm:spPr>
        <a:prstGeom prst="roundRect">
          <a:avLst/>
        </a:prstGeom>
      </dgm:spPr>
      <dgm:t>
        <a:bodyPr/>
        <a:lstStyle/>
        <a:p>
          <a:endParaRPr lang="en-AU"/>
        </a:p>
      </dgm:t>
    </dgm:pt>
    <dgm:pt modelId="{F4C762C3-B3F3-4267-A144-89C54FAAA590}" type="pres">
      <dgm:prSet presAssocID="{9DEAF0FA-FD01-41E9-A304-93163C466DD9}" presName="sibTrans" presStyleCnt="0"/>
      <dgm:spPr/>
      <dgm:t>
        <a:bodyPr/>
        <a:lstStyle/>
        <a:p>
          <a:endParaRPr lang="en-AU"/>
        </a:p>
      </dgm:t>
    </dgm:pt>
    <dgm:pt modelId="{F30AD62B-7456-4A79-ACC3-C10FAB3F8237}" type="pres">
      <dgm:prSet presAssocID="{22778F91-B3E1-4138-B835-835B95A965B6}" presName="node" presStyleLbl="node1" presStyleIdx="9" presStyleCnt="10">
        <dgm:presLayoutVars>
          <dgm:bulletEnabled val="1"/>
        </dgm:presLayoutVars>
      </dgm:prSet>
      <dgm:spPr>
        <a:prstGeom prst="roundRect">
          <a:avLst/>
        </a:prstGeom>
      </dgm:spPr>
      <dgm:t>
        <a:bodyPr/>
        <a:lstStyle/>
        <a:p>
          <a:endParaRPr lang="en-AU"/>
        </a:p>
      </dgm:t>
    </dgm:pt>
  </dgm:ptLst>
  <dgm:cxnLst>
    <dgm:cxn modelId="{8E961F87-C998-4704-8E64-4697AD69A814}" srcId="{537A50C2-ED25-495D-B530-DCE10DAF4A6C}" destId="{2AA60734-9334-4F07-8430-8AC17149D101}" srcOrd="0" destOrd="0" parTransId="{D44756B8-A397-4672-9D60-97F07C49FE37}" sibTransId="{65FAF3FC-0D83-4C0E-AD21-2F9434D70642}"/>
    <dgm:cxn modelId="{901B067B-A287-4EBC-BCDB-44FEBC7B9FB7}" srcId="{537A50C2-ED25-495D-B530-DCE10DAF4A6C}" destId="{65274E40-EE3C-4BAB-A57D-45D70C9C40AD}" srcOrd="5" destOrd="0" parTransId="{C492B51E-F154-4C99-BF4E-4C8EC448DB11}" sibTransId="{9E720F93-1CA2-4019-BE97-A2F820FC537C}"/>
    <dgm:cxn modelId="{569F44A0-E55C-4602-9EB2-F4FD0F83EE9F}" srcId="{537A50C2-ED25-495D-B530-DCE10DAF4A6C}" destId="{223F94E0-0E73-4503-9197-A002410276A1}" srcOrd="1" destOrd="0" parTransId="{5DC2BE7E-6AC3-4B33-BF17-96A1DB7F3B02}" sibTransId="{47FD85A3-6163-4944-86E8-6B96902C7F6C}"/>
    <dgm:cxn modelId="{BBAAB249-6661-470B-8C9E-56873CF21E0A}" type="presOf" srcId="{65274E40-EE3C-4BAB-A57D-45D70C9C40AD}" destId="{E6CD7D7F-D9D0-46FB-B894-ACA5E31D1D7A}" srcOrd="0" destOrd="0" presId="urn:microsoft.com/office/officeart/2005/8/layout/default"/>
    <dgm:cxn modelId="{C74B2433-AE04-4D82-8681-3AF0E02F05DC}" type="presOf" srcId="{2AA60734-9334-4F07-8430-8AC17149D101}" destId="{16CA6DAB-36A4-4020-A729-456C00CE41D4}" srcOrd="0" destOrd="0" presId="urn:microsoft.com/office/officeart/2005/8/layout/default"/>
    <dgm:cxn modelId="{82E0358E-78B6-4578-B787-33DB178CA1E9}" srcId="{537A50C2-ED25-495D-B530-DCE10DAF4A6C}" destId="{22778F91-B3E1-4138-B835-835B95A965B6}" srcOrd="9" destOrd="0" parTransId="{90373DCC-AD75-4AB6-AF6A-AEDE3517807C}" sibTransId="{08245DF1-8EAA-4917-AD10-7BEA6A937860}"/>
    <dgm:cxn modelId="{1A1471CB-9177-4E45-BF64-12270A3206C1}" srcId="{537A50C2-ED25-495D-B530-DCE10DAF4A6C}" destId="{0687802F-92E8-4BD4-931E-9D06E520FFD2}" srcOrd="3" destOrd="0" parTransId="{6ADFDE88-34A3-43C3-B266-DDDB945B595A}" sibTransId="{4AF449E2-05D5-440D-896D-81EC94035D36}"/>
    <dgm:cxn modelId="{E9B51934-B80D-4C01-AA39-16D755670572}" srcId="{537A50C2-ED25-495D-B530-DCE10DAF4A6C}" destId="{1A3BD1C9-15A9-4FA2-9CE0-E7B7D04AFC2A}" srcOrd="8" destOrd="0" parTransId="{2E864393-E865-4170-B489-59175341166F}" sibTransId="{9DEAF0FA-FD01-41E9-A304-93163C466DD9}"/>
    <dgm:cxn modelId="{3F80B21D-DA14-44F2-82B4-AE1B00B28562}" type="presOf" srcId="{0687802F-92E8-4BD4-931E-9D06E520FFD2}" destId="{17E982DE-3872-49BD-AD2E-FFE8E6E1E14D}" srcOrd="0" destOrd="0" presId="urn:microsoft.com/office/officeart/2005/8/layout/default"/>
    <dgm:cxn modelId="{21EB7D1F-2030-48F4-92CF-09FB6C1079FC}" srcId="{537A50C2-ED25-495D-B530-DCE10DAF4A6C}" destId="{9EE8CF42-CBF3-410C-B80E-17F4B1216F6E}" srcOrd="2" destOrd="0" parTransId="{28A491D7-95EC-4963-82DA-4779A7322A7B}" sibTransId="{6B3EC7D3-CA73-4B39-A30F-EC5A47A1BC4B}"/>
    <dgm:cxn modelId="{F013976E-BFA5-4818-8619-B9FFDFAAEBF7}" type="presOf" srcId="{22778F91-B3E1-4138-B835-835B95A965B6}" destId="{F30AD62B-7456-4A79-ACC3-C10FAB3F8237}" srcOrd="0" destOrd="0" presId="urn:microsoft.com/office/officeart/2005/8/layout/default"/>
    <dgm:cxn modelId="{09747301-3CCD-4D4F-B511-64BBF58B56A7}" type="presOf" srcId="{1B9998F4-ED72-4D19-956B-5FB10342DFEF}" destId="{424E4A9E-ED13-4EC4-A8B2-53ACFC13C21A}" srcOrd="0" destOrd="0" presId="urn:microsoft.com/office/officeart/2005/8/layout/default"/>
    <dgm:cxn modelId="{539ECBAD-1D53-49E6-A07E-D22D483929D1}" type="presOf" srcId="{1A3BD1C9-15A9-4FA2-9CE0-E7B7D04AFC2A}" destId="{98610D35-82F2-4D78-8C46-F5BE709B3F51}" srcOrd="0" destOrd="0" presId="urn:microsoft.com/office/officeart/2005/8/layout/default"/>
    <dgm:cxn modelId="{4640C860-8445-4CBD-BECB-62FF031C5861}" srcId="{537A50C2-ED25-495D-B530-DCE10DAF4A6C}" destId="{4F7B952C-E1DD-4096-BC9E-BC8171357C99}" srcOrd="4" destOrd="0" parTransId="{9F1A8D2E-BD9D-48AF-8394-00D0CC1998CD}" sibTransId="{A5A5BC92-F284-4E1E-9F58-D0403317281D}"/>
    <dgm:cxn modelId="{2B9BF3CC-25C6-4143-8DF8-13CD80D7FCE5}" type="presOf" srcId="{537A50C2-ED25-495D-B530-DCE10DAF4A6C}" destId="{E9320911-B003-424A-847F-A5D5FF7CBB54}" srcOrd="0" destOrd="0" presId="urn:microsoft.com/office/officeart/2005/8/layout/default"/>
    <dgm:cxn modelId="{0933E513-0186-43DF-8AD8-D11E48EF6876}" type="presOf" srcId="{9EE8CF42-CBF3-410C-B80E-17F4B1216F6E}" destId="{EECF7433-BA94-4256-BDAE-E630C3EF514A}" srcOrd="0" destOrd="0" presId="urn:microsoft.com/office/officeart/2005/8/layout/default"/>
    <dgm:cxn modelId="{34DEEA78-168B-4B41-A922-D97DB2CABD8C}" srcId="{537A50C2-ED25-495D-B530-DCE10DAF4A6C}" destId="{EA70DB36-7ABA-4661-9F04-FBB9B1DF0427}" srcOrd="6" destOrd="0" parTransId="{19B28B95-171A-4B9F-A66A-D4E4EF886ADA}" sibTransId="{906B5654-F839-42FB-8565-0770F8E0DEAB}"/>
    <dgm:cxn modelId="{FEBCFA37-4BF1-4104-96E1-CF5DFAFB0D09}" srcId="{537A50C2-ED25-495D-B530-DCE10DAF4A6C}" destId="{1B9998F4-ED72-4D19-956B-5FB10342DFEF}" srcOrd="7" destOrd="0" parTransId="{84D905A5-EF83-4BC2-AD0C-756E764B59BD}" sibTransId="{BD078C44-2DDA-4ADB-A52A-E849E6EAD113}"/>
    <dgm:cxn modelId="{0C110AD8-9E59-4879-A169-93CCEAF062B7}" type="presOf" srcId="{223F94E0-0E73-4503-9197-A002410276A1}" destId="{313A6D24-E36B-4C98-8589-F65C4F9AA1F3}" srcOrd="0" destOrd="0" presId="urn:microsoft.com/office/officeart/2005/8/layout/default"/>
    <dgm:cxn modelId="{7BA32F26-1FD6-43C4-A576-CCB2B7210300}" type="presOf" srcId="{EA70DB36-7ABA-4661-9F04-FBB9B1DF0427}" destId="{27B6C012-C292-4814-B181-3E95131AB485}" srcOrd="0" destOrd="0" presId="urn:microsoft.com/office/officeart/2005/8/layout/default"/>
    <dgm:cxn modelId="{66937952-6B30-4932-A090-34B4BB052B6E}" type="presOf" srcId="{4F7B952C-E1DD-4096-BC9E-BC8171357C99}" destId="{54F19809-2CF4-4E85-B30D-D5A7962E88F1}" srcOrd="0" destOrd="0" presId="urn:microsoft.com/office/officeart/2005/8/layout/default"/>
    <dgm:cxn modelId="{0805789E-1D43-483D-AB6A-2832ACB376AF}" type="presParOf" srcId="{E9320911-B003-424A-847F-A5D5FF7CBB54}" destId="{16CA6DAB-36A4-4020-A729-456C00CE41D4}" srcOrd="0" destOrd="0" presId="urn:microsoft.com/office/officeart/2005/8/layout/default"/>
    <dgm:cxn modelId="{3EFB16F3-9857-421C-B30B-7CF3EBAA38A2}" type="presParOf" srcId="{E9320911-B003-424A-847F-A5D5FF7CBB54}" destId="{898CD828-0F00-4D8E-B416-97479AAD5C8F}" srcOrd="1" destOrd="0" presId="urn:microsoft.com/office/officeart/2005/8/layout/default"/>
    <dgm:cxn modelId="{3AC5BA6C-7108-4CD8-A6C7-97C85C5FC54E}" type="presParOf" srcId="{E9320911-B003-424A-847F-A5D5FF7CBB54}" destId="{313A6D24-E36B-4C98-8589-F65C4F9AA1F3}" srcOrd="2" destOrd="0" presId="urn:microsoft.com/office/officeart/2005/8/layout/default"/>
    <dgm:cxn modelId="{3947EEAF-18C2-4B10-BE7B-76776D2C8FCD}" type="presParOf" srcId="{E9320911-B003-424A-847F-A5D5FF7CBB54}" destId="{1790840D-D891-4D44-92BC-56F80E70751D}" srcOrd="3" destOrd="0" presId="urn:microsoft.com/office/officeart/2005/8/layout/default"/>
    <dgm:cxn modelId="{F78DD070-13DD-4B68-9E26-0B614CDFE2C1}" type="presParOf" srcId="{E9320911-B003-424A-847F-A5D5FF7CBB54}" destId="{EECF7433-BA94-4256-BDAE-E630C3EF514A}" srcOrd="4" destOrd="0" presId="urn:microsoft.com/office/officeart/2005/8/layout/default"/>
    <dgm:cxn modelId="{7F48BB5C-AB29-40E5-9BC3-7E158369A16C}" type="presParOf" srcId="{E9320911-B003-424A-847F-A5D5FF7CBB54}" destId="{B9246840-749E-4372-AD19-7460E6F30BF3}" srcOrd="5" destOrd="0" presId="urn:microsoft.com/office/officeart/2005/8/layout/default"/>
    <dgm:cxn modelId="{AFFDF159-515A-4E2E-864C-58C02B7F1E5B}" type="presParOf" srcId="{E9320911-B003-424A-847F-A5D5FF7CBB54}" destId="{17E982DE-3872-49BD-AD2E-FFE8E6E1E14D}" srcOrd="6" destOrd="0" presId="urn:microsoft.com/office/officeart/2005/8/layout/default"/>
    <dgm:cxn modelId="{B3329E6B-8027-49B4-892B-E59ACC571888}" type="presParOf" srcId="{E9320911-B003-424A-847F-A5D5FF7CBB54}" destId="{10CE3855-F288-46E5-868F-3F10BB16745A}" srcOrd="7" destOrd="0" presId="urn:microsoft.com/office/officeart/2005/8/layout/default"/>
    <dgm:cxn modelId="{27FA7822-5407-42CC-AC37-0B1572A3933F}" type="presParOf" srcId="{E9320911-B003-424A-847F-A5D5FF7CBB54}" destId="{54F19809-2CF4-4E85-B30D-D5A7962E88F1}" srcOrd="8" destOrd="0" presId="urn:microsoft.com/office/officeart/2005/8/layout/default"/>
    <dgm:cxn modelId="{0F669B6B-A714-4952-823E-330915727C85}" type="presParOf" srcId="{E9320911-B003-424A-847F-A5D5FF7CBB54}" destId="{77DDE1B5-AF01-4F74-949B-8448191A044D}" srcOrd="9" destOrd="0" presId="urn:microsoft.com/office/officeart/2005/8/layout/default"/>
    <dgm:cxn modelId="{A14F2A3D-8ACF-4FFB-82D3-B66DADF60408}" type="presParOf" srcId="{E9320911-B003-424A-847F-A5D5FF7CBB54}" destId="{E6CD7D7F-D9D0-46FB-B894-ACA5E31D1D7A}" srcOrd="10" destOrd="0" presId="urn:microsoft.com/office/officeart/2005/8/layout/default"/>
    <dgm:cxn modelId="{9947C581-4A23-43D7-8B51-04C5B0CDF068}" type="presParOf" srcId="{E9320911-B003-424A-847F-A5D5FF7CBB54}" destId="{96F4D85D-F241-4922-B76F-3DD6BCD4EDE5}" srcOrd="11" destOrd="0" presId="urn:microsoft.com/office/officeart/2005/8/layout/default"/>
    <dgm:cxn modelId="{3C3CE945-8AD8-4EBE-9E94-D32600EEAA03}" type="presParOf" srcId="{E9320911-B003-424A-847F-A5D5FF7CBB54}" destId="{27B6C012-C292-4814-B181-3E95131AB485}" srcOrd="12" destOrd="0" presId="urn:microsoft.com/office/officeart/2005/8/layout/default"/>
    <dgm:cxn modelId="{58EFD545-CF56-4087-8504-BCC976813771}" type="presParOf" srcId="{E9320911-B003-424A-847F-A5D5FF7CBB54}" destId="{41E5ED14-473A-46B2-9C01-131496AD2C22}" srcOrd="13" destOrd="0" presId="urn:microsoft.com/office/officeart/2005/8/layout/default"/>
    <dgm:cxn modelId="{8D7B0404-6709-4286-A5B0-76F5CF07449F}" type="presParOf" srcId="{E9320911-B003-424A-847F-A5D5FF7CBB54}" destId="{424E4A9E-ED13-4EC4-A8B2-53ACFC13C21A}" srcOrd="14" destOrd="0" presId="urn:microsoft.com/office/officeart/2005/8/layout/default"/>
    <dgm:cxn modelId="{75C717BD-4FAF-4796-B85F-4B1BE7CE8B55}" type="presParOf" srcId="{E9320911-B003-424A-847F-A5D5FF7CBB54}" destId="{22BD2EFE-EE1A-49DD-9516-11799FC8BF0D}" srcOrd="15" destOrd="0" presId="urn:microsoft.com/office/officeart/2005/8/layout/default"/>
    <dgm:cxn modelId="{A90CB2DE-8E73-4B02-BFFA-32EFCF56AF9B}" type="presParOf" srcId="{E9320911-B003-424A-847F-A5D5FF7CBB54}" destId="{98610D35-82F2-4D78-8C46-F5BE709B3F51}" srcOrd="16" destOrd="0" presId="urn:microsoft.com/office/officeart/2005/8/layout/default"/>
    <dgm:cxn modelId="{2AA57C02-7E3B-4356-A38B-A2102828FB0C}" type="presParOf" srcId="{E9320911-B003-424A-847F-A5D5FF7CBB54}" destId="{F4C762C3-B3F3-4267-A144-89C54FAAA590}" srcOrd="17" destOrd="0" presId="urn:microsoft.com/office/officeart/2005/8/layout/default"/>
    <dgm:cxn modelId="{9665536B-FDD0-4F90-8EB8-FFFDF09A9694}" type="presParOf" srcId="{E9320911-B003-424A-847F-A5D5FF7CBB54}" destId="{F30AD62B-7456-4A79-ACC3-C10FAB3F8237}" srcOrd="18"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08D0EE-E9DC-46AA-AB4D-0667524091D4}"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AU"/>
        </a:p>
      </dgm:t>
    </dgm:pt>
    <dgm:pt modelId="{A530A39E-7E2C-4775-8653-BB274BD7829A}" type="pres">
      <dgm:prSet presAssocID="{6E08D0EE-E9DC-46AA-AB4D-0667524091D4}" presName="Name0" presStyleCnt="0">
        <dgm:presLayoutVars>
          <dgm:dir/>
        </dgm:presLayoutVars>
      </dgm:prSet>
      <dgm:spPr/>
      <dgm:t>
        <a:bodyPr/>
        <a:lstStyle/>
        <a:p>
          <a:endParaRPr lang="en-AU"/>
        </a:p>
      </dgm:t>
    </dgm:pt>
  </dgm:ptLst>
  <dgm:cxnLst>
    <dgm:cxn modelId="{44CEA941-8856-48E7-B1BD-D37DEE9E9209}" type="presOf" srcId="{6E08D0EE-E9DC-46AA-AB4D-0667524091D4}" destId="{A530A39E-7E2C-4775-8653-BB274BD7829A}" srcOrd="0" destOrd="0" presId="urn:microsoft.com/office/officeart/2008/layout/PictureGri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8D0EE-E9DC-46AA-AB4D-0667524091D4}"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AU"/>
        </a:p>
      </dgm:t>
    </dgm:pt>
    <dgm:pt modelId="{A530A39E-7E2C-4775-8653-BB274BD7829A}" type="pres">
      <dgm:prSet presAssocID="{6E08D0EE-E9DC-46AA-AB4D-0667524091D4}" presName="Name0" presStyleCnt="0">
        <dgm:presLayoutVars>
          <dgm:dir/>
        </dgm:presLayoutVars>
      </dgm:prSet>
      <dgm:spPr/>
      <dgm:t>
        <a:bodyPr/>
        <a:lstStyle/>
        <a:p>
          <a:endParaRPr lang="en-AU"/>
        </a:p>
      </dgm:t>
    </dgm:pt>
  </dgm:ptLst>
  <dgm:cxnLst>
    <dgm:cxn modelId="{A11DD45F-DF46-441B-89F6-BC4AD511CBCC}" type="presOf" srcId="{6E08D0EE-E9DC-46AA-AB4D-0667524091D4}" destId="{A530A39E-7E2C-4775-8653-BB274BD7829A}" srcOrd="0" destOrd="0" presId="urn:microsoft.com/office/officeart/2008/layout/PictureGri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8D0EE-E9DC-46AA-AB4D-0667524091D4}"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AU"/>
        </a:p>
      </dgm:t>
    </dgm:pt>
    <dgm:pt modelId="{A530A39E-7E2C-4775-8653-BB274BD7829A}" type="pres">
      <dgm:prSet presAssocID="{6E08D0EE-E9DC-46AA-AB4D-0667524091D4}" presName="Name0" presStyleCnt="0">
        <dgm:presLayoutVars>
          <dgm:dir/>
        </dgm:presLayoutVars>
      </dgm:prSet>
      <dgm:spPr/>
      <dgm:t>
        <a:bodyPr/>
        <a:lstStyle/>
        <a:p>
          <a:endParaRPr lang="en-AU"/>
        </a:p>
      </dgm:t>
    </dgm:pt>
  </dgm:ptLst>
  <dgm:cxnLst>
    <dgm:cxn modelId="{208345D2-0E4C-4E9E-82E2-C6C2372E54A7}" type="presOf" srcId="{6E08D0EE-E9DC-46AA-AB4D-0667524091D4}" destId="{A530A39E-7E2C-4775-8653-BB274BD7829A}" srcOrd="0" destOrd="0" presId="urn:microsoft.com/office/officeart/2008/layout/PictureGri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7A50C2-ED25-495D-B530-DCE10DAF4A6C}" type="doc">
      <dgm:prSet loTypeId="urn:microsoft.com/office/officeart/2005/8/layout/default" loCatId="list" qsTypeId="urn:microsoft.com/office/officeart/2005/8/quickstyle/3d1" qsCatId="3D" csTypeId="urn:microsoft.com/office/officeart/2005/8/colors/accent5_4" csCatId="accent5" phldr="1"/>
      <dgm:spPr/>
      <dgm:t>
        <a:bodyPr/>
        <a:lstStyle/>
        <a:p>
          <a:endParaRPr lang="en-US"/>
        </a:p>
      </dgm:t>
    </dgm:pt>
    <dgm:pt modelId="{0687802F-92E8-4BD4-931E-9D06E520FFD2}">
      <dgm:prSet custT="1"/>
      <dgm:spPr>
        <a:solidFill>
          <a:schemeClr val="accent2">
            <a:lumMod val="75000"/>
          </a:schemeClr>
        </a:solidFill>
      </dgm:spPr>
      <dgm:t>
        <a:bodyPr/>
        <a:lstStyle/>
        <a:p>
          <a:r>
            <a:rPr lang="en-AU" sz="2000" b="1" dirty="0" smtClean="0">
              <a:latin typeface="Open Sans" panose="020B0604020202020204"/>
            </a:rPr>
            <a:t>Substance abuse</a:t>
          </a:r>
          <a:endParaRPr lang="en-AU" sz="2000" b="1" dirty="0">
            <a:latin typeface="Open Sans" panose="020B0604020202020204"/>
          </a:endParaRPr>
        </a:p>
      </dgm:t>
    </dgm:pt>
    <dgm:pt modelId="{6ADFDE88-34A3-43C3-B266-DDDB945B595A}" type="parTrans" cxnId="{1A1471CB-9177-4E45-BF64-12270A3206C1}">
      <dgm:prSet/>
      <dgm:spPr/>
      <dgm:t>
        <a:bodyPr/>
        <a:lstStyle/>
        <a:p>
          <a:endParaRPr lang="en-US"/>
        </a:p>
      </dgm:t>
    </dgm:pt>
    <dgm:pt modelId="{4AF449E2-05D5-440D-896D-81EC94035D36}" type="sibTrans" cxnId="{1A1471CB-9177-4E45-BF64-12270A3206C1}">
      <dgm:prSet/>
      <dgm:spPr/>
      <dgm:t>
        <a:bodyPr/>
        <a:lstStyle/>
        <a:p>
          <a:endParaRPr lang="en-US"/>
        </a:p>
      </dgm:t>
    </dgm:pt>
    <dgm:pt modelId="{9EE8CF42-CBF3-410C-B80E-17F4B1216F6E}">
      <dgm:prSet custT="1"/>
      <dgm:spPr>
        <a:solidFill>
          <a:schemeClr val="accent2">
            <a:lumMod val="75000"/>
          </a:schemeClr>
        </a:solidFill>
      </dgm:spPr>
      <dgm:t>
        <a:bodyPr/>
        <a:lstStyle/>
        <a:p>
          <a:r>
            <a:rPr lang="en-AU" sz="2000" b="1" dirty="0" smtClean="0">
              <a:latin typeface="Open Sans" panose="020B0604020202020204"/>
            </a:rPr>
            <a:t>Mental illness/ psychological</a:t>
          </a:r>
          <a:endParaRPr lang="en-AU" sz="2000" b="1" dirty="0">
            <a:latin typeface="Open Sans" panose="020B0604020202020204"/>
          </a:endParaRPr>
        </a:p>
      </dgm:t>
    </dgm:pt>
    <dgm:pt modelId="{28A491D7-95EC-4963-82DA-4779A7322A7B}" type="parTrans" cxnId="{21EB7D1F-2030-48F4-92CF-09FB6C1079FC}">
      <dgm:prSet/>
      <dgm:spPr/>
      <dgm:t>
        <a:bodyPr/>
        <a:lstStyle/>
        <a:p>
          <a:endParaRPr lang="en-US"/>
        </a:p>
      </dgm:t>
    </dgm:pt>
    <dgm:pt modelId="{6B3EC7D3-CA73-4B39-A30F-EC5A47A1BC4B}" type="sibTrans" cxnId="{21EB7D1F-2030-48F4-92CF-09FB6C1079FC}">
      <dgm:prSet/>
      <dgm:spPr/>
      <dgm:t>
        <a:bodyPr/>
        <a:lstStyle/>
        <a:p>
          <a:endParaRPr lang="en-US"/>
        </a:p>
      </dgm:t>
    </dgm:pt>
    <dgm:pt modelId="{22778F91-B3E1-4138-B835-835B95A965B6}">
      <dgm:prSet custT="1"/>
      <dgm:spPr>
        <a:solidFill>
          <a:schemeClr val="accent2">
            <a:lumMod val="75000"/>
          </a:schemeClr>
        </a:solidFill>
      </dgm:spPr>
      <dgm:t>
        <a:bodyPr/>
        <a:lstStyle/>
        <a:p>
          <a:r>
            <a:rPr lang="en-AU" sz="2000" b="1" dirty="0" smtClean="0">
              <a:latin typeface="Open Sans" panose="020B0604020202020204"/>
            </a:rPr>
            <a:t>Dependency on the older person</a:t>
          </a:r>
          <a:endParaRPr lang="en-AU" sz="2000" b="1" dirty="0">
            <a:latin typeface="Open Sans" panose="020B0604020202020204"/>
          </a:endParaRPr>
        </a:p>
      </dgm:t>
    </dgm:pt>
    <dgm:pt modelId="{90373DCC-AD75-4AB6-AF6A-AEDE3517807C}" type="parTrans" cxnId="{82E0358E-78B6-4578-B787-33DB178CA1E9}">
      <dgm:prSet/>
      <dgm:spPr/>
      <dgm:t>
        <a:bodyPr/>
        <a:lstStyle/>
        <a:p>
          <a:endParaRPr lang="en-US"/>
        </a:p>
      </dgm:t>
    </dgm:pt>
    <dgm:pt modelId="{08245DF1-8EAA-4917-AD10-7BEA6A937860}" type="sibTrans" cxnId="{82E0358E-78B6-4578-B787-33DB178CA1E9}">
      <dgm:prSet/>
      <dgm:spPr/>
      <dgm:t>
        <a:bodyPr/>
        <a:lstStyle/>
        <a:p>
          <a:endParaRPr lang="en-US"/>
        </a:p>
      </dgm:t>
    </dgm:pt>
    <dgm:pt modelId="{1A3BD1C9-15A9-4FA2-9CE0-E7B7D04AFC2A}">
      <dgm:prSet custT="1"/>
      <dgm:spPr>
        <a:solidFill>
          <a:schemeClr val="accent2">
            <a:lumMod val="75000"/>
          </a:schemeClr>
        </a:solidFill>
      </dgm:spPr>
      <dgm:t>
        <a:bodyPr/>
        <a:lstStyle/>
        <a:p>
          <a:r>
            <a:rPr lang="en-AU" sz="1800" b="1" dirty="0" smtClean="0">
              <a:latin typeface="Open Sans" panose="020B0604020202020204"/>
            </a:rPr>
            <a:t>Stress in care relationships</a:t>
          </a:r>
          <a:endParaRPr lang="en-AU" sz="1800" b="1" dirty="0">
            <a:latin typeface="Open Sans" panose="020B0604020202020204"/>
          </a:endParaRPr>
        </a:p>
      </dgm:t>
    </dgm:pt>
    <dgm:pt modelId="{2E864393-E865-4170-B489-59175341166F}" type="parTrans" cxnId="{E9B51934-B80D-4C01-AA39-16D755670572}">
      <dgm:prSet/>
      <dgm:spPr/>
      <dgm:t>
        <a:bodyPr/>
        <a:lstStyle/>
        <a:p>
          <a:endParaRPr lang="en-US"/>
        </a:p>
      </dgm:t>
    </dgm:pt>
    <dgm:pt modelId="{9DEAF0FA-FD01-41E9-A304-93163C466DD9}" type="sibTrans" cxnId="{E9B51934-B80D-4C01-AA39-16D755670572}">
      <dgm:prSet/>
      <dgm:spPr/>
      <dgm:t>
        <a:bodyPr/>
        <a:lstStyle/>
        <a:p>
          <a:endParaRPr lang="en-US"/>
        </a:p>
      </dgm:t>
    </dgm:pt>
    <dgm:pt modelId="{E9320911-B003-424A-847F-A5D5FF7CBB54}" type="pres">
      <dgm:prSet presAssocID="{537A50C2-ED25-495D-B530-DCE10DAF4A6C}" presName="diagram" presStyleCnt="0">
        <dgm:presLayoutVars>
          <dgm:dir/>
          <dgm:resizeHandles val="exact"/>
        </dgm:presLayoutVars>
      </dgm:prSet>
      <dgm:spPr/>
      <dgm:t>
        <a:bodyPr/>
        <a:lstStyle/>
        <a:p>
          <a:endParaRPr lang="en-AU"/>
        </a:p>
      </dgm:t>
    </dgm:pt>
    <dgm:pt modelId="{EECF7433-BA94-4256-BDAE-E630C3EF514A}" type="pres">
      <dgm:prSet presAssocID="{9EE8CF42-CBF3-410C-B80E-17F4B1216F6E}" presName="node" presStyleLbl="node1" presStyleIdx="0" presStyleCnt="4" custLinFactNeighborX="-1272" custLinFactNeighborY="671">
        <dgm:presLayoutVars>
          <dgm:bulletEnabled val="1"/>
        </dgm:presLayoutVars>
      </dgm:prSet>
      <dgm:spPr>
        <a:prstGeom prst="roundRect">
          <a:avLst/>
        </a:prstGeom>
      </dgm:spPr>
      <dgm:t>
        <a:bodyPr/>
        <a:lstStyle/>
        <a:p>
          <a:endParaRPr lang="en-AU"/>
        </a:p>
      </dgm:t>
    </dgm:pt>
    <dgm:pt modelId="{B9246840-749E-4372-AD19-7460E6F30BF3}" type="pres">
      <dgm:prSet presAssocID="{6B3EC7D3-CA73-4B39-A30F-EC5A47A1BC4B}" presName="sibTrans" presStyleCnt="0"/>
      <dgm:spPr/>
      <dgm:t>
        <a:bodyPr/>
        <a:lstStyle/>
        <a:p>
          <a:endParaRPr lang="en-AU"/>
        </a:p>
      </dgm:t>
    </dgm:pt>
    <dgm:pt modelId="{17E982DE-3872-49BD-AD2E-FFE8E6E1E14D}" type="pres">
      <dgm:prSet presAssocID="{0687802F-92E8-4BD4-931E-9D06E520FFD2}" presName="node" presStyleLbl="node1" presStyleIdx="1" presStyleCnt="4">
        <dgm:presLayoutVars>
          <dgm:bulletEnabled val="1"/>
        </dgm:presLayoutVars>
      </dgm:prSet>
      <dgm:spPr>
        <a:prstGeom prst="roundRect">
          <a:avLst/>
        </a:prstGeom>
      </dgm:spPr>
      <dgm:t>
        <a:bodyPr/>
        <a:lstStyle/>
        <a:p>
          <a:endParaRPr lang="en-AU"/>
        </a:p>
      </dgm:t>
    </dgm:pt>
    <dgm:pt modelId="{10CE3855-F288-46E5-868F-3F10BB16745A}" type="pres">
      <dgm:prSet presAssocID="{4AF449E2-05D5-440D-896D-81EC94035D36}" presName="sibTrans" presStyleCnt="0"/>
      <dgm:spPr/>
      <dgm:t>
        <a:bodyPr/>
        <a:lstStyle/>
        <a:p>
          <a:endParaRPr lang="en-AU"/>
        </a:p>
      </dgm:t>
    </dgm:pt>
    <dgm:pt modelId="{98610D35-82F2-4D78-8C46-F5BE709B3F51}" type="pres">
      <dgm:prSet presAssocID="{1A3BD1C9-15A9-4FA2-9CE0-E7B7D04AFC2A}" presName="node" presStyleLbl="node1" presStyleIdx="2" presStyleCnt="4">
        <dgm:presLayoutVars>
          <dgm:bulletEnabled val="1"/>
        </dgm:presLayoutVars>
      </dgm:prSet>
      <dgm:spPr>
        <a:prstGeom prst="roundRect">
          <a:avLst/>
        </a:prstGeom>
      </dgm:spPr>
      <dgm:t>
        <a:bodyPr/>
        <a:lstStyle/>
        <a:p>
          <a:endParaRPr lang="en-AU"/>
        </a:p>
      </dgm:t>
    </dgm:pt>
    <dgm:pt modelId="{F4C762C3-B3F3-4267-A144-89C54FAAA590}" type="pres">
      <dgm:prSet presAssocID="{9DEAF0FA-FD01-41E9-A304-93163C466DD9}" presName="sibTrans" presStyleCnt="0"/>
      <dgm:spPr/>
      <dgm:t>
        <a:bodyPr/>
        <a:lstStyle/>
        <a:p>
          <a:endParaRPr lang="en-AU"/>
        </a:p>
      </dgm:t>
    </dgm:pt>
    <dgm:pt modelId="{F30AD62B-7456-4A79-ACC3-C10FAB3F8237}" type="pres">
      <dgm:prSet presAssocID="{22778F91-B3E1-4138-B835-835B95A965B6}" presName="node" presStyleLbl="node1" presStyleIdx="3" presStyleCnt="4" custLinFactNeighborX="-1190" custLinFactNeighborY="-149">
        <dgm:presLayoutVars>
          <dgm:bulletEnabled val="1"/>
        </dgm:presLayoutVars>
      </dgm:prSet>
      <dgm:spPr>
        <a:prstGeom prst="roundRect">
          <a:avLst/>
        </a:prstGeom>
      </dgm:spPr>
      <dgm:t>
        <a:bodyPr/>
        <a:lstStyle/>
        <a:p>
          <a:endParaRPr lang="en-AU"/>
        </a:p>
      </dgm:t>
    </dgm:pt>
  </dgm:ptLst>
  <dgm:cxnLst>
    <dgm:cxn modelId="{0E16A744-01B4-487A-A583-A6AE4338CC0B}" type="presOf" srcId="{22778F91-B3E1-4138-B835-835B95A965B6}" destId="{F30AD62B-7456-4A79-ACC3-C10FAB3F8237}" srcOrd="0" destOrd="0" presId="urn:microsoft.com/office/officeart/2005/8/layout/default"/>
    <dgm:cxn modelId="{82E0358E-78B6-4578-B787-33DB178CA1E9}" srcId="{537A50C2-ED25-495D-B530-DCE10DAF4A6C}" destId="{22778F91-B3E1-4138-B835-835B95A965B6}" srcOrd="3" destOrd="0" parTransId="{90373DCC-AD75-4AB6-AF6A-AEDE3517807C}" sibTransId="{08245DF1-8EAA-4917-AD10-7BEA6A937860}"/>
    <dgm:cxn modelId="{1A1471CB-9177-4E45-BF64-12270A3206C1}" srcId="{537A50C2-ED25-495D-B530-DCE10DAF4A6C}" destId="{0687802F-92E8-4BD4-931E-9D06E520FFD2}" srcOrd="1" destOrd="0" parTransId="{6ADFDE88-34A3-43C3-B266-DDDB945B595A}" sibTransId="{4AF449E2-05D5-440D-896D-81EC94035D36}"/>
    <dgm:cxn modelId="{36E8E1BF-7B34-4575-8FB9-6BF1765CECDF}" type="presOf" srcId="{9EE8CF42-CBF3-410C-B80E-17F4B1216F6E}" destId="{EECF7433-BA94-4256-BDAE-E630C3EF514A}" srcOrd="0" destOrd="0" presId="urn:microsoft.com/office/officeart/2005/8/layout/default"/>
    <dgm:cxn modelId="{E9B51934-B80D-4C01-AA39-16D755670572}" srcId="{537A50C2-ED25-495D-B530-DCE10DAF4A6C}" destId="{1A3BD1C9-15A9-4FA2-9CE0-E7B7D04AFC2A}" srcOrd="2" destOrd="0" parTransId="{2E864393-E865-4170-B489-59175341166F}" sibTransId="{9DEAF0FA-FD01-41E9-A304-93163C466DD9}"/>
    <dgm:cxn modelId="{C96D60B7-1C05-4063-AC6F-2D627D7F0017}" type="presOf" srcId="{537A50C2-ED25-495D-B530-DCE10DAF4A6C}" destId="{E9320911-B003-424A-847F-A5D5FF7CBB54}" srcOrd="0" destOrd="0" presId="urn:microsoft.com/office/officeart/2005/8/layout/default"/>
    <dgm:cxn modelId="{3AC4BBFB-CFBF-4CF0-9190-0D902A2C2A5B}" type="presOf" srcId="{1A3BD1C9-15A9-4FA2-9CE0-E7B7D04AFC2A}" destId="{98610D35-82F2-4D78-8C46-F5BE709B3F51}" srcOrd="0" destOrd="0" presId="urn:microsoft.com/office/officeart/2005/8/layout/default"/>
    <dgm:cxn modelId="{21EB7D1F-2030-48F4-92CF-09FB6C1079FC}" srcId="{537A50C2-ED25-495D-B530-DCE10DAF4A6C}" destId="{9EE8CF42-CBF3-410C-B80E-17F4B1216F6E}" srcOrd="0" destOrd="0" parTransId="{28A491D7-95EC-4963-82DA-4779A7322A7B}" sibTransId="{6B3EC7D3-CA73-4B39-A30F-EC5A47A1BC4B}"/>
    <dgm:cxn modelId="{13CE4563-1724-451F-AEFE-718BE827FBC8}" type="presOf" srcId="{0687802F-92E8-4BD4-931E-9D06E520FFD2}" destId="{17E982DE-3872-49BD-AD2E-FFE8E6E1E14D}" srcOrd="0" destOrd="0" presId="urn:microsoft.com/office/officeart/2005/8/layout/default"/>
    <dgm:cxn modelId="{5E435FAE-3F82-47CF-AA8E-7DDC56593390}" type="presParOf" srcId="{E9320911-B003-424A-847F-A5D5FF7CBB54}" destId="{EECF7433-BA94-4256-BDAE-E630C3EF514A}" srcOrd="0" destOrd="0" presId="urn:microsoft.com/office/officeart/2005/8/layout/default"/>
    <dgm:cxn modelId="{4E3CD794-04BB-4C54-8FBE-C589BB17DE11}" type="presParOf" srcId="{E9320911-B003-424A-847F-A5D5FF7CBB54}" destId="{B9246840-749E-4372-AD19-7460E6F30BF3}" srcOrd="1" destOrd="0" presId="urn:microsoft.com/office/officeart/2005/8/layout/default"/>
    <dgm:cxn modelId="{5FB27995-B59F-4357-B7A8-E985BD2B5BF0}" type="presParOf" srcId="{E9320911-B003-424A-847F-A5D5FF7CBB54}" destId="{17E982DE-3872-49BD-AD2E-FFE8E6E1E14D}" srcOrd="2" destOrd="0" presId="urn:microsoft.com/office/officeart/2005/8/layout/default"/>
    <dgm:cxn modelId="{B1CF6769-DEFD-4EDB-8823-C93F66EBC24B}" type="presParOf" srcId="{E9320911-B003-424A-847F-A5D5FF7CBB54}" destId="{10CE3855-F288-46E5-868F-3F10BB16745A}" srcOrd="3" destOrd="0" presId="urn:microsoft.com/office/officeart/2005/8/layout/default"/>
    <dgm:cxn modelId="{304F3576-A971-4629-B8A7-9A6AB8EFAE37}" type="presParOf" srcId="{E9320911-B003-424A-847F-A5D5FF7CBB54}" destId="{98610D35-82F2-4D78-8C46-F5BE709B3F51}" srcOrd="4" destOrd="0" presId="urn:microsoft.com/office/officeart/2005/8/layout/default"/>
    <dgm:cxn modelId="{758827B8-75BE-48B2-92CF-F2AC9449BBDF}" type="presParOf" srcId="{E9320911-B003-424A-847F-A5D5FF7CBB54}" destId="{F4C762C3-B3F3-4267-A144-89C54FAAA590}" srcOrd="5" destOrd="0" presId="urn:microsoft.com/office/officeart/2005/8/layout/default"/>
    <dgm:cxn modelId="{540D9C5A-4DAE-41B5-B5BD-A922632D7A8C}" type="presParOf" srcId="{E9320911-B003-424A-847F-A5D5FF7CBB54}" destId="{F30AD62B-7456-4A79-ACC3-C10FAB3F8237}" srcOrd="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37A50C2-ED25-495D-B530-DCE10DAF4A6C}" type="doc">
      <dgm:prSet loTypeId="urn:microsoft.com/office/officeart/2005/8/layout/default" loCatId="list" qsTypeId="urn:microsoft.com/office/officeart/2005/8/quickstyle/3d1" qsCatId="3D" csTypeId="urn:microsoft.com/office/officeart/2005/8/colors/accent5_4" csCatId="accent5" phldr="1"/>
      <dgm:spPr/>
      <dgm:t>
        <a:bodyPr/>
        <a:lstStyle/>
        <a:p>
          <a:endParaRPr lang="en-US"/>
        </a:p>
      </dgm:t>
    </dgm:pt>
    <dgm:pt modelId="{2AA60734-9334-4F07-8430-8AC17149D101}">
      <dgm:prSet custT="1"/>
      <dgm:spPr>
        <a:solidFill>
          <a:schemeClr val="accent2">
            <a:lumMod val="50000"/>
          </a:schemeClr>
        </a:solidFill>
      </dgm:spPr>
      <dgm:t>
        <a:bodyPr/>
        <a:lstStyle/>
        <a:p>
          <a:r>
            <a:rPr lang="en-AU" sz="1800" b="1" dirty="0" smtClean="0">
              <a:latin typeface="Open Sans" panose="020B0604020202020204"/>
            </a:rPr>
            <a:t>Functional dependency/ disability</a:t>
          </a:r>
          <a:endParaRPr lang="en-AU" sz="1800" b="1" dirty="0">
            <a:latin typeface="Open Sans" panose="020B0604020202020204"/>
          </a:endParaRPr>
        </a:p>
      </dgm:t>
    </dgm:pt>
    <dgm:pt modelId="{D44756B8-A397-4672-9D60-97F07C49FE37}" type="parTrans" cxnId="{8E961F87-C998-4704-8E64-4697AD69A814}">
      <dgm:prSet/>
      <dgm:spPr/>
      <dgm:t>
        <a:bodyPr/>
        <a:lstStyle/>
        <a:p>
          <a:endParaRPr lang="en-US"/>
        </a:p>
      </dgm:t>
    </dgm:pt>
    <dgm:pt modelId="{65FAF3FC-0D83-4C0E-AD21-2F9434D70642}" type="sibTrans" cxnId="{8E961F87-C998-4704-8E64-4697AD69A814}">
      <dgm:prSet/>
      <dgm:spPr/>
      <dgm:t>
        <a:bodyPr/>
        <a:lstStyle/>
        <a:p>
          <a:endParaRPr lang="en-US"/>
        </a:p>
      </dgm:t>
    </dgm:pt>
    <dgm:pt modelId="{3709B9A5-7B41-4417-8038-F9D85620D09C}">
      <dgm:prSet custT="1"/>
      <dgm:spPr>
        <a:solidFill>
          <a:schemeClr val="bg2">
            <a:lumMod val="25000"/>
          </a:schemeClr>
        </a:solidFill>
      </dgm:spPr>
      <dgm:t>
        <a:bodyPr/>
        <a:lstStyle/>
        <a:p>
          <a:r>
            <a:rPr lang="en-AU" sz="2000" b="1" dirty="0" smtClean="0">
              <a:latin typeface="Open Sans" panose="020B0604020202020204"/>
            </a:rPr>
            <a:t>Gender</a:t>
          </a:r>
          <a:endParaRPr lang="en-AU" sz="2000" b="1" dirty="0">
            <a:latin typeface="Open Sans" panose="020B0604020202020204"/>
          </a:endParaRPr>
        </a:p>
      </dgm:t>
    </dgm:pt>
    <dgm:pt modelId="{9E003FC0-F202-4006-A072-80823C31ECAD}" type="parTrans" cxnId="{5BA5A2D4-3765-44DE-A303-88B1BDE9F267}">
      <dgm:prSet/>
      <dgm:spPr/>
      <dgm:t>
        <a:bodyPr/>
        <a:lstStyle/>
        <a:p>
          <a:endParaRPr lang="en-US"/>
        </a:p>
      </dgm:t>
    </dgm:pt>
    <dgm:pt modelId="{12E28276-6750-40E1-9FB0-A497E658DA3A}" type="sibTrans" cxnId="{5BA5A2D4-3765-44DE-A303-88B1BDE9F267}">
      <dgm:prSet/>
      <dgm:spPr/>
      <dgm:t>
        <a:bodyPr/>
        <a:lstStyle/>
        <a:p>
          <a:endParaRPr lang="en-US"/>
        </a:p>
      </dgm:t>
    </dgm:pt>
    <dgm:pt modelId="{C06B8E35-CA0C-400D-880A-31EEA38BFAE3}">
      <dgm:prSet custT="1"/>
      <dgm:spPr>
        <a:solidFill>
          <a:schemeClr val="bg2">
            <a:lumMod val="25000"/>
          </a:schemeClr>
        </a:solidFill>
      </dgm:spPr>
      <dgm:t>
        <a:bodyPr/>
        <a:lstStyle/>
        <a:p>
          <a:r>
            <a:rPr lang="en-AU" sz="1800" b="1" dirty="0" smtClean="0">
              <a:latin typeface="Open Sans" panose="020B0604020202020204"/>
            </a:rPr>
            <a:t>Traumatic life events including past abuse</a:t>
          </a:r>
          <a:endParaRPr lang="en-AU" sz="1800" b="1" dirty="0">
            <a:latin typeface="Open Sans" panose="020B0604020202020204"/>
          </a:endParaRPr>
        </a:p>
      </dgm:t>
    </dgm:pt>
    <dgm:pt modelId="{9D5C2ED2-9D68-4CDC-B9EC-BBDA83E8E1D3}" type="parTrans" cxnId="{7F3E168D-A84F-466B-BE0B-2055505EE3C1}">
      <dgm:prSet/>
      <dgm:spPr/>
      <dgm:t>
        <a:bodyPr/>
        <a:lstStyle/>
        <a:p>
          <a:endParaRPr lang="en-US"/>
        </a:p>
      </dgm:t>
    </dgm:pt>
    <dgm:pt modelId="{C5D3A69D-70CC-428D-AB75-4FADA246ED54}" type="sibTrans" cxnId="{7F3E168D-A84F-466B-BE0B-2055505EE3C1}">
      <dgm:prSet/>
      <dgm:spPr/>
      <dgm:t>
        <a:bodyPr/>
        <a:lstStyle/>
        <a:p>
          <a:endParaRPr lang="en-US"/>
        </a:p>
      </dgm:t>
    </dgm:pt>
    <dgm:pt modelId="{9EE8CF42-CBF3-410C-B80E-17F4B1216F6E}">
      <dgm:prSet custT="1"/>
      <dgm:spPr>
        <a:solidFill>
          <a:schemeClr val="accent2">
            <a:lumMod val="50000"/>
          </a:schemeClr>
        </a:solidFill>
      </dgm:spPr>
      <dgm:t>
        <a:bodyPr/>
        <a:lstStyle/>
        <a:p>
          <a:r>
            <a:rPr lang="en-AU" sz="2000" b="1" dirty="0" smtClean="0">
              <a:latin typeface="Open Sans" panose="020B0604020202020204"/>
            </a:rPr>
            <a:t>Change in circumstances</a:t>
          </a:r>
          <a:endParaRPr lang="en-AU" sz="2000" b="1" dirty="0">
            <a:latin typeface="Open Sans" panose="020B0604020202020204"/>
          </a:endParaRPr>
        </a:p>
      </dgm:t>
    </dgm:pt>
    <dgm:pt modelId="{28A491D7-95EC-4963-82DA-4779A7322A7B}" type="parTrans" cxnId="{21EB7D1F-2030-48F4-92CF-09FB6C1079FC}">
      <dgm:prSet/>
      <dgm:spPr/>
      <dgm:t>
        <a:bodyPr/>
        <a:lstStyle/>
        <a:p>
          <a:endParaRPr lang="en-US"/>
        </a:p>
      </dgm:t>
    </dgm:pt>
    <dgm:pt modelId="{6B3EC7D3-CA73-4B39-A30F-EC5A47A1BC4B}" type="sibTrans" cxnId="{21EB7D1F-2030-48F4-92CF-09FB6C1079FC}">
      <dgm:prSet/>
      <dgm:spPr/>
      <dgm:t>
        <a:bodyPr/>
        <a:lstStyle/>
        <a:p>
          <a:endParaRPr lang="en-US"/>
        </a:p>
      </dgm:t>
    </dgm:pt>
    <dgm:pt modelId="{7A50FBD2-794A-4887-832C-B2E97A49C1F0}">
      <dgm:prSet custT="1"/>
      <dgm:spPr>
        <a:solidFill>
          <a:schemeClr val="accent2">
            <a:lumMod val="50000"/>
          </a:schemeClr>
        </a:solidFill>
      </dgm:spPr>
      <dgm:t>
        <a:bodyPr/>
        <a:lstStyle/>
        <a:p>
          <a:r>
            <a:rPr lang="en-AU" sz="1700" b="1" dirty="0" smtClean="0">
              <a:latin typeface="Open Sans" panose="020B0604020202020204"/>
            </a:rPr>
            <a:t>Language or cultural barriers</a:t>
          </a:r>
          <a:endParaRPr lang="en-AU" sz="1700" b="1" dirty="0">
            <a:latin typeface="Open Sans" panose="020B0604020202020204"/>
          </a:endParaRPr>
        </a:p>
      </dgm:t>
    </dgm:pt>
    <dgm:pt modelId="{AE4CA067-A62F-46B8-AF0E-A4E583D4FD88}" type="parTrans" cxnId="{1551998C-7886-4FFC-9D6F-D24F568D8343}">
      <dgm:prSet/>
      <dgm:spPr/>
      <dgm:t>
        <a:bodyPr/>
        <a:lstStyle/>
        <a:p>
          <a:endParaRPr lang="en-US"/>
        </a:p>
      </dgm:t>
    </dgm:pt>
    <dgm:pt modelId="{054F82D1-9363-4866-B71B-B7C73BD97A74}" type="sibTrans" cxnId="{1551998C-7886-4FFC-9D6F-D24F568D8343}">
      <dgm:prSet/>
      <dgm:spPr/>
      <dgm:t>
        <a:bodyPr/>
        <a:lstStyle/>
        <a:p>
          <a:endParaRPr lang="en-US"/>
        </a:p>
      </dgm:t>
    </dgm:pt>
    <dgm:pt modelId="{223F94E0-0E73-4503-9197-A002410276A1}">
      <dgm:prSet custT="1"/>
      <dgm:spPr>
        <a:solidFill>
          <a:schemeClr val="accent2">
            <a:lumMod val="50000"/>
          </a:schemeClr>
        </a:solidFill>
      </dgm:spPr>
      <dgm:t>
        <a:bodyPr/>
        <a:lstStyle/>
        <a:p>
          <a:r>
            <a:rPr lang="en-AU" sz="2000" b="1" dirty="0" smtClean="0">
              <a:latin typeface="Open Sans" panose="020B0604020202020204"/>
            </a:rPr>
            <a:t>Cognitive impairment/ dementia</a:t>
          </a:r>
          <a:endParaRPr lang="en-AU" sz="2000" b="1" dirty="0">
            <a:latin typeface="Open Sans" panose="020B0604020202020204"/>
          </a:endParaRPr>
        </a:p>
      </dgm:t>
    </dgm:pt>
    <dgm:pt modelId="{5DC2BE7E-6AC3-4B33-BF17-96A1DB7F3B02}" type="parTrans" cxnId="{569F44A0-E55C-4602-9EB2-F4FD0F83EE9F}">
      <dgm:prSet/>
      <dgm:spPr/>
      <dgm:t>
        <a:bodyPr/>
        <a:lstStyle/>
        <a:p>
          <a:endParaRPr lang="en-US"/>
        </a:p>
      </dgm:t>
    </dgm:pt>
    <dgm:pt modelId="{47FD85A3-6163-4944-86E8-6B96902C7F6C}" type="sibTrans" cxnId="{569F44A0-E55C-4602-9EB2-F4FD0F83EE9F}">
      <dgm:prSet/>
      <dgm:spPr/>
      <dgm:t>
        <a:bodyPr/>
        <a:lstStyle/>
        <a:p>
          <a:endParaRPr lang="en-US"/>
        </a:p>
      </dgm:t>
    </dgm:pt>
    <dgm:pt modelId="{B0231A4B-3A9C-40BE-AB63-6A821B83338F}">
      <dgm:prSet custT="1"/>
      <dgm:spPr>
        <a:solidFill>
          <a:schemeClr val="bg2">
            <a:lumMod val="25000"/>
          </a:schemeClr>
        </a:solidFill>
      </dgm:spPr>
      <dgm:t>
        <a:bodyPr/>
        <a:lstStyle/>
        <a:p>
          <a:r>
            <a:rPr lang="en-AU" sz="2000" b="1" dirty="0" smtClean="0">
              <a:latin typeface="Open Sans" panose="020B0604020202020204"/>
            </a:rPr>
            <a:t>Social isolation/ loneliness</a:t>
          </a:r>
          <a:endParaRPr lang="en-AU" sz="2000" b="1" dirty="0">
            <a:latin typeface="Open Sans" panose="020B0604020202020204"/>
          </a:endParaRPr>
        </a:p>
      </dgm:t>
    </dgm:pt>
    <dgm:pt modelId="{BF0F68F6-62B2-40FA-B248-D3D21BD775CD}" type="sibTrans" cxnId="{2F764A32-1F1D-46B8-ACAE-B6C9F1D8C5BF}">
      <dgm:prSet/>
      <dgm:spPr/>
      <dgm:t>
        <a:bodyPr/>
        <a:lstStyle/>
        <a:p>
          <a:endParaRPr lang="en-US"/>
        </a:p>
      </dgm:t>
    </dgm:pt>
    <dgm:pt modelId="{2CC5CC43-23C9-434F-8D5A-28976C249B09}" type="parTrans" cxnId="{2F764A32-1F1D-46B8-ACAE-B6C9F1D8C5BF}">
      <dgm:prSet/>
      <dgm:spPr/>
      <dgm:t>
        <a:bodyPr/>
        <a:lstStyle/>
        <a:p>
          <a:endParaRPr lang="en-US"/>
        </a:p>
      </dgm:t>
    </dgm:pt>
    <dgm:pt modelId="{03D86431-138E-4933-A00B-E7E9C11B261D}">
      <dgm:prSet/>
      <dgm:spPr>
        <a:solidFill>
          <a:schemeClr val="accent2">
            <a:lumMod val="50000"/>
          </a:schemeClr>
        </a:solidFill>
      </dgm:spPr>
      <dgm:t>
        <a:bodyPr/>
        <a:lstStyle/>
        <a:p>
          <a:r>
            <a:rPr lang="en-AU" b="1" dirty="0" smtClean="0">
              <a:latin typeface="Open Sans" panose="020B0604020202020204"/>
            </a:rPr>
            <a:t>Gender identity/ sexuality</a:t>
          </a:r>
          <a:endParaRPr lang="en-AU" b="1" dirty="0">
            <a:latin typeface="Open Sans" panose="020B0604020202020204"/>
          </a:endParaRPr>
        </a:p>
      </dgm:t>
    </dgm:pt>
    <dgm:pt modelId="{BDC5DD27-78E3-40FB-AA1A-555B97A14195}" type="parTrans" cxnId="{18B5BEB4-231F-44FA-BD8E-2660C20D866C}">
      <dgm:prSet/>
      <dgm:spPr/>
      <dgm:t>
        <a:bodyPr/>
        <a:lstStyle/>
        <a:p>
          <a:endParaRPr lang="en-AU"/>
        </a:p>
      </dgm:t>
    </dgm:pt>
    <dgm:pt modelId="{7E8D5D96-F220-4018-BFC5-8AD7673FEE32}" type="sibTrans" cxnId="{18B5BEB4-231F-44FA-BD8E-2660C20D866C}">
      <dgm:prSet/>
      <dgm:spPr/>
      <dgm:t>
        <a:bodyPr/>
        <a:lstStyle/>
        <a:p>
          <a:endParaRPr lang="en-AU"/>
        </a:p>
      </dgm:t>
    </dgm:pt>
    <dgm:pt modelId="{E9320911-B003-424A-847F-A5D5FF7CBB54}" type="pres">
      <dgm:prSet presAssocID="{537A50C2-ED25-495D-B530-DCE10DAF4A6C}" presName="diagram" presStyleCnt="0">
        <dgm:presLayoutVars>
          <dgm:dir/>
          <dgm:resizeHandles val="exact"/>
        </dgm:presLayoutVars>
      </dgm:prSet>
      <dgm:spPr/>
      <dgm:t>
        <a:bodyPr/>
        <a:lstStyle/>
        <a:p>
          <a:endParaRPr lang="en-AU"/>
        </a:p>
      </dgm:t>
    </dgm:pt>
    <dgm:pt modelId="{CC9485D6-598D-4EC1-A498-BE2DE7BDDB32}" type="pres">
      <dgm:prSet presAssocID="{B0231A4B-3A9C-40BE-AB63-6A821B83338F}" presName="node" presStyleLbl="node1" presStyleIdx="0" presStyleCnt="8">
        <dgm:presLayoutVars>
          <dgm:bulletEnabled val="1"/>
        </dgm:presLayoutVars>
      </dgm:prSet>
      <dgm:spPr>
        <a:prstGeom prst="roundRect">
          <a:avLst/>
        </a:prstGeom>
      </dgm:spPr>
      <dgm:t>
        <a:bodyPr/>
        <a:lstStyle/>
        <a:p>
          <a:endParaRPr lang="en-AU"/>
        </a:p>
      </dgm:t>
    </dgm:pt>
    <dgm:pt modelId="{E189D87F-ABAA-4570-84BC-0B14436C7BAA}" type="pres">
      <dgm:prSet presAssocID="{BF0F68F6-62B2-40FA-B248-D3D21BD775CD}" presName="sibTrans" presStyleCnt="0"/>
      <dgm:spPr/>
      <dgm:t>
        <a:bodyPr/>
        <a:lstStyle/>
        <a:p>
          <a:endParaRPr lang="en-AU"/>
        </a:p>
      </dgm:t>
    </dgm:pt>
    <dgm:pt modelId="{62BDE486-676B-4116-AC9A-D70AC5D3C24B}" type="pres">
      <dgm:prSet presAssocID="{C06B8E35-CA0C-400D-880A-31EEA38BFAE3}" presName="node" presStyleLbl="node1" presStyleIdx="1" presStyleCnt="8">
        <dgm:presLayoutVars>
          <dgm:bulletEnabled val="1"/>
        </dgm:presLayoutVars>
      </dgm:prSet>
      <dgm:spPr>
        <a:prstGeom prst="roundRect">
          <a:avLst/>
        </a:prstGeom>
      </dgm:spPr>
      <dgm:t>
        <a:bodyPr/>
        <a:lstStyle/>
        <a:p>
          <a:endParaRPr lang="en-AU"/>
        </a:p>
      </dgm:t>
    </dgm:pt>
    <dgm:pt modelId="{85BED876-CBF3-4862-8B0B-C29070729210}" type="pres">
      <dgm:prSet presAssocID="{C5D3A69D-70CC-428D-AB75-4FADA246ED54}" presName="sibTrans" presStyleCnt="0"/>
      <dgm:spPr/>
      <dgm:t>
        <a:bodyPr/>
        <a:lstStyle/>
        <a:p>
          <a:endParaRPr lang="en-AU"/>
        </a:p>
      </dgm:t>
    </dgm:pt>
    <dgm:pt modelId="{F7773879-9A22-49BC-BCFB-3D14B55A1075}" type="pres">
      <dgm:prSet presAssocID="{3709B9A5-7B41-4417-8038-F9D85620D09C}" presName="node" presStyleLbl="node1" presStyleIdx="2" presStyleCnt="8">
        <dgm:presLayoutVars>
          <dgm:bulletEnabled val="1"/>
        </dgm:presLayoutVars>
      </dgm:prSet>
      <dgm:spPr>
        <a:prstGeom prst="roundRect">
          <a:avLst/>
        </a:prstGeom>
      </dgm:spPr>
      <dgm:t>
        <a:bodyPr/>
        <a:lstStyle/>
        <a:p>
          <a:endParaRPr lang="en-AU"/>
        </a:p>
      </dgm:t>
    </dgm:pt>
    <dgm:pt modelId="{AE2A4763-4917-4C51-9ABC-1D93E7360FA2}" type="pres">
      <dgm:prSet presAssocID="{12E28276-6750-40E1-9FB0-A497E658DA3A}" presName="sibTrans" presStyleCnt="0"/>
      <dgm:spPr/>
      <dgm:t>
        <a:bodyPr/>
        <a:lstStyle/>
        <a:p>
          <a:endParaRPr lang="en-AU"/>
        </a:p>
      </dgm:t>
    </dgm:pt>
    <dgm:pt modelId="{16CA6DAB-36A4-4020-A729-456C00CE41D4}" type="pres">
      <dgm:prSet presAssocID="{2AA60734-9334-4F07-8430-8AC17149D101}" presName="node" presStyleLbl="node1" presStyleIdx="3" presStyleCnt="8">
        <dgm:presLayoutVars>
          <dgm:bulletEnabled val="1"/>
        </dgm:presLayoutVars>
      </dgm:prSet>
      <dgm:spPr>
        <a:prstGeom prst="flowChartAlternateProcess">
          <a:avLst/>
        </a:prstGeom>
      </dgm:spPr>
      <dgm:t>
        <a:bodyPr/>
        <a:lstStyle/>
        <a:p>
          <a:endParaRPr lang="en-AU"/>
        </a:p>
      </dgm:t>
    </dgm:pt>
    <dgm:pt modelId="{898CD828-0F00-4D8E-B416-97479AAD5C8F}" type="pres">
      <dgm:prSet presAssocID="{65FAF3FC-0D83-4C0E-AD21-2F9434D70642}" presName="sibTrans" presStyleCnt="0"/>
      <dgm:spPr/>
      <dgm:t>
        <a:bodyPr/>
        <a:lstStyle/>
        <a:p>
          <a:endParaRPr lang="en-AU"/>
        </a:p>
      </dgm:t>
    </dgm:pt>
    <dgm:pt modelId="{313A6D24-E36B-4C98-8589-F65C4F9AA1F3}" type="pres">
      <dgm:prSet presAssocID="{223F94E0-0E73-4503-9197-A002410276A1}" presName="node" presStyleLbl="node1" presStyleIdx="4" presStyleCnt="8">
        <dgm:presLayoutVars>
          <dgm:bulletEnabled val="1"/>
        </dgm:presLayoutVars>
      </dgm:prSet>
      <dgm:spPr>
        <a:prstGeom prst="roundRect">
          <a:avLst/>
        </a:prstGeom>
      </dgm:spPr>
      <dgm:t>
        <a:bodyPr/>
        <a:lstStyle/>
        <a:p>
          <a:endParaRPr lang="en-AU"/>
        </a:p>
      </dgm:t>
    </dgm:pt>
    <dgm:pt modelId="{1790840D-D891-4D44-92BC-56F80E70751D}" type="pres">
      <dgm:prSet presAssocID="{47FD85A3-6163-4944-86E8-6B96902C7F6C}" presName="sibTrans" presStyleCnt="0"/>
      <dgm:spPr/>
      <dgm:t>
        <a:bodyPr/>
        <a:lstStyle/>
        <a:p>
          <a:endParaRPr lang="en-AU"/>
        </a:p>
      </dgm:t>
    </dgm:pt>
    <dgm:pt modelId="{1DED375D-84C9-486E-B80F-64F1784C2430}" type="pres">
      <dgm:prSet presAssocID="{7A50FBD2-794A-4887-832C-B2E97A49C1F0}" presName="node" presStyleLbl="node1" presStyleIdx="5" presStyleCnt="8">
        <dgm:presLayoutVars>
          <dgm:bulletEnabled val="1"/>
        </dgm:presLayoutVars>
      </dgm:prSet>
      <dgm:spPr>
        <a:prstGeom prst="roundRect">
          <a:avLst/>
        </a:prstGeom>
      </dgm:spPr>
      <dgm:t>
        <a:bodyPr/>
        <a:lstStyle/>
        <a:p>
          <a:endParaRPr lang="en-AU"/>
        </a:p>
      </dgm:t>
    </dgm:pt>
    <dgm:pt modelId="{A8309CEA-D027-4304-BB60-E1BC54B1C5CF}" type="pres">
      <dgm:prSet presAssocID="{054F82D1-9363-4866-B71B-B7C73BD97A74}" presName="sibTrans" presStyleCnt="0"/>
      <dgm:spPr/>
      <dgm:t>
        <a:bodyPr/>
        <a:lstStyle/>
        <a:p>
          <a:endParaRPr lang="en-AU"/>
        </a:p>
      </dgm:t>
    </dgm:pt>
    <dgm:pt modelId="{EECF7433-BA94-4256-BDAE-E630C3EF514A}" type="pres">
      <dgm:prSet presAssocID="{9EE8CF42-CBF3-410C-B80E-17F4B1216F6E}" presName="node" presStyleLbl="node1" presStyleIdx="6" presStyleCnt="8" custLinFactNeighborX="-1272" custLinFactNeighborY="671">
        <dgm:presLayoutVars>
          <dgm:bulletEnabled val="1"/>
        </dgm:presLayoutVars>
      </dgm:prSet>
      <dgm:spPr>
        <a:prstGeom prst="roundRect">
          <a:avLst/>
        </a:prstGeom>
      </dgm:spPr>
      <dgm:t>
        <a:bodyPr/>
        <a:lstStyle/>
        <a:p>
          <a:endParaRPr lang="en-AU"/>
        </a:p>
      </dgm:t>
    </dgm:pt>
    <dgm:pt modelId="{A8A31C2D-0957-4D95-BC17-90FF4D8EC4B6}" type="pres">
      <dgm:prSet presAssocID="{6B3EC7D3-CA73-4B39-A30F-EC5A47A1BC4B}" presName="sibTrans" presStyleCnt="0"/>
      <dgm:spPr/>
    </dgm:pt>
    <dgm:pt modelId="{17C393D8-8E62-41B3-8C8F-E70E00E55CF9}" type="pres">
      <dgm:prSet presAssocID="{03D86431-138E-4933-A00B-E7E9C11B261D}" presName="node" presStyleLbl="node1" presStyleIdx="7" presStyleCnt="8" custLinFactNeighborX="-1272" custLinFactNeighborY="671">
        <dgm:presLayoutVars>
          <dgm:bulletEnabled val="1"/>
        </dgm:presLayoutVars>
      </dgm:prSet>
      <dgm:spPr>
        <a:prstGeom prst="roundRect">
          <a:avLst/>
        </a:prstGeom>
      </dgm:spPr>
      <dgm:t>
        <a:bodyPr/>
        <a:lstStyle/>
        <a:p>
          <a:endParaRPr lang="en-AU"/>
        </a:p>
      </dgm:t>
    </dgm:pt>
  </dgm:ptLst>
  <dgm:cxnLst>
    <dgm:cxn modelId="{5B8C03DE-4B86-4680-A4F6-1E2E3B661E51}" type="presOf" srcId="{3709B9A5-7B41-4417-8038-F9D85620D09C}" destId="{F7773879-9A22-49BC-BCFB-3D14B55A1075}" srcOrd="0" destOrd="0" presId="urn:microsoft.com/office/officeart/2005/8/layout/default"/>
    <dgm:cxn modelId="{20768086-DFB4-4B08-B99B-16DC01626001}" type="presOf" srcId="{223F94E0-0E73-4503-9197-A002410276A1}" destId="{313A6D24-E36B-4C98-8589-F65C4F9AA1F3}" srcOrd="0" destOrd="0" presId="urn:microsoft.com/office/officeart/2005/8/layout/default"/>
    <dgm:cxn modelId="{8E961F87-C998-4704-8E64-4697AD69A814}" srcId="{537A50C2-ED25-495D-B530-DCE10DAF4A6C}" destId="{2AA60734-9334-4F07-8430-8AC17149D101}" srcOrd="3" destOrd="0" parTransId="{D44756B8-A397-4672-9D60-97F07C49FE37}" sibTransId="{65FAF3FC-0D83-4C0E-AD21-2F9434D70642}"/>
    <dgm:cxn modelId="{569F44A0-E55C-4602-9EB2-F4FD0F83EE9F}" srcId="{537A50C2-ED25-495D-B530-DCE10DAF4A6C}" destId="{223F94E0-0E73-4503-9197-A002410276A1}" srcOrd="4" destOrd="0" parTransId="{5DC2BE7E-6AC3-4B33-BF17-96A1DB7F3B02}" sibTransId="{47FD85A3-6163-4944-86E8-6B96902C7F6C}"/>
    <dgm:cxn modelId="{0966B04B-6420-4278-B924-BA4E59CEF2F7}" type="presOf" srcId="{2AA60734-9334-4F07-8430-8AC17149D101}" destId="{16CA6DAB-36A4-4020-A729-456C00CE41D4}" srcOrd="0" destOrd="0" presId="urn:microsoft.com/office/officeart/2005/8/layout/default"/>
    <dgm:cxn modelId="{7F3E168D-A84F-466B-BE0B-2055505EE3C1}" srcId="{537A50C2-ED25-495D-B530-DCE10DAF4A6C}" destId="{C06B8E35-CA0C-400D-880A-31EEA38BFAE3}" srcOrd="1" destOrd="0" parTransId="{9D5C2ED2-9D68-4CDC-B9EC-BBDA83E8E1D3}" sibTransId="{C5D3A69D-70CC-428D-AB75-4FADA246ED54}"/>
    <dgm:cxn modelId="{21EB7D1F-2030-48F4-92CF-09FB6C1079FC}" srcId="{537A50C2-ED25-495D-B530-DCE10DAF4A6C}" destId="{9EE8CF42-CBF3-410C-B80E-17F4B1216F6E}" srcOrd="6" destOrd="0" parTransId="{28A491D7-95EC-4963-82DA-4779A7322A7B}" sibTransId="{6B3EC7D3-CA73-4B39-A30F-EC5A47A1BC4B}"/>
    <dgm:cxn modelId="{18B5BEB4-231F-44FA-BD8E-2660C20D866C}" srcId="{537A50C2-ED25-495D-B530-DCE10DAF4A6C}" destId="{03D86431-138E-4933-A00B-E7E9C11B261D}" srcOrd="7" destOrd="0" parTransId="{BDC5DD27-78E3-40FB-AA1A-555B97A14195}" sibTransId="{7E8D5D96-F220-4018-BFC5-8AD7673FEE32}"/>
    <dgm:cxn modelId="{E6E3FD32-5231-4A31-A075-B7BA5ED3A7CF}" type="presOf" srcId="{C06B8E35-CA0C-400D-880A-31EEA38BFAE3}" destId="{62BDE486-676B-4116-AC9A-D70AC5D3C24B}" srcOrd="0" destOrd="0" presId="urn:microsoft.com/office/officeart/2005/8/layout/default"/>
    <dgm:cxn modelId="{5F78091E-4893-4B40-9B89-379AD4D9C293}" type="presOf" srcId="{B0231A4B-3A9C-40BE-AB63-6A821B83338F}" destId="{CC9485D6-598D-4EC1-A498-BE2DE7BDDB32}" srcOrd="0" destOrd="0" presId="urn:microsoft.com/office/officeart/2005/8/layout/default"/>
    <dgm:cxn modelId="{1551998C-7886-4FFC-9D6F-D24F568D8343}" srcId="{537A50C2-ED25-495D-B530-DCE10DAF4A6C}" destId="{7A50FBD2-794A-4887-832C-B2E97A49C1F0}" srcOrd="5" destOrd="0" parTransId="{AE4CA067-A62F-46B8-AF0E-A4E583D4FD88}" sibTransId="{054F82D1-9363-4866-B71B-B7C73BD97A74}"/>
    <dgm:cxn modelId="{5BA5A2D4-3765-44DE-A303-88B1BDE9F267}" srcId="{537A50C2-ED25-495D-B530-DCE10DAF4A6C}" destId="{3709B9A5-7B41-4417-8038-F9D85620D09C}" srcOrd="2" destOrd="0" parTransId="{9E003FC0-F202-4006-A072-80823C31ECAD}" sibTransId="{12E28276-6750-40E1-9FB0-A497E658DA3A}"/>
    <dgm:cxn modelId="{C698FE65-8C65-417D-8C18-F9A3F6FBC982}" type="presOf" srcId="{03D86431-138E-4933-A00B-E7E9C11B261D}" destId="{17C393D8-8E62-41B3-8C8F-E70E00E55CF9}" srcOrd="0" destOrd="0" presId="urn:microsoft.com/office/officeart/2005/8/layout/default"/>
    <dgm:cxn modelId="{13DF20DD-B830-4E34-AAE1-5676842EDA19}" type="presOf" srcId="{537A50C2-ED25-495D-B530-DCE10DAF4A6C}" destId="{E9320911-B003-424A-847F-A5D5FF7CBB54}" srcOrd="0" destOrd="0" presId="urn:microsoft.com/office/officeart/2005/8/layout/default"/>
    <dgm:cxn modelId="{42AC3D58-0806-4A5F-B61D-D32C90482C71}" type="presOf" srcId="{7A50FBD2-794A-4887-832C-B2E97A49C1F0}" destId="{1DED375D-84C9-486E-B80F-64F1784C2430}" srcOrd="0" destOrd="0" presId="urn:microsoft.com/office/officeart/2005/8/layout/default"/>
    <dgm:cxn modelId="{53712ACF-7743-47AC-883E-F59A5572F3C5}" type="presOf" srcId="{9EE8CF42-CBF3-410C-B80E-17F4B1216F6E}" destId="{EECF7433-BA94-4256-BDAE-E630C3EF514A}" srcOrd="0" destOrd="0" presId="urn:microsoft.com/office/officeart/2005/8/layout/default"/>
    <dgm:cxn modelId="{2F764A32-1F1D-46B8-ACAE-B6C9F1D8C5BF}" srcId="{537A50C2-ED25-495D-B530-DCE10DAF4A6C}" destId="{B0231A4B-3A9C-40BE-AB63-6A821B83338F}" srcOrd="0" destOrd="0" parTransId="{2CC5CC43-23C9-434F-8D5A-28976C249B09}" sibTransId="{BF0F68F6-62B2-40FA-B248-D3D21BD775CD}"/>
    <dgm:cxn modelId="{00C60E41-468D-461B-9F2E-B6A557C49B09}" type="presParOf" srcId="{E9320911-B003-424A-847F-A5D5FF7CBB54}" destId="{CC9485D6-598D-4EC1-A498-BE2DE7BDDB32}" srcOrd="0" destOrd="0" presId="urn:microsoft.com/office/officeart/2005/8/layout/default"/>
    <dgm:cxn modelId="{8E947B3B-0246-4BE4-BCD5-0E4FF9F9D571}" type="presParOf" srcId="{E9320911-B003-424A-847F-A5D5FF7CBB54}" destId="{E189D87F-ABAA-4570-84BC-0B14436C7BAA}" srcOrd="1" destOrd="0" presId="urn:microsoft.com/office/officeart/2005/8/layout/default"/>
    <dgm:cxn modelId="{423DC80A-39B6-4B32-8DAD-AFBE0B052792}" type="presParOf" srcId="{E9320911-B003-424A-847F-A5D5FF7CBB54}" destId="{62BDE486-676B-4116-AC9A-D70AC5D3C24B}" srcOrd="2" destOrd="0" presId="urn:microsoft.com/office/officeart/2005/8/layout/default"/>
    <dgm:cxn modelId="{A5F83DD0-D669-4CC2-A538-B103B8EB96D7}" type="presParOf" srcId="{E9320911-B003-424A-847F-A5D5FF7CBB54}" destId="{85BED876-CBF3-4862-8B0B-C29070729210}" srcOrd="3" destOrd="0" presId="urn:microsoft.com/office/officeart/2005/8/layout/default"/>
    <dgm:cxn modelId="{1C9CF50C-217F-40EA-A965-DE192364391D}" type="presParOf" srcId="{E9320911-B003-424A-847F-A5D5FF7CBB54}" destId="{F7773879-9A22-49BC-BCFB-3D14B55A1075}" srcOrd="4" destOrd="0" presId="urn:microsoft.com/office/officeart/2005/8/layout/default"/>
    <dgm:cxn modelId="{5E67A811-C273-401C-B120-D5EB8FDDA825}" type="presParOf" srcId="{E9320911-B003-424A-847F-A5D5FF7CBB54}" destId="{AE2A4763-4917-4C51-9ABC-1D93E7360FA2}" srcOrd="5" destOrd="0" presId="urn:microsoft.com/office/officeart/2005/8/layout/default"/>
    <dgm:cxn modelId="{4C4DEC38-56DD-40EE-BB09-FCE10A2EA90D}" type="presParOf" srcId="{E9320911-B003-424A-847F-A5D5FF7CBB54}" destId="{16CA6DAB-36A4-4020-A729-456C00CE41D4}" srcOrd="6" destOrd="0" presId="urn:microsoft.com/office/officeart/2005/8/layout/default"/>
    <dgm:cxn modelId="{A7271629-ED42-41A8-97FA-D72685D8A214}" type="presParOf" srcId="{E9320911-B003-424A-847F-A5D5FF7CBB54}" destId="{898CD828-0F00-4D8E-B416-97479AAD5C8F}" srcOrd="7" destOrd="0" presId="urn:microsoft.com/office/officeart/2005/8/layout/default"/>
    <dgm:cxn modelId="{94F5E075-BEDC-4C7E-8E83-311E44958179}" type="presParOf" srcId="{E9320911-B003-424A-847F-A5D5FF7CBB54}" destId="{313A6D24-E36B-4C98-8589-F65C4F9AA1F3}" srcOrd="8" destOrd="0" presId="urn:microsoft.com/office/officeart/2005/8/layout/default"/>
    <dgm:cxn modelId="{AC02F185-22AE-4EE3-971E-793A44D8B9F6}" type="presParOf" srcId="{E9320911-B003-424A-847F-A5D5FF7CBB54}" destId="{1790840D-D891-4D44-92BC-56F80E70751D}" srcOrd="9" destOrd="0" presId="urn:microsoft.com/office/officeart/2005/8/layout/default"/>
    <dgm:cxn modelId="{19CC3C17-F393-4D46-BF8B-BDFAE9EED9DE}" type="presParOf" srcId="{E9320911-B003-424A-847F-A5D5FF7CBB54}" destId="{1DED375D-84C9-486E-B80F-64F1784C2430}" srcOrd="10" destOrd="0" presId="urn:microsoft.com/office/officeart/2005/8/layout/default"/>
    <dgm:cxn modelId="{ED406DBD-8992-41D8-9F3D-7D889133C997}" type="presParOf" srcId="{E9320911-B003-424A-847F-A5D5FF7CBB54}" destId="{A8309CEA-D027-4304-BB60-E1BC54B1C5CF}" srcOrd="11" destOrd="0" presId="urn:microsoft.com/office/officeart/2005/8/layout/default"/>
    <dgm:cxn modelId="{C770575A-61B1-41E5-B4B0-A8747B2E8116}" type="presParOf" srcId="{E9320911-B003-424A-847F-A5D5FF7CBB54}" destId="{EECF7433-BA94-4256-BDAE-E630C3EF514A}" srcOrd="12" destOrd="0" presId="urn:microsoft.com/office/officeart/2005/8/layout/default"/>
    <dgm:cxn modelId="{097C4975-0501-47C0-9D41-B2C2D2213821}" type="presParOf" srcId="{E9320911-B003-424A-847F-A5D5FF7CBB54}" destId="{A8A31C2D-0957-4D95-BC17-90FF4D8EC4B6}" srcOrd="13" destOrd="0" presId="urn:microsoft.com/office/officeart/2005/8/layout/default"/>
    <dgm:cxn modelId="{2BEE36A0-1BFA-4A9B-84AE-84CDEC6CA531}" type="presParOf" srcId="{E9320911-B003-424A-847F-A5D5FF7CBB54}" destId="{17C393D8-8E62-41B3-8C8F-E70E00E55CF9}" srcOrd="14"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960EE4F-FB07-4AFC-BBAF-7212B38C3BAD}" type="doc">
      <dgm:prSet loTypeId="urn:microsoft.com/office/officeart/2005/8/layout/bList2#2" loCatId="list" qsTypeId="urn:microsoft.com/office/officeart/2005/8/quickstyle/simple1" qsCatId="simple" csTypeId="urn:microsoft.com/office/officeart/2005/8/colors/accent5_2" csCatId="accent5" phldr="1"/>
      <dgm:spPr/>
      <dgm:t>
        <a:bodyPr/>
        <a:lstStyle/>
        <a:p>
          <a:endParaRPr lang="en-AU"/>
        </a:p>
      </dgm:t>
    </dgm:pt>
    <dgm:pt modelId="{2F5396F5-D500-43F3-B211-8332B1AE82B4}">
      <dgm:prSet phldrT="[Text]"/>
      <dgm:spPr>
        <a:solidFill>
          <a:schemeClr val="accent2">
            <a:lumMod val="50000"/>
          </a:schemeClr>
        </a:solidFill>
        <a:ln>
          <a:solidFill>
            <a:schemeClr val="accent2">
              <a:lumMod val="50000"/>
            </a:schemeClr>
          </a:solidFill>
        </a:ln>
      </dgm:spPr>
      <dgm:t>
        <a:bodyPr/>
        <a:lstStyle/>
        <a:p>
          <a:r>
            <a:rPr lang="en-AU" dirty="0" smtClean="0">
              <a:latin typeface="Open Sans" panose="020B0604020202020204" charset="0"/>
              <a:ea typeface="Open Sans" panose="020B0604020202020204" charset="0"/>
              <a:cs typeface="Open Sans" panose="020B0604020202020204" charset="0"/>
            </a:rPr>
            <a:t>Internal</a:t>
          </a:r>
          <a:endParaRPr lang="en-AU" dirty="0">
            <a:latin typeface="Open Sans" panose="020B0604020202020204" charset="0"/>
            <a:ea typeface="Open Sans" panose="020B0604020202020204" charset="0"/>
            <a:cs typeface="Open Sans" panose="020B0604020202020204" charset="0"/>
          </a:endParaRPr>
        </a:p>
      </dgm:t>
    </dgm:pt>
    <dgm:pt modelId="{6E82AAA6-9EA9-432B-BD08-593732840FF6}" type="parTrans" cxnId="{1CB9E7A4-40E4-4C8F-8396-36D5D075BDF6}">
      <dgm:prSet/>
      <dgm:spPr/>
      <dgm:t>
        <a:bodyPr/>
        <a:lstStyle/>
        <a:p>
          <a:endParaRPr lang="en-AU"/>
        </a:p>
      </dgm:t>
    </dgm:pt>
    <dgm:pt modelId="{F5B35542-9EA6-4C90-83DC-8D48BD8F6292}" type="sibTrans" cxnId="{1CB9E7A4-40E4-4C8F-8396-36D5D075BDF6}">
      <dgm:prSet/>
      <dgm:spPr/>
      <dgm:t>
        <a:bodyPr/>
        <a:lstStyle/>
        <a:p>
          <a:endParaRPr lang="en-AU"/>
        </a:p>
      </dgm:t>
    </dgm:pt>
    <dgm:pt modelId="{6FE96EB0-FED6-4355-94C4-76F9697F997C}">
      <dgm:prSet phldrT="[Text]"/>
      <dgm:spPr>
        <a:solidFill>
          <a:schemeClr val="accent2">
            <a:lumMod val="75000"/>
          </a:schemeClr>
        </a:solidFill>
        <a:ln>
          <a:solidFill>
            <a:schemeClr val="accent2">
              <a:lumMod val="75000"/>
            </a:schemeClr>
          </a:solidFill>
        </a:ln>
      </dgm:spPr>
      <dgm:t>
        <a:bodyPr/>
        <a:lstStyle/>
        <a:p>
          <a:r>
            <a:rPr lang="en-AU" dirty="0" smtClean="0">
              <a:latin typeface="Open Sans" panose="020B0604020202020204" charset="0"/>
              <a:ea typeface="Open Sans" panose="020B0604020202020204" charset="0"/>
              <a:cs typeface="Open Sans" panose="020B0604020202020204" charset="0"/>
            </a:rPr>
            <a:t>External</a:t>
          </a:r>
          <a:r>
            <a:rPr lang="en-AU" dirty="0" smtClean="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dgm:t>
    </dgm:pt>
    <dgm:pt modelId="{E1E3290C-41B6-488F-984A-2004F9605B4A}" type="parTrans" cxnId="{8B3F3731-F471-41CB-885D-AB7B120F63B5}">
      <dgm:prSet/>
      <dgm:spPr/>
      <dgm:t>
        <a:bodyPr/>
        <a:lstStyle/>
        <a:p>
          <a:endParaRPr lang="en-AU"/>
        </a:p>
      </dgm:t>
    </dgm:pt>
    <dgm:pt modelId="{8A40C7EA-DE9E-41EF-8CED-0D1B69BE28AC}" type="sibTrans" cxnId="{8B3F3731-F471-41CB-885D-AB7B120F63B5}">
      <dgm:prSet/>
      <dgm:spPr/>
      <dgm:t>
        <a:bodyPr/>
        <a:lstStyle/>
        <a:p>
          <a:endParaRPr lang="en-AU"/>
        </a:p>
      </dgm:t>
    </dgm:pt>
    <dgm:pt modelId="{4D002ECD-ED37-40FC-87BC-3FF3781E5435}">
      <dgm:prSet custT="1"/>
      <dgm:spPr>
        <a:ln>
          <a:solidFill>
            <a:schemeClr val="accent2">
              <a:lumMod val="50000"/>
            </a:schemeClr>
          </a:solidFill>
        </a:ln>
      </dgm:spPr>
      <dgm:t>
        <a:bodyPr/>
        <a:lstStyle/>
        <a:p>
          <a:r>
            <a:rPr lang="en-US"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Social work</a:t>
          </a:r>
          <a:endParaRPr lang="en-AU" sz="2800" b="1" i="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C6F7334-9F47-4DB1-B7BD-76F1A8357D7B}" type="parTrans" cxnId="{C538434A-A7A7-4DFA-A988-6AC563C2ACEA}">
      <dgm:prSet/>
      <dgm:spPr/>
      <dgm:t>
        <a:bodyPr/>
        <a:lstStyle/>
        <a:p>
          <a:endParaRPr lang="en-US"/>
        </a:p>
      </dgm:t>
    </dgm:pt>
    <dgm:pt modelId="{F532CD52-C17A-41B3-8D39-05F71FB4B323}" type="sibTrans" cxnId="{C538434A-A7A7-4DFA-A988-6AC563C2ACEA}">
      <dgm:prSet/>
      <dgm:spPr/>
      <dgm:t>
        <a:bodyPr/>
        <a:lstStyle/>
        <a:p>
          <a:endParaRPr lang="en-US"/>
        </a:p>
      </dgm:t>
    </dgm:pt>
    <dgm:pt modelId="{BA36F60B-83D8-432A-9B36-1C19A7AC57E4}">
      <dgm:prSet custT="1"/>
      <dgm:spPr>
        <a:ln>
          <a:solidFill>
            <a:schemeClr val="accent2">
              <a:lumMod val="50000"/>
            </a:schemeClr>
          </a:solidFill>
        </a:ln>
      </dgm:spPr>
      <dgm:t>
        <a:bodyPr/>
        <a:lstStyle/>
        <a:p>
          <a:endParaRPr lang="en-AU" sz="2200" b="1" dirty="0">
            <a:solidFill>
              <a:schemeClr val="accent2">
                <a:lumMod val="50000"/>
              </a:schemeClr>
            </a:solidFill>
            <a:latin typeface="Open Sans" panose="020B0604020202020204" charset="0"/>
            <a:ea typeface="Open Sans" panose="020B0604020202020204" charset="0"/>
            <a:cs typeface="Open Sans" panose="020B0604020202020204" charset="0"/>
          </a:endParaRPr>
        </a:p>
      </dgm:t>
    </dgm:pt>
    <dgm:pt modelId="{EF5C0A78-60E4-458A-8429-77FF33C42568}" type="parTrans" cxnId="{14ADEA27-0AC7-4AEB-854D-1DDE332C47C1}">
      <dgm:prSet/>
      <dgm:spPr/>
      <dgm:t>
        <a:bodyPr/>
        <a:lstStyle/>
        <a:p>
          <a:endParaRPr lang="en-AU"/>
        </a:p>
      </dgm:t>
    </dgm:pt>
    <dgm:pt modelId="{D31CDD8E-F6ED-430E-BED7-4DD7267ED00B}" type="sibTrans" cxnId="{14ADEA27-0AC7-4AEB-854D-1DDE332C47C1}">
      <dgm:prSet/>
      <dgm:spPr/>
      <dgm:t>
        <a:bodyPr/>
        <a:lstStyle/>
        <a:p>
          <a:endParaRPr lang="en-AU"/>
        </a:p>
      </dgm:t>
    </dgm:pt>
    <dgm:pt modelId="{5A953F87-E56B-470F-853B-3F1B03A59A25}">
      <dgm:prSet custT="1"/>
      <dgm:spPr>
        <a:ln>
          <a:solidFill>
            <a:schemeClr val="accent2">
              <a:lumMod val="50000"/>
            </a:schemeClr>
          </a:solidFill>
        </a:ln>
      </dgm:spPr>
      <dgm:t>
        <a:bodyPr/>
        <a:lstStyle/>
        <a:p>
          <a:endParaRPr lang="en-AU" sz="3200" dirty="0">
            <a:solidFill>
              <a:schemeClr val="accent5">
                <a:lumMod val="75000"/>
              </a:schemeClr>
            </a:solidFill>
            <a:latin typeface="Open Sans" panose="020B0604020202020204" charset="0"/>
            <a:ea typeface="Open Sans" panose="020B0604020202020204" charset="0"/>
            <a:cs typeface="Open Sans" panose="020B0604020202020204" charset="0"/>
          </a:endParaRPr>
        </a:p>
      </dgm:t>
    </dgm:pt>
    <dgm:pt modelId="{1983BBF0-2A7B-4098-B636-52A99FF95EED}" type="parTrans" cxnId="{45EBED7E-9910-4274-90FD-9CAF93CFF70F}">
      <dgm:prSet/>
      <dgm:spPr/>
      <dgm:t>
        <a:bodyPr/>
        <a:lstStyle/>
        <a:p>
          <a:endParaRPr lang="en-AU"/>
        </a:p>
      </dgm:t>
    </dgm:pt>
    <dgm:pt modelId="{F5848961-E743-45E9-A656-B7246256B66D}" type="sibTrans" cxnId="{45EBED7E-9910-4274-90FD-9CAF93CFF70F}">
      <dgm:prSet/>
      <dgm:spPr/>
      <dgm:t>
        <a:bodyPr/>
        <a:lstStyle/>
        <a:p>
          <a:endParaRPr lang="en-AU"/>
        </a:p>
      </dgm:t>
    </dgm:pt>
    <dgm:pt modelId="{9EB78713-2094-4E93-B8C3-030A950A7182}">
      <dgm:prSet custT="1"/>
      <dgm:spPr>
        <a:ln>
          <a:solidFill>
            <a:schemeClr val="accent2">
              <a:lumMod val="75000"/>
            </a:schemeClr>
          </a:solidFill>
        </a:ln>
      </dgm:spPr>
      <dgm:t>
        <a:bodyPr/>
        <a:lstStyle/>
        <a:p>
          <a:r>
            <a:rPr lang="en-US"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Seniors Rights Victoria</a:t>
          </a:r>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88AF117-7BAA-4E2A-B31F-654E506863F6}" type="parTrans" cxnId="{A5632F37-9273-4D8C-92E0-DA8DB482743B}">
      <dgm:prSet/>
      <dgm:spPr/>
      <dgm:t>
        <a:bodyPr/>
        <a:lstStyle/>
        <a:p>
          <a:endParaRPr lang="en-AU"/>
        </a:p>
      </dgm:t>
    </dgm:pt>
    <dgm:pt modelId="{4F4922D7-7BF8-49E7-84F8-13AD5CA407A0}" type="sibTrans" cxnId="{A5632F37-9273-4D8C-92E0-DA8DB482743B}">
      <dgm:prSet/>
      <dgm:spPr/>
      <dgm:t>
        <a:bodyPr/>
        <a:lstStyle/>
        <a:p>
          <a:endParaRPr lang="en-AU"/>
        </a:p>
      </dgm:t>
    </dgm:pt>
    <dgm:pt modelId="{977FF994-7CB6-4829-9972-ED71C9C6E3A8}">
      <dgm:prSet custT="1"/>
      <dgm:spPr>
        <a:ln>
          <a:solidFill>
            <a:schemeClr val="accent2">
              <a:lumMod val="75000"/>
            </a:schemeClr>
          </a:solidFill>
        </a:ln>
      </dgm:spPr>
      <dgm:t>
        <a:bodyPr/>
        <a:lstStyle/>
        <a:p>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 Steps (1800 015 188)</a:t>
          </a:r>
        </a:p>
      </dgm:t>
    </dgm:pt>
    <dgm:pt modelId="{98BD9CAD-FBBA-4108-BB38-D1EA207F4950}" type="parTrans" cxnId="{483D0808-A529-4509-A632-A6246202BF81}">
      <dgm:prSet/>
      <dgm:spPr/>
      <dgm:t>
        <a:bodyPr/>
        <a:lstStyle/>
        <a:p>
          <a:endParaRPr lang="en-AU"/>
        </a:p>
      </dgm:t>
    </dgm:pt>
    <dgm:pt modelId="{0B5327D0-494E-46CC-AFB9-E3B792AE4078}" type="sibTrans" cxnId="{483D0808-A529-4509-A632-A6246202BF81}">
      <dgm:prSet/>
      <dgm:spPr/>
      <dgm:t>
        <a:bodyPr/>
        <a:lstStyle/>
        <a:p>
          <a:endParaRPr lang="en-AU"/>
        </a:p>
      </dgm:t>
    </dgm:pt>
    <dgm:pt modelId="{A71131E8-6D6A-444A-BE31-33080F50D39C}">
      <dgm:prSet custT="1"/>
      <dgm:spPr>
        <a:ln>
          <a:solidFill>
            <a:schemeClr val="accent2">
              <a:lumMod val="75000"/>
            </a:schemeClr>
          </a:solidFill>
        </a:ln>
      </dgm:spPr>
      <dgm:t>
        <a:bodyPr/>
        <a:lstStyle/>
        <a:p>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Orange Door</a:t>
          </a:r>
        </a:p>
      </dgm:t>
    </dgm:pt>
    <dgm:pt modelId="{E78B317D-6DBE-4F2E-8340-250CEAE49501}" type="parTrans" cxnId="{725AB992-7EF2-4F66-828E-2C9722935147}">
      <dgm:prSet/>
      <dgm:spPr/>
      <dgm:t>
        <a:bodyPr/>
        <a:lstStyle/>
        <a:p>
          <a:endParaRPr lang="en-AU"/>
        </a:p>
      </dgm:t>
    </dgm:pt>
    <dgm:pt modelId="{51C0EBF5-7981-42BF-94D5-4E663AD8FBD6}" type="sibTrans" cxnId="{725AB992-7EF2-4F66-828E-2C9722935147}">
      <dgm:prSet/>
      <dgm:spPr/>
      <dgm:t>
        <a:bodyPr/>
        <a:lstStyle/>
        <a:p>
          <a:endParaRPr lang="en-AU"/>
        </a:p>
      </dgm:t>
    </dgm:pt>
    <dgm:pt modelId="{041A10BC-E060-4674-AEA5-E8C39040CCC5}">
      <dgm:prSet custT="1"/>
      <dgm:spPr>
        <a:ln>
          <a:solidFill>
            <a:schemeClr val="accent2">
              <a:lumMod val="75000"/>
            </a:schemeClr>
          </a:solidFill>
        </a:ln>
      </dgm:spPr>
      <dgm:t>
        <a:bodyPr/>
        <a:lstStyle/>
        <a:p>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Police (000)</a:t>
          </a:r>
        </a:p>
      </dgm:t>
    </dgm:pt>
    <dgm:pt modelId="{E6551A55-9EA6-4257-929D-6D35EE2061E2}" type="parTrans" cxnId="{4FF232DA-EAF8-4975-B0A8-50D2DB63F7F3}">
      <dgm:prSet/>
      <dgm:spPr/>
      <dgm:t>
        <a:bodyPr/>
        <a:lstStyle/>
        <a:p>
          <a:endParaRPr lang="en-AU"/>
        </a:p>
      </dgm:t>
    </dgm:pt>
    <dgm:pt modelId="{C1A161E1-12A7-45B5-9056-962BB1776507}" type="sibTrans" cxnId="{4FF232DA-EAF8-4975-B0A8-50D2DB63F7F3}">
      <dgm:prSet/>
      <dgm:spPr/>
      <dgm:t>
        <a:bodyPr/>
        <a:lstStyle/>
        <a:p>
          <a:endParaRPr lang="en-AU"/>
        </a:p>
      </dgm:t>
    </dgm:pt>
    <dgm:pt modelId="{558D53CD-0041-4E4E-A528-8C1C707658DD}">
      <dgm:prSet custT="1"/>
      <dgm:spPr>
        <a:ln>
          <a:solidFill>
            <a:schemeClr val="accent2">
              <a:lumMod val="50000"/>
            </a:schemeClr>
          </a:solidFill>
        </a:ln>
      </dgm:spPr>
      <dgm:t>
        <a:bodyPr/>
        <a:lstStyle/>
        <a:p>
          <a:endParaRPr lang="en-AU" sz="2400" dirty="0">
            <a:solidFill>
              <a:schemeClr val="accent2">
                <a:lumMod val="50000"/>
              </a:schemeClr>
            </a:solidFill>
            <a:latin typeface="Open Sans" panose="020B0604020202020204" charset="0"/>
            <a:ea typeface="Open Sans" panose="020B0604020202020204" charset="0"/>
            <a:cs typeface="Open Sans" panose="020B0604020202020204" charset="0"/>
          </a:endParaRPr>
        </a:p>
      </dgm:t>
    </dgm:pt>
    <dgm:pt modelId="{7CFAE9DA-F1F6-4B83-A3B2-712146033EFF}" type="parTrans" cxnId="{3D8875B5-C43C-418B-87BE-0C2355D1FE7B}">
      <dgm:prSet/>
      <dgm:spPr/>
      <dgm:t>
        <a:bodyPr/>
        <a:lstStyle/>
        <a:p>
          <a:endParaRPr lang="en-AU"/>
        </a:p>
      </dgm:t>
    </dgm:pt>
    <dgm:pt modelId="{9479A7E8-1AB6-4451-A9CB-3A45D9704109}" type="sibTrans" cxnId="{3D8875B5-C43C-418B-87BE-0C2355D1FE7B}">
      <dgm:prSet/>
      <dgm:spPr/>
      <dgm:t>
        <a:bodyPr/>
        <a:lstStyle/>
        <a:p>
          <a:endParaRPr lang="en-AU"/>
        </a:p>
      </dgm:t>
    </dgm:pt>
    <dgm:pt modelId="{75492428-739F-4A9D-BD1A-07EAD1382DB8}">
      <dgm:prSet custT="1"/>
      <dgm:spPr/>
      <dgm:t>
        <a:bodyPr/>
        <a:lstStyle/>
        <a:p>
          <a:r>
            <a:rPr lang="en-US"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Aged Care services</a:t>
          </a:r>
          <a:endPar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C594864-4500-4D79-B1F6-667BBCA31F9F}" type="parTrans" cxnId="{EEC85D37-A6BA-42BB-A98D-55B84E186E80}">
      <dgm:prSet/>
      <dgm:spPr/>
      <dgm:t>
        <a:bodyPr/>
        <a:lstStyle/>
        <a:p>
          <a:endParaRPr lang="en-AU"/>
        </a:p>
      </dgm:t>
    </dgm:pt>
    <dgm:pt modelId="{E8244919-7B3A-4A38-8C39-D40A4CC59C76}" type="sibTrans" cxnId="{EEC85D37-A6BA-42BB-A98D-55B84E186E80}">
      <dgm:prSet/>
      <dgm:spPr/>
      <dgm:t>
        <a:bodyPr/>
        <a:lstStyle/>
        <a:p>
          <a:endParaRPr lang="en-AU"/>
        </a:p>
      </dgm:t>
    </dgm:pt>
    <dgm:pt modelId="{A23F7807-608E-4059-A8C9-A831450F1202}">
      <dgm:prSet custT="1"/>
      <dgm:spPr/>
      <dgm:t>
        <a:bodyPr/>
        <a:lstStyle/>
        <a:p>
          <a:r>
            <a:rPr lang="en-US"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Transition care</a:t>
          </a:r>
        </a:p>
      </dgm:t>
    </dgm:pt>
    <dgm:pt modelId="{3735A5A4-A85A-40E9-857F-CF575FD1A7A9}" type="parTrans" cxnId="{DE63C736-3EF0-4C15-8970-68DDB3EC7809}">
      <dgm:prSet/>
      <dgm:spPr/>
      <dgm:t>
        <a:bodyPr/>
        <a:lstStyle/>
        <a:p>
          <a:endParaRPr lang="en-AU"/>
        </a:p>
      </dgm:t>
    </dgm:pt>
    <dgm:pt modelId="{8B0804A5-79E9-4EA9-9381-99D71288C4D2}" type="sibTrans" cxnId="{DE63C736-3EF0-4C15-8970-68DDB3EC7809}">
      <dgm:prSet/>
      <dgm:spPr/>
      <dgm:t>
        <a:bodyPr/>
        <a:lstStyle/>
        <a:p>
          <a:endParaRPr lang="en-AU"/>
        </a:p>
      </dgm:t>
    </dgm:pt>
    <dgm:pt modelId="{3CFEF73E-3796-480F-902A-A08D647BC3D2}">
      <dgm:prSet custT="1"/>
      <dgm:spPr/>
      <dgm:t>
        <a:bodyPr/>
        <a:lstStyle/>
        <a:p>
          <a:r>
            <a:rPr lang="en-US"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Office of Public Advocate</a:t>
          </a:r>
          <a:endParaRPr 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DF964ED-DC5E-48FF-B4DC-B78E370D3127}" type="parTrans" cxnId="{8D3B78F6-FFAD-4183-B13D-A47A79AA63F5}">
      <dgm:prSet/>
      <dgm:spPr/>
      <dgm:t>
        <a:bodyPr/>
        <a:lstStyle/>
        <a:p>
          <a:endParaRPr lang="en-AU"/>
        </a:p>
      </dgm:t>
    </dgm:pt>
    <dgm:pt modelId="{385C9019-1F88-48D8-9CE9-2E34207267D3}" type="sibTrans" cxnId="{8D3B78F6-FFAD-4183-B13D-A47A79AA63F5}">
      <dgm:prSet/>
      <dgm:spPr/>
      <dgm:t>
        <a:bodyPr/>
        <a:lstStyle/>
        <a:p>
          <a:endParaRPr lang="en-AU"/>
        </a:p>
      </dgm:t>
    </dgm:pt>
    <dgm:pt modelId="{6BD7B711-49F2-4DE3-9BDF-5D3E2A43E9AA}">
      <dgm:prSet custT="1"/>
      <dgm:spPr/>
      <dgm:t>
        <a:bodyPr/>
        <a:lstStyle/>
        <a:p>
          <a:r>
            <a:rPr lang="en-US"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My Aged Care</a:t>
          </a:r>
          <a:endParaRPr 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D57A99D-44AD-4911-A6FE-475E6CFCDDA0}" type="parTrans" cxnId="{09C83C40-01F0-44CC-B905-8629587FC9B3}">
      <dgm:prSet/>
      <dgm:spPr/>
      <dgm:t>
        <a:bodyPr/>
        <a:lstStyle/>
        <a:p>
          <a:endParaRPr lang="en-AU"/>
        </a:p>
      </dgm:t>
    </dgm:pt>
    <dgm:pt modelId="{E859E310-DB6D-48DC-AD16-C118BA81824A}" type="sibTrans" cxnId="{09C83C40-01F0-44CC-B905-8629587FC9B3}">
      <dgm:prSet/>
      <dgm:spPr/>
      <dgm:t>
        <a:bodyPr/>
        <a:lstStyle/>
        <a:p>
          <a:endParaRPr lang="en-AU"/>
        </a:p>
      </dgm:t>
    </dgm:pt>
    <dgm:pt modelId="{2BF757FA-8ACD-448E-B553-7EED0F09F31D}">
      <dgm:prSet custT="1"/>
      <dgm:spPr/>
      <dgm:t>
        <a:bodyPr/>
        <a:lstStyle/>
        <a:p>
          <a:r>
            <a:rPr lang="en-US"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Family violence agencies</a:t>
          </a:r>
          <a:endParaRPr 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19FC181-62AA-4285-B5D0-5EBD52C4C378}" type="parTrans" cxnId="{B217DD5D-C417-4CCA-9D57-550AB5331444}">
      <dgm:prSet/>
      <dgm:spPr/>
      <dgm:t>
        <a:bodyPr/>
        <a:lstStyle/>
        <a:p>
          <a:endParaRPr lang="en-AU"/>
        </a:p>
      </dgm:t>
    </dgm:pt>
    <dgm:pt modelId="{9CC10149-20A1-4366-AA3D-B7FFDB48A684}" type="sibTrans" cxnId="{B217DD5D-C417-4CCA-9D57-550AB5331444}">
      <dgm:prSet/>
      <dgm:spPr/>
      <dgm:t>
        <a:bodyPr/>
        <a:lstStyle/>
        <a:p>
          <a:endParaRPr lang="en-AU"/>
        </a:p>
      </dgm:t>
    </dgm:pt>
    <dgm:pt modelId="{28664ABB-B9E6-4BBD-BA28-B9080552D0A2}">
      <dgm:prSet custT="1"/>
      <dgm:spPr/>
      <dgm:t>
        <a:bodyPr/>
        <a:lstStyle/>
        <a:p>
          <a:r>
            <a:rPr lang="en-US"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Counselling and mediation services </a:t>
          </a:r>
          <a:endParaRPr 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0E625-869B-4644-A5A3-F404AC58B79D}" type="parTrans" cxnId="{249F687B-4FCE-4602-AC57-FFC50F52D7B4}">
      <dgm:prSet/>
      <dgm:spPr/>
      <dgm:t>
        <a:bodyPr/>
        <a:lstStyle/>
        <a:p>
          <a:endParaRPr lang="en-AU"/>
        </a:p>
      </dgm:t>
    </dgm:pt>
    <dgm:pt modelId="{C7B9FA8C-2A7E-4042-9A8E-883FC529C798}" type="sibTrans" cxnId="{249F687B-4FCE-4602-AC57-FFC50F52D7B4}">
      <dgm:prSet/>
      <dgm:spPr/>
      <dgm:t>
        <a:bodyPr/>
        <a:lstStyle/>
        <a:p>
          <a:endParaRPr lang="en-AU"/>
        </a:p>
      </dgm:t>
    </dgm:pt>
    <dgm:pt modelId="{45805829-7855-4FD4-BEFD-53411599AAE1}">
      <dgm:prSet custT="1"/>
      <dgm:spPr/>
      <dgm:t>
        <a:bodyPr/>
        <a:lstStyle/>
        <a:p>
          <a:r>
            <a:rPr lang="en-US"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Manager/supervisor</a:t>
          </a:r>
        </a:p>
      </dgm:t>
    </dgm:pt>
    <dgm:pt modelId="{D3E82617-0BA2-47CE-A25C-90A9C6A4B41C}" type="parTrans" cxnId="{0E51E34A-3A1A-4F0E-B460-CC13F4C3EFEB}">
      <dgm:prSet/>
      <dgm:spPr/>
    </dgm:pt>
    <dgm:pt modelId="{5F0F3964-03C5-4320-9BE4-DEE968C7883D}" type="sibTrans" cxnId="{0E51E34A-3A1A-4F0E-B460-CC13F4C3EFEB}">
      <dgm:prSet/>
      <dgm:spPr/>
    </dgm:pt>
    <dgm:pt modelId="{4B6BB090-F926-4ACD-8F0F-C92DCB9E6560}">
      <dgm:prSet custT="1"/>
      <dgm:spPr/>
      <dgm:t>
        <a:bodyPr/>
        <a:lstStyle/>
        <a:p>
          <a:endParaRPr lang="en-US"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3BF12F8-44C3-40D2-A269-D5BB8B00C953}" type="parTrans" cxnId="{79C09DB5-5F75-4C42-AB19-A4F5B88E84F4}">
      <dgm:prSet/>
      <dgm:spPr/>
    </dgm:pt>
    <dgm:pt modelId="{E4F8E059-8FC0-4C02-BE7C-47CED3FF9CC2}" type="sibTrans" cxnId="{79C09DB5-5F75-4C42-AB19-A4F5B88E84F4}">
      <dgm:prSet/>
      <dgm:spPr/>
    </dgm:pt>
    <dgm:pt modelId="{42A79522-DF20-468B-A400-A40FD2041611}" type="pres">
      <dgm:prSet presAssocID="{8960EE4F-FB07-4AFC-BBAF-7212B38C3BAD}" presName="diagram" presStyleCnt="0">
        <dgm:presLayoutVars>
          <dgm:dir/>
          <dgm:animLvl val="lvl"/>
          <dgm:resizeHandles val="exact"/>
        </dgm:presLayoutVars>
      </dgm:prSet>
      <dgm:spPr/>
      <dgm:t>
        <a:bodyPr/>
        <a:lstStyle/>
        <a:p>
          <a:endParaRPr lang="en-AU"/>
        </a:p>
      </dgm:t>
    </dgm:pt>
    <dgm:pt modelId="{AD80721C-F72C-4181-BE4B-0320C138853A}" type="pres">
      <dgm:prSet presAssocID="{2F5396F5-D500-43F3-B211-8332B1AE82B4}" presName="compNode" presStyleCnt="0"/>
      <dgm:spPr/>
    </dgm:pt>
    <dgm:pt modelId="{1061F003-1C96-4BB8-86B2-D54EE5EBB8D5}" type="pres">
      <dgm:prSet presAssocID="{2F5396F5-D500-43F3-B211-8332B1AE82B4}" presName="childRect" presStyleLbl="bgAcc1" presStyleIdx="0" presStyleCnt="2" custScaleY="120598" custLinFactNeighborX="-232" custLinFactNeighborY="-55710">
        <dgm:presLayoutVars>
          <dgm:bulletEnabled val="1"/>
        </dgm:presLayoutVars>
      </dgm:prSet>
      <dgm:spPr/>
      <dgm:t>
        <a:bodyPr/>
        <a:lstStyle/>
        <a:p>
          <a:endParaRPr lang="en-AU"/>
        </a:p>
      </dgm:t>
    </dgm:pt>
    <dgm:pt modelId="{4D1E6EBE-76CD-4FDC-97A3-70AAA96DDD24}" type="pres">
      <dgm:prSet presAssocID="{2F5396F5-D500-43F3-B211-8332B1AE82B4}" presName="parentText" presStyleLbl="node1" presStyleIdx="0" presStyleCnt="0">
        <dgm:presLayoutVars>
          <dgm:chMax val="0"/>
          <dgm:bulletEnabled val="1"/>
        </dgm:presLayoutVars>
      </dgm:prSet>
      <dgm:spPr/>
      <dgm:t>
        <a:bodyPr/>
        <a:lstStyle/>
        <a:p>
          <a:endParaRPr lang="en-AU"/>
        </a:p>
      </dgm:t>
    </dgm:pt>
    <dgm:pt modelId="{B01047DA-6294-492B-897B-FB593C96220E}" type="pres">
      <dgm:prSet presAssocID="{2F5396F5-D500-43F3-B211-8332B1AE82B4}" presName="parentRect" presStyleLbl="alignNode1" presStyleIdx="0" presStyleCnt="2" custScaleX="99991" custScaleY="93258" custLinFactNeighborX="-405" custLinFactNeighborY="16327"/>
      <dgm:spPr/>
      <dgm:t>
        <a:bodyPr/>
        <a:lstStyle/>
        <a:p>
          <a:endParaRPr lang="en-AU"/>
        </a:p>
      </dgm:t>
    </dgm:pt>
    <dgm:pt modelId="{A19D83FB-4926-4A7F-9127-1A1EB8C096CD}" type="pres">
      <dgm:prSet presAssocID="{2F5396F5-D500-43F3-B211-8332B1AE82B4}" presName="adorn" presStyleLbl="fgAccFollowNode1" presStyleIdx="0" presStyleCnt="2" custScaleX="84169" custScaleY="77908" custLinFactNeighborX="-24717" custLinFactNeighborY="-6818"/>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accent2">
              <a:lumMod val="50000"/>
              <a:alpha val="90000"/>
            </a:schemeClr>
          </a:solidFill>
        </a:ln>
      </dgm:spPr>
      <dgm:t>
        <a:bodyPr/>
        <a:lstStyle/>
        <a:p>
          <a:endParaRPr lang="en-AU"/>
        </a:p>
      </dgm:t>
    </dgm:pt>
    <dgm:pt modelId="{DF5BB5AA-B000-4920-A1EA-716B7CAB206A}" type="pres">
      <dgm:prSet presAssocID="{F5B35542-9EA6-4C90-83DC-8D48BD8F6292}" presName="sibTrans" presStyleLbl="sibTrans2D1" presStyleIdx="0" presStyleCnt="0"/>
      <dgm:spPr/>
      <dgm:t>
        <a:bodyPr/>
        <a:lstStyle/>
        <a:p>
          <a:endParaRPr lang="en-AU"/>
        </a:p>
      </dgm:t>
    </dgm:pt>
    <dgm:pt modelId="{A97DC7AA-0998-4FF2-B801-29C030B9D3C5}" type="pres">
      <dgm:prSet presAssocID="{6FE96EB0-FED6-4355-94C4-76F9697F997C}" presName="compNode" presStyleCnt="0"/>
      <dgm:spPr/>
    </dgm:pt>
    <dgm:pt modelId="{05CE0938-5E2C-4090-BBBE-511140BD33EE}" type="pres">
      <dgm:prSet presAssocID="{6FE96EB0-FED6-4355-94C4-76F9697F997C}" presName="childRect" presStyleLbl="bgAcc1" presStyleIdx="1" presStyleCnt="2" custScaleX="105057" custScaleY="118935" custLinFactNeighborX="2046" custLinFactNeighborY="-1725">
        <dgm:presLayoutVars>
          <dgm:bulletEnabled val="1"/>
        </dgm:presLayoutVars>
      </dgm:prSet>
      <dgm:spPr/>
      <dgm:t>
        <a:bodyPr/>
        <a:lstStyle/>
        <a:p>
          <a:endParaRPr lang="en-AU"/>
        </a:p>
      </dgm:t>
    </dgm:pt>
    <dgm:pt modelId="{15CF6776-8730-4091-AF88-ECB3A6584FFF}" type="pres">
      <dgm:prSet presAssocID="{6FE96EB0-FED6-4355-94C4-76F9697F997C}" presName="parentText" presStyleLbl="node1" presStyleIdx="0" presStyleCnt="0">
        <dgm:presLayoutVars>
          <dgm:chMax val="0"/>
          <dgm:bulletEnabled val="1"/>
        </dgm:presLayoutVars>
      </dgm:prSet>
      <dgm:spPr/>
      <dgm:t>
        <a:bodyPr/>
        <a:lstStyle/>
        <a:p>
          <a:endParaRPr lang="en-AU"/>
        </a:p>
      </dgm:t>
    </dgm:pt>
    <dgm:pt modelId="{21CA5C60-591B-4F3F-BBB5-BD077C92CABE}" type="pres">
      <dgm:prSet presAssocID="{6FE96EB0-FED6-4355-94C4-76F9697F997C}" presName="parentRect" presStyleLbl="alignNode1" presStyleIdx="1" presStyleCnt="2" custScaleX="102813" custScaleY="90932" custLinFactNeighborX="2429" custLinFactNeighborY="13954"/>
      <dgm:spPr/>
      <dgm:t>
        <a:bodyPr/>
        <a:lstStyle/>
        <a:p>
          <a:endParaRPr lang="en-AU"/>
        </a:p>
      </dgm:t>
    </dgm:pt>
    <dgm:pt modelId="{92BC4CB1-0481-435C-88D9-C07D7039E536}" type="pres">
      <dgm:prSet presAssocID="{6FE96EB0-FED6-4355-94C4-76F9697F997C}" presName="adorn" presStyleLbl="fgAccFollowNode1" presStyleIdx="1" presStyleCnt="2" custScaleX="57901" custScaleY="66511" custLinFactNeighborX="-9159" custLinFactNeighborY="-9428"/>
      <dgm:spPr>
        <a:prstGeom prst="rect">
          <a:avLst/>
        </a:prstGeom>
        <a:blipFill>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t>
        <a:bodyPr/>
        <a:lstStyle/>
        <a:p>
          <a:endParaRPr lang="en-AU"/>
        </a:p>
      </dgm:t>
    </dgm:pt>
  </dgm:ptLst>
  <dgm:cxnLst>
    <dgm:cxn modelId="{48902B4C-0060-492C-861A-E3BE0B3F47C2}" type="presOf" srcId="{75492428-739F-4A9D-BD1A-07EAD1382DB8}" destId="{1061F003-1C96-4BB8-86B2-D54EE5EBB8D5}" srcOrd="0" destOrd="2" presId="urn:microsoft.com/office/officeart/2005/8/layout/bList2#2"/>
    <dgm:cxn modelId="{725AB992-7EF2-4F66-828E-2C9722935147}" srcId="{6FE96EB0-FED6-4355-94C4-76F9697F997C}" destId="{A71131E8-6D6A-444A-BE31-33080F50D39C}" srcOrd="6" destOrd="0" parTransId="{E78B317D-6DBE-4F2E-8340-250CEAE49501}" sibTransId="{51C0EBF5-7981-42BF-94D5-4E663AD8FBD6}"/>
    <dgm:cxn modelId="{09C83C40-01F0-44CC-B905-8629587FC9B3}" srcId="{6FE96EB0-FED6-4355-94C4-76F9697F997C}" destId="{6BD7B711-49F2-4DE3-9BDF-5D3E2A43E9AA}" srcOrd="2" destOrd="0" parTransId="{9D57A99D-44AD-4911-A6FE-475E6CFCDDA0}" sibTransId="{E859E310-DB6D-48DC-AD16-C118BA81824A}"/>
    <dgm:cxn modelId="{4FF232DA-EAF8-4975-B0A8-50D2DB63F7F3}" srcId="{6FE96EB0-FED6-4355-94C4-76F9697F997C}" destId="{041A10BC-E060-4674-AEA5-E8C39040CCC5}" srcOrd="7" destOrd="0" parTransId="{E6551A55-9EA6-4257-929D-6D35EE2061E2}" sibTransId="{C1A161E1-12A7-45B5-9056-962BB1776507}"/>
    <dgm:cxn modelId="{04446B9D-487A-4EF7-A5D2-ADAE2FBDED60}" type="presOf" srcId="{4D002ECD-ED37-40FC-87BC-3FF3781E5435}" destId="{1061F003-1C96-4BB8-86B2-D54EE5EBB8D5}" srcOrd="0" destOrd="1" presId="urn:microsoft.com/office/officeart/2005/8/layout/bList2#2"/>
    <dgm:cxn modelId="{9E58BD89-B292-4A08-933E-8F97423C4EBB}" type="presOf" srcId="{2BF757FA-8ACD-448E-B553-7EED0F09F31D}" destId="{05CE0938-5E2C-4090-BBBE-511140BD33EE}" srcOrd="0" destOrd="3" presId="urn:microsoft.com/office/officeart/2005/8/layout/bList2#2"/>
    <dgm:cxn modelId="{947A92C0-CA3D-4921-9BD9-D2A79557A161}" type="presOf" srcId="{977FF994-7CB6-4829-9972-ED71C9C6E3A8}" destId="{05CE0938-5E2C-4090-BBBE-511140BD33EE}" srcOrd="0" destOrd="5" presId="urn:microsoft.com/office/officeart/2005/8/layout/bList2#2"/>
    <dgm:cxn modelId="{8B3F3731-F471-41CB-885D-AB7B120F63B5}" srcId="{8960EE4F-FB07-4AFC-BBAF-7212B38C3BAD}" destId="{6FE96EB0-FED6-4355-94C4-76F9697F997C}" srcOrd="1" destOrd="0" parTransId="{E1E3290C-41B6-488F-984A-2004F9605B4A}" sibTransId="{8A40C7EA-DE9E-41EF-8CED-0D1B69BE28AC}"/>
    <dgm:cxn modelId="{A5632F37-9273-4D8C-92E0-DA8DB482743B}" srcId="{6FE96EB0-FED6-4355-94C4-76F9697F997C}" destId="{9EB78713-2094-4E93-B8C3-030A950A7182}" srcOrd="0" destOrd="0" parTransId="{B88AF117-7BAA-4E2A-B31F-654E506863F6}" sibTransId="{4F4922D7-7BF8-49E7-84F8-13AD5CA407A0}"/>
    <dgm:cxn modelId="{4A0D6B23-767F-4AC0-BF8F-ACF2E1B12DD0}" type="presOf" srcId="{3CFEF73E-3796-480F-902A-A08D647BC3D2}" destId="{05CE0938-5E2C-4090-BBBE-511140BD33EE}" srcOrd="0" destOrd="1" presId="urn:microsoft.com/office/officeart/2005/8/layout/bList2#2"/>
    <dgm:cxn modelId="{B70FDFDF-5BBF-4C87-A080-2E73FAFE8D4E}" type="presOf" srcId="{4B6BB090-F926-4ACD-8F0F-C92DCB9E6560}" destId="{1061F003-1C96-4BB8-86B2-D54EE5EBB8D5}" srcOrd="0" destOrd="5" presId="urn:microsoft.com/office/officeart/2005/8/layout/bList2#2"/>
    <dgm:cxn modelId="{483D0808-A529-4509-A632-A6246202BF81}" srcId="{6FE96EB0-FED6-4355-94C4-76F9697F997C}" destId="{977FF994-7CB6-4829-9972-ED71C9C6E3A8}" srcOrd="5" destOrd="0" parTransId="{98BD9CAD-FBBA-4108-BB38-D1EA207F4950}" sibTransId="{0B5327D0-494E-46CC-AFB9-E3B792AE4078}"/>
    <dgm:cxn modelId="{0E51E34A-3A1A-4F0E-B460-CC13F4C3EFEB}" srcId="{2F5396F5-D500-43F3-B211-8332B1AE82B4}" destId="{45805829-7855-4FD4-BEFD-53411599AAE1}" srcOrd="4" destOrd="0" parTransId="{D3E82617-0BA2-47CE-A25C-90A9C6A4B41C}" sibTransId="{5F0F3964-03C5-4320-9BE4-DEE968C7883D}"/>
    <dgm:cxn modelId="{CB0A3B66-7535-42FC-9B53-2980924811CA}" type="presOf" srcId="{F5B35542-9EA6-4C90-83DC-8D48BD8F6292}" destId="{DF5BB5AA-B000-4920-A1EA-716B7CAB206A}" srcOrd="0" destOrd="0" presId="urn:microsoft.com/office/officeart/2005/8/layout/bList2#2"/>
    <dgm:cxn modelId="{05FA76A5-D5D3-4CEF-BC96-BB9D2B1B1CCD}" type="presOf" srcId="{A71131E8-6D6A-444A-BE31-33080F50D39C}" destId="{05CE0938-5E2C-4090-BBBE-511140BD33EE}" srcOrd="0" destOrd="6" presId="urn:microsoft.com/office/officeart/2005/8/layout/bList2#2"/>
    <dgm:cxn modelId="{9B8EEDA4-C934-4EE9-BBDD-60FF7BC9215B}" type="presOf" srcId="{558D53CD-0041-4E4E-A528-8C1C707658DD}" destId="{1061F003-1C96-4BB8-86B2-D54EE5EBB8D5}" srcOrd="0" destOrd="6" presId="urn:microsoft.com/office/officeart/2005/8/layout/bList2#2"/>
    <dgm:cxn modelId="{EA24279A-AA50-4D47-91C7-970FA5601567}" type="presOf" srcId="{A23F7807-608E-4059-A8C9-A831450F1202}" destId="{1061F003-1C96-4BB8-86B2-D54EE5EBB8D5}" srcOrd="0" destOrd="3" presId="urn:microsoft.com/office/officeart/2005/8/layout/bList2#2"/>
    <dgm:cxn modelId="{5C9D9902-B3BC-4E33-BFFB-944B2A7FD16E}" type="presOf" srcId="{28664ABB-B9E6-4BBD-BA28-B9080552D0A2}" destId="{05CE0938-5E2C-4090-BBBE-511140BD33EE}" srcOrd="0" destOrd="4" presId="urn:microsoft.com/office/officeart/2005/8/layout/bList2#2"/>
    <dgm:cxn modelId="{79A8DF6D-DD27-428E-8BFC-308B245D464F}" type="presOf" srcId="{8960EE4F-FB07-4AFC-BBAF-7212B38C3BAD}" destId="{42A79522-DF20-468B-A400-A40FD2041611}" srcOrd="0" destOrd="0" presId="urn:microsoft.com/office/officeart/2005/8/layout/bList2#2"/>
    <dgm:cxn modelId="{B217DD5D-C417-4CCA-9D57-550AB5331444}" srcId="{6FE96EB0-FED6-4355-94C4-76F9697F997C}" destId="{2BF757FA-8ACD-448E-B553-7EED0F09F31D}" srcOrd="3" destOrd="0" parTransId="{619FC181-62AA-4285-B5D0-5EBD52C4C378}" sibTransId="{9CC10149-20A1-4366-AA3D-B7FFDB48A684}"/>
    <dgm:cxn modelId="{79C09DB5-5F75-4C42-AB19-A4F5B88E84F4}" srcId="{2F5396F5-D500-43F3-B211-8332B1AE82B4}" destId="{4B6BB090-F926-4ACD-8F0F-C92DCB9E6560}" srcOrd="5" destOrd="0" parTransId="{23BF12F8-44C3-40D2-A269-D5BB8B00C953}" sibTransId="{E4F8E059-8FC0-4C02-BE7C-47CED3FF9CC2}"/>
    <dgm:cxn modelId="{05582DB5-1460-43A1-948A-6E61004098E5}" type="presOf" srcId="{45805829-7855-4FD4-BEFD-53411599AAE1}" destId="{1061F003-1C96-4BB8-86B2-D54EE5EBB8D5}" srcOrd="0" destOrd="4" presId="urn:microsoft.com/office/officeart/2005/8/layout/bList2#2"/>
    <dgm:cxn modelId="{45EBED7E-9910-4274-90FD-9CAF93CFF70F}" srcId="{4B6BB090-F926-4ACD-8F0F-C92DCB9E6560}" destId="{5A953F87-E56B-470F-853B-3F1B03A59A25}" srcOrd="1" destOrd="0" parTransId="{1983BBF0-2A7B-4098-B636-52A99FF95EED}" sibTransId="{F5848961-E743-45E9-A656-B7246256B66D}"/>
    <dgm:cxn modelId="{049E8D5A-E139-446A-9DF6-8F37ECC43AB2}" type="presOf" srcId="{6FE96EB0-FED6-4355-94C4-76F9697F997C}" destId="{15CF6776-8730-4091-AF88-ECB3A6584FFF}" srcOrd="0" destOrd="0" presId="urn:microsoft.com/office/officeart/2005/8/layout/bList2#2"/>
    <dgm:cxn modelId="{DDCA8667-A2B9-4C3F-A312-8206D4A2ACE4}" type="presOf" srcId="{BA36F60B-83D8-432A-9B36-1C19A7AC57E4}" destId="{1061F003-1C96-4BB8-86B2-D54EE5EBB8D5}" srcOrd="0" destOrd="0" presId="urn:microsoft.com/office/officeart/2005/8/layout/bList2#2"/>
    <dgm:cxn modelId="{FA35A136-A6C3-4064-ADD6-C64A4756EA01}" type="presOf" srcId="{5A953F87-E56B-470F-853B-3F1B03A59A25}" destId="{1061F003-1C96-4BB8-86B2-D54EE5EBB8D5}" srcOrd="0" destOrd="7" presId="urn:microsoft.com/office/officeart/2005/8/layout/bList2#2"/>
    <dgm:cxn modelId="{29F480AC-9288-4E90-A708-7391B82FAE73}" type="presOf" srcId="{041A10BC-E060-4674-AEA5-E8C39040CCC5}" destId="{05CE0938-5E2C-4090-BBBE-511140BD33EE}" srcOrd="0" destOrd="7" presId="urn:microsoft.com/office/officeart/2005/8/layout/bList2#2"/>
    <dgm:cxn modelId="{C2BA7FB1-EF55-4091-A830-844C89D45288}" type="presOf" srcId="{6FE96EB0-FED6-4355-94C4-76F9697F997C}" destId="{21CA5C60-591B-4F3F-BBB5-BD077C92CABE}" srcOrd="1" destOrd="0" presId="urn:microsoft.com/office/officeart/2005/8/layout/bList2#2"/>
    <dgm:cxn modelId="{68EEF0AC-5BF6-49A5-8E8E-6BF8C40A6FA0}" type="presOf" srcId="{2F5396F5-D500-43F3-B211-8332B1AE82B4}" destId="{4D1E6EBE-76CD-4FDC-97A3-70AAA96DDD24}" srcOrd="0" destOrd="0" presId="urn:microsoft.com/office/officeart/2005/8/layout/bList2#2"/>
    <dgm:cxn modelId="{FF980E71-BA36-414D-82B8-F173E60124FF}" type="presOf" srcId="{2F5396F5-D500-43F3-B211-8332B1AE82B4}" destId="{B01047DA-6294-492B-897B-FB593C96220E}" srcOrd="1" destOrd="0" presId="urn:microsoft.com/office/officeart/2005/8/layout/bList2#2"/>
    <dgm:cxn modelId="{8D3B78F6-FFAD-4183-B13D-A47A79AA63F5}" srcId="{6FE96EB0-FED6-4355-94C4-76F9697F997C}" destId="{3CFEF73E-3796-480F-902A-A08D647BC3D2}" srcOrd="1" destOrd="0" parTransId="{8DF964ED-DC5E-48FF-B4DC-B78E370D3127}" sibTransId="{385C9019-1F88-48D8-9CE9-2E34207267D3}"/>
    <dgm:cxn modelId="{BB72CFCC-339B-4AB9-9354-AD40457CF9E0}" type="presOf" srcId="{6BD7B711-49F2-4DE3-9BDF-5D3E2A43E9AA}" destId="{05CE0938-5E2C-4090-BBBE-511140BD33EE}" srcOrd="0" destOrd="2" presId="urn:microsoft.com/office/officeart/2005/8/layout/bList2#2"/>
    <dgm:cxn modelId="{DE63C736-3EF0-4C15-8970-68DDB3EC7809}" srcId="{2F5396F5-D500-43F3-B211-8332B1AE82B4}" destId="{A23F7807-608E-4059-A8C9-A831450F1202}" srcOrd="3" destOrd="0" parTransId="{3735A5A4-A85A-40E9-857F-CF575FD1A7A9}" sibTransId="{8B0804A5-79E9-4EA9-9381-99D71288C4D2}"/>
    <dgm:cxn modelId="{249F687B-4FCE-4602-AC57-FFC50F52D7B4}" srcId="{6FE96EB0-FED6-4355-94C4-76F9697F997C}" destId="{28664ABB-B9E6-4BBD-BA28-B9080552D0A2}" srcOrd="4" destOrd="0" parTransId="{2160E625-869B-4644-A5A3-F404AC58B79D}" sibTransId="{C7B9FA8C-2A7E-4042-9A8E-883FC529C798}"/>
    <dgm:cxn modelId="{63626D84-044D-43AE-8B3B-D21DBC26CE4C}" type="presOf" srcId="{9EB78713-2094-4E93-B8C3-030A950A7182}" destId="{05CE0938-5E2C-4090-BBBE-511140BD33EE}" srcOrd="0" destOrd="0" presId="urn:microsoft.com/office/officeart/2005/8/layout/bList2#2"/>
    <dgm:cxn modelId="{1CB9E7A4-40E4-4C8F-8396-36D5D075BDF6}" srcId="{8960EE4F-FB07-4AFC-BBAF-7212B38C3BAD}" destId="{2F5396F5-D500-43F3-B211-8332B1AE82B4}" srcOrd="0" destOrd="0" parTransId="{6E82AAA6-9EA9-432B-BD08-593732840FF6}" sibTransId="{F5B35542-9EA6-4C90-83DC-8D48BD8F6292}"/>
    <dgm:cxn modelId="{C538434A-A7A7-4DFA-A988-6AC563C2ACEA}" srcId="{2F5396F5-D500-43F3-B211-8332B1AE82B4}" destId="{4D002ECD-ED37-40FC-87BC-3FF3781E5435}" srcOrd="1" destOrd="0" parTransId="{7C6F7334-9F47-4DB1-B7BD-76F1A8357D7B}" sibTransId="{F532CD52-C17A-41B3-8D39-05F71FB4B323}"/>
    <dgm:cxn modelId="{14ADEA27-0AC7-4AEB-854D-1DDE332C47C1}" srcId="{2F5396F5-D500-43F3-B211-8332B1AE82B4}" destId="{BA36F60B-83D8-432A-9B36-1C19A7AC57E4}" srcOrd="0" destOrd="0" parTransId="{EF5C0A78-60E4-458A-8429-77FF33C42568}" sibTransId="{D31CDD8E-F6ED-430E-BED7-4DD7267ED00B}"/>
    <dgm:cxn modelId="{EEC85D37-A6BA-42BB-A98D-55B84E186E80}" srcId="{2F5396F5-D500-43F3-B211-8332B1AE82B4}" destId="{75492428-739F-4A9D-BD1A-07EAD1382DB8}" srcOrd="2" destOrd="0" parTransId="{AC594864-4500-4D79-B1F6-667BBCA31F9F}" sibTransId="{E8244919-7B3A-4A38-8C39-D40A4CC59C76}"/>
    <dgm:cxn modelId="{3D8875B5-C43C-418B-87BE-0C2355D1FE7B}" srcId="{4B6BB090-F926-4ACD-8F0F-C92DCB9E6560}" destId="{558D53CD-0041-4E4E-A528-8C1C707658DD}" srcOrd="0" destOrd="0" parTransId="{7CFAE9DA-F1F6-4B83-A3B2-712146033EFF}" sibTransId="{9479A7E8-1AB6-4451-A9CB-3A45D9704109}"/>
    <dgm:cxn modelId="{93F71919-3E5D-4EED-8116-BA538F8BC9A3}" type="presParOf" srcId="{42A79522-DF20-468B-A400-A40FD2041611}" destId="{AD80721C-F72C-4181-BE4B-0320C138853A}" srcOrd="0" destOrd="0" presId="urn:microsoft.com/office/officeart/2005/8/layout/bList2#2"/>
    <dgm:cxn modelId="{ED70F336-3B19-4BC5-AC44-84E2AE89EA79}" type="presParOf" srcId="{AD80721C-F72C-4181-BE4B-0320C138853A}" destId="{1061F003-1C96-4BB8-86B2-D54EE5EBB8D5}" srcOrd="0" destOrd="0" presId="urn:microsoft.com/office/officeart/2005/8/layout/bList2#2"/>
    <dgm:cxn modelId="{1683D2C4-4979-45EF-A818-9FE6863A2EC8}" type="presParOf" srcId="{AD80721C-F72C-4181-BE4B-0320C138853A}" destId="{4D1E6EBE-76CD-4FDC-97A3-70AAA96DDD24}" srcOrd="1" destOrd="0" presId="urn:microsoft.com/office/officeart/2005/8/layout/bList2#2"/>
    <dgm:cxn modelId="{C4FA10E8-7F07-4219-8AD7-41178E7EF9BD}" type="presParOf" srcId="{AD80721C-F72C-4181-BE4B-0320C138853A}" destId="{B01047DA-6294-492B-897B-FB593C96220E}" srcOrd="2" destOrd="0" presId="urn:microsoft.com/office/officeart/2005/8/layout/bList2#2"/>
    <dgm:cxn modelId="{EEA0EBCC-0800-44A3-BA60-38C22DD12CCF}" type="presParOf" srcId="{AD80721C-F72C-4181-BE4B-0320C138853A}" destId="{A19D83FB-4926-4A7F-9127-1A1EB8C096CD}" srcOrd="3" destOrd="0" presId="urn:microsoft.com/office/officeart/2005/8/layout/bList2#2"/>
    <dgm:cxn modelId="{B6B43F52-090A-490F-9AD9-841CA382D46B}" type="presParOf" srcId="{42A79522-DF20-468B-A400-A40FD2041611}" destId="{DF5BB5AA-B000-4920-A1EA-716B7CAB206A}" srcOrd="1" destOrd="0" presId="urn:microsoft.com/office/officeart/2005/8/layout/bList2#2"/>
    <dgm:cxn modelId="{67D17693-71AB-475D-B3EF-FE898C42ED53}" type="presParOf" srcId="{42A79522-DF20-468B-A400-A40FD2041611}" destId="{A97DC7AA-0998-4FF2-B801-29C030B9D3C5}" srcOrd="2" destOrd="0" presId="urn:microsoft.com/office/officeart/2005/8/layout/bList2#2"/>
    <dgm:cxn modelId="{ED7A6A28-9587-49C7-B3E6-BC6340C4F6D3}" type="presParOf" srcId="{A97DC7AA-0998-4FF2-B801-29C030B9D3C5}" destId="{05CE0938-5E2C-4090-BBBE-511140BD33EE}" srcOrd="0" destOrd="0" presId="urn:microsoft.com/office/officeart/2005/8/layout/bList2#2"/>
    <dgm:cxn modelId="{73965887-A98E-434E-86AC-419021AFF42F}" type="presParOf" srcId="{A97DC7AA-0998-4FF2-B801-29C030B9D3C5}" destId="{15CF6776-8730-4091-AF88-ECB3A6584FFF}" srcOrd="1" destOrd="0" presId="urn:microsoft.com/office/officeart/2005/8/layout/bList2#2"/>
    <dgm:cxn modelId="{ECC581D7-5619-480C-9047-E50B1A29EE2E}" type="presParOf" srcId="{A97DC7AA-0998-4FF2-B801-29C030B9D3C5}" destId="{21CA5C60-591B-4F3F-BBB5-BD077C92CABE}" srcOrd="2" destOrd="0" presId="urn:microsoft.com/office/officeart/2005/8/layout/bList2#2"/>
    <dgm:cxn modelId="{75420956-170D-4856-A0D6-21B886538DB3}" type="presParOf" srcId="{A97DC7AA-0998-4FF2-B801-29C030B9D3C5}" destId="{92BC4CB1-0481-435C-88D9-C07D7039E536}" srcOrd="3" destOrd="0" presId="urn:microsoft.com/office/officeart/2005/8/layout/b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6DAB-36A4-4020-A729-456C00CE41D4}">
      <dsp:nvSpPr>
        <dsp:cNvPr id="0" name=""/>
        <dsp:cNvSpPr/>
      </dsp:nvSpPr>
      <dsp:spPr>
        <a:xfrm>
          <a:off x="3259" y="281066"/>
          <a:ext cx="2586070" cy="1551642"/>
        </a:xfrm>
        <a:prstGeom prst="flowChartAlternateProcess">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Inappropriate interactions/body language</a:t>
          </a:r>
          <a:endParaRPr lang="en-AU" sz="2000" b="1" kern="1200" dirty="0">
            <a:latin typeface="Open Sans" panose="020B0604020202020204"/>
          </a:endParaRPr>
        </a:p>
      </dsp:txBody>
      <dsp:txXfrm>
        <a:off x="79002" y="356809"/>
        <a:ext cx="2434584" cy="1400156"/>
      </dsp:txXfrm>
    </dsp:sp>
    <dsp:sp modelId="{313A6D24-E36B-4C98-8589-F65C4F9AA1F3}">
      <dsp:nvSpPr>
        <dsp:cNvPr id="0" name=""/>
        <dsp:cNvSpPr/>
      </dsp:nvSpPr>
      <dsp:spPr>
        <a:xfrm>
          <a:off x="2847937" y="281066"/>
          <a:ext cx="2586070" cy="1551642"/>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Repeat hospital presentations </a:t>
          </a:r>
          <a:endParaRPr lang="en-AU" sz="2000" kern="1200" dirty="0">
            <a:latin typeface="Open Sans" panose="020B0604020202020204"/>
          </a:endParaRPr>
        </a:p>
      </dsp:txBody>
      <dsp:txXfrm>
        <a:off x="2923682" y="356811"/>
        <a:ext cx="2434580" cy="1400152"/>
      </dsp:txXfrm>
    </dsp:sp>
    <dsp:sp modelId="{EECF7433-BA94-4256-BDAE-E630C3EF514A}">
      <dsp:nvSpPr>
        <dsp:cNvPr id="0" name=""/>
        <dsp:cNvSpPr/>
      </dsp:nvSpPr>
      <dsp:spPr>
        <a:xfrm>
          <a:off x="5692615" y="281066"/>
          <a:ext cx="2586070" cy="1551642"/>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Unexplained financial status</a:t>
          </a:r>
          <a:endParaRPr lang="en-AU" sz="2000" b="1" kern="1200" dirty="0">
            <a:latin typeface="Open Sans" panose="020B0604020202020204"/>
          </a:endParaRPr>
        </a:p>
      </dsp:txBody>
      <dsp:txXfrm>
        <a:off x="5768360" y="356811"/>
        <a:ext cx="2434580" cy="1400152"/>
      </dsp:txXfrm>
    </dsp:sp>
    <dsp:sp modelId="{17E982DE-3872-49BD-AD2E-FFE8E6E1E14D}">
      <dsp:nvSpPr>
        <dsp:cNvPr id="0" name=""/>
        <dsp:cNvSpPr/>
      </dsp:nvSpPr>
      <dsp:spPr>
        <a:xfrm>
          <a:off x="8537293" y="281066"/>
          <a:ext cx="2586070" cy="1551642"/>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Changes in legal documents</a:t>
          </a:r>
          <a:endParaRPr lang="en-AU" sz="2000" kern="1200" dirty="0">
            <a:latin typeface="Open Sans" panose="020B0604020202020204"/>
          </a:endParaRPr>
        </a:p>
      </dsp:txBody>
      <dsp:txXfrm>
        <a:off x="8613038" y="356811"/>
        <a:ext cx="2434580" cy="1400152"/>
      </dsp:txXfrm>
    </dsp:sp>
    <dsp:sp modelId="{54F19809-2CF4-4E85-B30D-D5A7962E88F1}">
      <dsp:nvSpPr>
        <dsp:cNvPr id="0" name=""/>
        <dsp:cNvSpPr/>
      </dsp:nvSpPr>
      <dsp:spPr>
        <a:xfrm>
          <a:off x="3259" y="2091315"/>
          <a:ext cx="2586070" cy="1551642"/>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Vague explanations/ inconsistent stories</a:t>
          </a:r>
          <a:endParaRPr lang="en-AU" sz="2000" kern="1200" dirty="0">
            <a:latin typeface="Open Sans" panose="020B0604020202020204"/>
          </a:endParaRPr>
        </a:p>
      </dsp:txBody>
      <dsp:txXfrm>
        <a:off x="79004" y="2167060"/>
        <a:ext cx="2434580" cy="1400152"/>
      </dsp:txXfrm>
    </dsp:sp>
    <dsp:sp modelId="{E6CD7D7F-D9D0-46FB-B894-ACA5E31D1D7A}">
      <dsp:nvSpPr>
        <dsp:cNvPr id="0" name=""/>
        <dsp:cNvSpPr/>
      </dsp:nvSpPr>
      <dsp:spPr>
        <a:xfrm>
          <a:off x="2847937" y="2091315"/>
          <a:ext cx="2586070" cy="1551642"/>
        </a:xfrm>
        <a:prstGeom prst="roundRect">
          <a:avLst/>
        </a:prstGeom>
        <a:solidFill>
          <a:srgbClr val="3679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Delays in seeking care/lack of follow up</a:t>
          </a:r>
          <a:endParaRPr lang="en-AU" sz="2000" kern="1200" dirty="0">
            <a:latin typeface="Open Sans" panose="020B0604020202020204"/>
          </a:endParaRPr>
        </a:p>
      </dsp:txBody>
      <dsp:txXfrm>
        <a:off x="2923682" y="2167060"/>
        <a:ext cx="2434580" cy="1400152"/>
      </dsp:txXfrm>
    </dsp:sp>
    <dsp:sp modelId="{27B6C012-C292-4814-B181-3E95131AB485}">
      <dsp:nvSpPr>
        <dsp:cNvPr id="0" name=""/>
        <dsp:cNvSpPr/>
      </dsp:nvSpPr>
      <dsp:spPr>
        <a:xfrm>
          <a:off x="5692615" y="2091315"/>
          <a:ext cx="2586070" cy="1551642"/>
        </a:xfrm>
        <a:prstGeom prst="roundRect">
          <a:avLst/>
        </a:prstGeom>
        <a:solidFill>
          <a:srgbClr val="3679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Sudden appearance of new carer</a:t>
          </a:r>
          <a:endParaRPr lang="en-AU" sz="2000" kern="1200" dirty="0">
            <a:latin typeface="Open Sans" panose="020B0604020202020204"/>
          </a:endParaRPr>
        </a:p>
      </dsp:txBody>
      <dsp:txXfrm>
        <a:off x="5768360" y="2167060"/>
        <a:ext cx="2434580" cy="1400152"/>
      </dsp:txXfrm>
    </dsp:sp>
    <dsp:sp modelId="{424E4A9E-ED13-4EC4-A8B2-53ACFC13C21A}">
      <dsp:nvSpPr>
        <dsp:cNvPr id="0" name=""/>
        <dsp:cNvSpPr/>
      </dsp:nvSpPr>
      <dsp:spPr>
        <a:xfrm>
          <a:off x="8537293" y="2091315"/>
          <a:ext cx="2586070" cy="1551642"/>
        </a:xfrm>
        <a:prstGeom prst="roundRect">
          <a:avLst/>
        </a:prstGeom>
        <a:solidFill>
          <a:srgbClr val="3679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Unexplained injuries</a:t>
          </a:r>
          <a:endParaRPr lang="en-AU" sz="2000" kern="1200" dirty="0">
            <a:latin typeface="Open Sans" panose="020B0604020202020204"/>
          </a:endParaRPr>
        </a:p>
      </dsp:txBody>
      <dsp:txXfrm>
        <a:off x="8613038" y="2167060"/>
        <a:ext cx="2434580" cy="1400152"/>
      </dsp:txXfrm>
    </dsp:sp>
    <dsp:sp modelId="{98610D35-82F2-4D78-8C46-F5BE709B3F51}">
      <dsp:nvSpPr>
        <dsp:cNvPr id="0" name=""/>
        <dsp:cNvSpPr/>
      </dsp:nvSpPr>
      <dsp:spPr>
        <a:xfrm>
          <a:off x="2830843" y="3901565"/>
          <a:ext cx="2586070" cy="1551642"/>
        </a:xfrm>
        <a:prstGeom prst="roundRect">
          <a:avLst/>
        </a:prstGeom>
        <a:solidFill>
          <a:srgbClr val="69ADC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Poor grooming or hygiene</a:t>
          </a:r>
          <a:endParaRPr lang="en-AU" sz="2000" kern="1200" dirty="0">
            <a:latin typeface="Open Sans" panose="020B0604020202020204"/>
          </a:endParaRPr>
        </a:p>
      </dsp:txBody>
      <dsp:txXfrm>
        <a:off x="2906588" y="3977310"/>
        <a:ext cx="2434580" cy="1400152"/>
      </dsp:txXfrm>
    </dsp:sp>
    <dsp:sp modelId="{F30AD62B-7456-4A79-ACC3-C10FAB3F8237}">
      <dsp:nvSpPr>
        <dsp:cNvPr id="0" name=""/>
        <dsp:cNvSpPr/>
      </dsp:nvSpPr>
      <dsp:spPr>
        <a:xfrm>
          <a:off x="5692615" y="3901565"/>
          <a:ext cx="2586070" cy="1551642"/>
        </a:xfrm>
        <a:prstGeom prst="roundRect">
          <a:avLst/>
        </a:prstGeom>
        <a:solidFill>
          <a:srgbClr val="69ADC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Weight loss</a:t>
          </a:r>
          <a:endParaRPr lang="en-AU" sz="2000" kern="1200" dirty="0">
            <a:latin typeface="Open Sans" panose="020B0604020202020204"/>
          </a:endParaRPr>
        </a:p>
      </dsp:txBody>
      <dsp:txXfrm>
        <a:off x="5768360" y="3977310"/>
        <a:ext cx="2434580" cy="140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F7433-BA94-4256-BDAE-E630C3EF514A}">
      <dsp:nvSpPr>
        <dsp:cNvPr id="0" name=""/>
        <dsp:cNvSpPr/>
      </dsp:nvSpPr>
      <dsp:spPr>
        <a:xfrm>
          <a:off x="1096341" y="8558"/>
          <a:ext cx="2070369" cy="1242221"/>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Mental illness/ psychological</a:t>
          </a:r>
          <a:endParaRPr lang="en-AU" sz="2000" b="1" kern="1200" dirty="0">
            <a:latin typeface="Open Sans" panose="020B0604020202020204"/>
          </a:endParaRPr>
        </a:p>
      </dsp:txBody>
      <dsp:txXfrm>
        <a:off x="1156981" y="69198"/>
        <a:ext cx="1949089" cy="1120941"/>
      </dsp:txXfrm>
    </dsp:sp>
    <dsp:sp modelId="{17E982DE-3872-49BD-AD2E-FFE8E6E1E14D}">
      <dsp:nvSpPr>
        <dsp:cNvPr id="0" name=""/>
        <dsp:cNvSpPr/>
      </dsp:nvSpPr>
      <dsp:spPr>
        <a:xfrm>
          <a:off x="3400082" y="223"/>
          <a:ext cx="2070369" cy="1242221"/>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Substance abuse</a:t>
          </a:r>
          <a:endParaRPr lang="en-AU" sz="2000" b="1" kern="1200" dirty="0">
            <a:latin typeface="Open Sans" panose="020B0604020202020204"/>
          </a:endParaRPr>
        </a:p>
      </dsp:txBody>
      <dsp:txXfrm>
        <a:off x="3460722" y="60863"/>
        <a:ext cx="1949089" cy="1120941"/>
      </dsp:txXfrm>
    </dsp:sp>
    <dsp:sp modelId="{98610D35-82F2-4D78-8C46-F5BE709B3F51}">
      <dsp:nvSpPr>
        <dsp:cNvPr id="0" name=""/>
        <dsp:cNvSpPr/>
      </dsp:nvSpPr>
      <dsp:spPr>
        <a:xfrm>
          <a:off x="5677488" y="223"/>
          <a:ext cx="2070369" cy="1242221"/>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4020202020204"/>
            </a:rPr>
            <a:t>Stress in care relationships</a:t>
          </a:r>
          <a:endParaRPr lang="en-AU" sz="1800" b="1" kern="1200" dirty="0">
            <a:latin typeface="Open Sans" panose="020B0604020202020204"/>
          </a:endParaRPr>
        </a:p>
      </dsp:txBody>
      <dsp:txXfrm>
        <a:off x="5738128" y="60863"/>
        <a:ext cx="1949089" cy="1120941"/>
      </dsp:txXfrm>
    </dsp:sp>
    <dsp:sp modelId="{F30AD62B-7456-4A79-ACC3-C10FAB3F8237}">
      <dsp:nvSpPr>
        <dsp:cNvPr id="0" name=""/>
        <dsp:cNvSpPr/>
      </dsp:nvSpPr>
      <dsp:spPr>
        <a:xfrm>
          <a:off x="3375445" y="1447630"/>
          <a:ext cx="2070369" cy="1242221"/>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Dependency on the older person</a:t>
          </a:r>
          <a:endParaRPr lang="en-AU" sz="2000" b="1" kern="1200" dirty="0">
            <a:latin typeface="Open Sans" panose="020B0604020202020204"/>
          </a:endParaRPr>
        </a:p>
      </dsp:txBody>
      <dsp:txXfrm>
        <a:off x="3436085" y="1508270"/>
        <a:ext cx="1949089" cy="1120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485D6-598D-4EC1-A498-BE2DE7BDDB32}">
      <dsp:nvSpPr>
        <dsp:cNvPr id="0" name=""/>
        <dsp:cNvSpPr/>
      </dsp:nvSpPr>
      <dsp:spPr>
        <a:xfrm>
          <a:off x="2711" y="93646"/>
          <a:ext cx="2151086" cy="1290651"/>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Social isolation/ loneliness</a:t>
          </a:r>
          <a:endParaRPr lang="en-AU" sz="2000" b="1" kern="1200" dirty="0">
            <a:latin typeface="Open Sans" panose="020B0604020202020204"/>
          </a:endParaRPr>
        </a:p>
      </dsp:txBody>
      <dsp:txXfrm>
        <a:off x="65715" y="156650"/>
        <a:ext cx="2025078" cy="1164643"/>
      </dsp:txXfrm>
    </dsp:sp>
    <dsp:sp modelId="{62BDE486-676B-4116-AC9A-D70AC5D3C24B}">
      <dsp:nvSpPr>
        <dsp:cNvPr id="0" name=""/>
        <dsp:cNvSpPr/>
      </dsp:nvSpPr>
      <dsp:spPr>
        <a:xfrm>
          <a:off x="2368906" y="93646"/>
          <a:ext cx="2151086" cy="1290651"/>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4020202020204"/>
            </a:rPr>
            <a:t>Traumatic life events including past abuse</a:t>
          </a:r>
          <a:endParaRPr lang="en-AU" sz="1800" b="1" kern="1200" dirty="0">
            <a:latin typeface="Open Sans" panose="020B0604020202020204"/>
          </a:endParaRPr>
        </a:p>
      </dsp:txBody>
      <dsp:txXfrm>
        <a:off x="2431910" y="156650"/>
        <a:ext cx="2025078" cy="1164643"/>
      </dsp:txXfrm>
    </dsp:sp>
    <dsp:sp modelId="{F7773879-9A22-49BC-BCFB-3D14B55A1075}">
      <dsp:nvSpPr>
        <dsp:cNvPr id="0" name=""/>
        <dsp:cNvSpPr/>
      </dsp:nvSpPr>
      <dsp:spPr>
        <a:xfrm>
          <a:off x="4735101" y="93646"/>
          <a:ext cx="2151086" cy="1290651"/>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Gender</a:t>
          </a:r>
          <a:endParaRPr lang="en-AU" sz="2000" b="1" kern="1200" dirty="0">
            <a:latin typeface="Open Sans" panose="020B0604020202020204"/>
          </a:endParaRPr>
        </a:p>
      </dsp:txBody>
      <dsp:txXfrm>
        <a:off x="4798105" y="156650"/>
        <a:ext cx="2025078" cy="1164643"/>
      </dsp:txXfrm>
    </dsp:sp>
    <dsp:sp modelId="{16CA6DAB-36A4-4020-A729-456C00CE41D4}">
      <dsp:nvSpPr>
        <dsp:cNvPr id="0" name=""/>
        <dsp:cNvSpPr/>
      </dsp:nvSpPr>
      <dsp:spPr>
        <a:xfrm>
          <a:off x="7101296" y="93646"/>
          <a:ext cx="2151086" cy="1290651"/>
        </a:xfrm>
        <a:prstGeom prst="flowChartAlternateProcess">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4020202020204"/>
            </a:rPr>
            <a:t>Functional dependency/ disability</a:t>
          </a:r>
          <a:endParaRPr lang="en-AU" sz="1800" b="1" kern="1200" dirty="0">
            <a:latin typeface="Open Sans" panose="020B0604020202020204"/>
          </a:endParaRPr>
        </a:p>
      </dsp:txBody>
      <dsp:txXfrm>
        <a:off x="7164299" y="156649"/>
        <a:ext cx="2025080" cy="1164645"/>
      </dsp:txXfrm>
    </dsp:sp>
    <dsp:sp modelId="{313A6D24-E36B-4C98-8589-F65C4F9AA1F3}">
      <dsp:nvSpPr>
        <dsp:cNvPr id="0" name=""/>
        <dsp:cNvSpPr/>
      </dsp:nvSpPr>
      <dsp:spPr>
        <a:xfrm>
          <a:off x="2711" y="1599406"/>
          <a:ext cx="2151086" cy="1290651"/>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Cognitive impairment/ dementia</a:t>
          </a:r>
          <a:endParaRPr lang="en-AU" sz="2000" b="1" kern="1200" dirty="0">
            <a:latin typeface="Open Sans" panose="020B0604020202020204"/>
          </a:endParaRPr>
        </a:p>
      </dsp:txBody>
      <dsp:txXfrm>
        <a:off x="65715" y="1662410"/>
        <a:ext cx="2025078" cy="1164643"/>
      </dsp:txXfrm>
    </dsp:sp>
    <dsp:sp modelId="{1DED375D-84C9-486E-B80F-64F1784C2430}">
      <dsp:nvSpPr>
        <dsp:cNvPr id="0" name=""/>
        <dsp:cNvSpPr/>
      </dsp:nvSpPr>
      <dsp:spPr>
        <a:xfrm>
          <a:off x="2368906" y="1599406"/>
          <a:ext cx="2151086" cy="1290651"/>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1" kern="1200" dirty="0" smtClean="0">
              <a:latin typeface="Open Sans" panose="020B0604020202020204"/>
            </a:rPr>
            <a:t>Language or cultural barriers</a:t>
          </a:r>
          <a:endParaRPr lang="en-AU" sz="1700" b="1" kern="1200" dirty="0">
            <a:latin typeface="Open Sans" panose="020B0604020202020204"/>
          </a:endParaRPr>
        </a:p>
      </dsp:txBody>
      <dsp:txXfrm>
        <a:off x="2431910" y="1662410"/>
        <a:ext cx="2025078" cy="1164643"/>
      </dsp:txXfrm>
    </dsp:sp>
    <dsp:sp modelId="{EECF7433-BA94-4256-BDAE-E630C3EF514A}">
      <dsp:nvSpPr>
        <dsp:cNvPr id="0" name=""/>
        <dsp:cNvSpPr/>
      </dsp:nvSpPr>
      <dsp:spPr>
        <a:xfrm>
          <a:off x="4707739" y="1608067"/>
          <a:ext cx="2151086" cy="1290651"/>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4020202020204"/>
            </a:rPr>
            <a:t>Change in circumstances</a:t>
          </a:r>
          <a:endParaRPr lang="en-AU" sz="2000" b="1" kern="1200" dirty="0">
            <a:latin typeface="Open Sans" panose="020B0604020202020204"/>
          </a:endParaRPr>
        </a:p>
      </dsp:txBody>
      <dsp:txXfrm>
        <a:off x="4770743" y="1671071"/>
        <a:ext cx="2025078" cy="1164643"/>
      </dsp:txXfrm>
    </dsp:sp>
    <dsp:sp modelId="{17C393D8-8E62-41B3-8C8F-E70E00E55CF9}">
      <dsp:nvSpPr>
        <dsp:cNvPr id="0" name=""/>
        <dsp:cNvSpPr/>
      </dsp:nvSpPr>
      <dsp:spPr>
        <a:xfrm>
          <a:off x="7073934" y="1608067"/>
          <a:ext cx="2151086" cy="1290651"/>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latin typeface="Open Sans" panose="020B0604020202020204"/>
            </a:rPr>
            <a:t>Gender identity/ sexuality</a:t>
          </a:r>
          <a:endParaRPr lang="en-AU" sz="2100" b="1" kern="1200" dirty="0">
            <a:latin typeface="Open Sans" panose="020B0604020202020204"/>
          </a:endParaRPr>
        </a:p>
      </dsp:txBody>
      <dsp:txXfrm>
        <a:off x="7136938" y="1671071"/>
        <a:ext cx="2025078" cy="1164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1F003-1C96-4BB8-86B2-D54EE5EBB8D5}">
      <dsp:nvSpPr>
        <dsp:cNvPr id="0" name=""/>
        <dsp:cNvSpPr/>
      </dsp:nvSpPr>
      <dsp:spPr>
        <a:xfrm>
          <a:off x="554057" y="0"/>
          <a:ext cx="4618775" cy="41579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AU" sz="2200" b="1" kern="120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285750" lvl="1" indent="-285750" algn="l" defTabSz="1244600">
            <a:lnSpc>
              <a:spcPct val="90000"/>
            </a:lnSpc>
            <a:spcBef>
              <a:spcPct val="0"/>
            </a:spcBef>
            <a:spcAft>
              <a:spcPct val="15000"/>
            </a:spcAft>
            <a:buChar char="••"/>
          </a:pPr>
          <a:r>
            <a:rPr lang="en-US" sz="2800" kern="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Social work</a:t>
          </a:r>
          <a:endParaRPr lang="en-AU" sz="2800" b="1" i="0" kern="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Aged Care services</a:t>
          </a:r>
          <a:endParaRPr lang="en-US" sz="2800" kern="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Transition care</a:t>
          </a:r>
        </a:p>
        <a:p>
          <a:pPr marL="285750" lvl="1" indent="-285750" algn="l" defTabSz="1244600">
            <a:lnSpc>
              <a:spcPct val="90000"/>
            </a:lnSpc>
            <a:spcBef>
              <a:spcPct val="0"/>
            </a:spcBef>
            <a:spcAft>
              <a:spcPct val="15000"/>
            </a:spcAft>
            <a:buChar char="••"/>
          </a:pPr>
          <a:r>
            <a:rPr lang="en-US" sz="2800" kern="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Manager/supervisor</a:t>
          </a:r>
        </a:p>
        <a:p>
          <a:pPr marL="285750" lvl="1" indent="-285750" algn="l" defTabSz="1244600">
            <a:lnSpc>
              <a:spcPct val="90000"/>
            </a:lnSpc>
            <a:spcBef>
              <a:spcPct val="0"/>
            </a:spcBef>
            <a:spcAft>
              <a:spcPct val="15000"/>
            </a:spcAft>
            <a:buChar char="••"/>
          </a:pPr>
          <a:endParaRPr lang="en-US" sz="2800" kern="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2" indent="-228600" algn="l" defTabSz="1066800">
            <a:lnSpc>
              <a:spcPct val="90000"/>
            </a:lnSpc>
            <a:spcBef>
              <a:spcPct val="0"/>
            </a:spcBef>
            <a:spcAft>
              <a:spcPct val="15000"/>
            </a:spcAft>
            <a:buChar char="••"/>
          </a:pPr>
          <a:endParaRPr lang="en-AU" sz="2400" kern="120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571500" lvl="2" indent="-285750" algn="l" defTabSz="1422400">
            <a:lnSpc>
              <a:spcPct val="90000"/>
            </a:lnSpc>
            <a:spcBef>
              <a:spcPct val="0"/>
            </a:spcBef>
            <a:spcAft>
              <a:spcPct val="15000"/>
            </a:spcAft>
            <a:buChar char="••"/>
          </a:pPr>
          <a:endParaRPr lang="en-AU" sz="3200" kern="1200" dirty="0">
            <a:solidFill>
              <a:schemeClr val="accent5">
                <a:lumMod val="75000"/>
              </a:schemeClr>
            </a:solidFill>
            <a:latin typeface="Open Sans" panose="020B0604020202020204" charset="0"/>
            <a:ea typeface="Open Sans" panose="020B0604020202020204" charset="0"/>
            <a:cs typeface="Open Sans" panose="020B0604020202020204" charset="0"/>
          </a:endParaRPr>
        </a:p>
      </dsp:txBody>
      <dsp:txXfrm>
        <a:off x="651484" y="97427"/>
        <a:ext cx="4423921" cy="4060572"/>
      </dsp:txXfrm>
    </dsp:sp>
    <dsp:sp modelId="{B01047DA-6294-492B-897B-FB593C96220E}">
      <dsp:nvSpPr>
        <dsp:cNvPr id="0" name=""/>
        <dsp:cNvSpPr/>
      </dsp:nvSpPr>
      <dsp:spPr>
        <a:xfrm>
          <a:off x="546275" y="4099941"/>
          <a:ext cx="4618359" cy="1382607"/>
        </a:xfrm>
        <a:prstGeom prst="rect">
          <a:avLst/>
        </a:prstGeom>
        <a:solidFill>
          <a:schemeClr val="accent2">
            <a:lumMod val="5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0" rIns="78740" bIns="0" numCol="1" spcCol="1270" anchor="ctr" anchorCtr="0">
          <a:noAutofit/>
        </a:bodyPr>
        <a:lstStyle/>
        <a:p>
          <a:pPr lvl="0" algn="l" defTabSz="2755900">
            <a:lnSpc>
              <a:spcPct val="90000"/>
            </a:lnSpc>
            <a:spcBef>
              <a:spcPct val="0"/>
            </a:spcBef>
            <a:spcAft>
              <a:spcPct val="35000"/>
            </a:spcAft>
          </a:pPr>
          <a:r>
            <a:rPr lang="en-AU" sz="6200" kern="1200" dirty="0" smtClean="0">
              <a:latin typeface="Open Sans" panose="020B0604020202020204" charset="0"/>
              <a:ea typeface="Open Sans" panose="020B0604020202020204" charset="0"/>
              <a:cs typeface="Open Sans" panose="020B0604020202020204" charset="0"/>
            </a:rPr>
            <a:t>Internal</a:t>
          </a:r>
          <a:endParaRPr lang="en-AU" sz="6200" kern="1200" dirty="0">
            <a:latin typeface="Open Sans" panose="020B0604020202020204" charset="0"/>
            <a:ea typeface="Open Sans" panose="020B0604020202020204" charset="0"/>
            <a:cs typeface="Open Sans" panose="020B0604020202020204" charset="0"/>
          </a:endParaRPr>
        </a:p>
      </dsp:txBody>
      <dsp:txXfrm>
        <a:off x="546275" y="4099941"/>
        <a:ext cx="3252365" cy="1382607"/>
      </dsp:txXfrm>
    </dsp:sp>
    <dsp:sp modelId="{A19D83FB-4926-4A7F-9127-1A1EB8C096CD}">
      <dsp:nvSpPr>
        <dsp:cNvPr id="0" name=""/>
        <dsp:cNvSpPr/>
      </dsp:nvSpPr>
      <dsp:spPr>
        <a:xfrm>
          <a:off x="3676481" y="4111746"/>
          <a:ext cx="1360651" cy="1259438"/>
        </a:xfrm>
        <a:prstGeom prst="ellipse">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sp>
    <dsp:sp modelId="{05CE0938-5E2C-4090-BBBE-511140BD33EE}">
      <dsp:nvSpPr>
        <dsp:cNvPr id="0" name=""/>
        <dsp:cNvSpPr/>
      </dsp:nvSpPr>
      <dsp:spPr>
        <a:xfrm>
          <a:off x="5931696" y="5917"/>
          <a:ext cx="4852346" cy="410066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Seniors Rights Victoria</a:t>
          </a:r>
          <a:endParaRPr lang="en-AU"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Office of Public Advocate</a:t>
          </a:r>
          <a:endParaRPr lang="en-US"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My Aged Care</a:t>
          </a:r>
          <a:endParaRPr lang="en-US"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Family violence agencies</a:t>
          </a:r>
          <a:endParaRPr lang="en-US"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Counselling and mediation services </a:t>
          </a:r>
          <a:endParaRPr lang="en-US"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r>
            <a:rPr lang="en-AU"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 Steps (1800 015 188)</a:t>
          </a:r>
        </a:p>
        <a:p>
          <a:pPr marL="228600" lvl="1" indent="-228600" algn="l" defTabSz="1066800">
            <a:lnSpc>
              <a:spcPct val="90000"/>
            </a:lnSpc>
            <a:spcBef>
              <a:spcPct val="0"/>
            </a:spcBef>
            <a:spcAft>
              <a:spcPct val="15000"/>
            </a:spcAft>
            <a:buChar char="••"/>
          </a:pPr>
          <a:r>
            <a:rPr lang="en-AU"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Orange Door</a:t>
          </a:r>
        </a:p>
        <a:p>
          <a:pPr marL="228600" lvl="1" indent="-228600" algn="l" defTabSz="1066800">
            <a:lnSpc>
              <a:spcPct val="90000"/>
            </a:lnSpc>
            <a:spcBef>
              <a:spcPct val="0"/>
            </a:spcBef>
            <a:spcAft>
              <a:spcPct val="15000"/>
            </a:spcAft>
            <a:buChar char="••"/>
          </a:pPr>
          <a:r>
            <a:rPr lang="en-AU" sz="2400"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Police (000)</a:t>
          </a:r>
        </a:p>
      </dsp:txBody>
      <dsp:txXfrm>
        <a:off x="6027779" y="102000"/>
        <a:ext cx="4660180" cy="4004579"/>
      </dsp:txXfrm>
    </dsp:sp>
    <dsp:sp modelId="{21CA5C60-591B-4F3F-BBB5-BD077C92CABE}">
      <dsp:nvSpPr>
        <dsp:cNvPr id="0" name=""/>
        <dsp:cNvSpPr/>
      </dsp:nvSpPr>
      <dsp:spPr>
        <a:xfrm>
          <a:off x="6001209" y="4113728"/>
          <a:ext cx="4748701" cy="1348123"/>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0" rIns="78740" bIns="0" numCol="1" spcCol="1270" anchor="ctr" anchorCtr="0">
          <a:noAutofit/>
        </a:bodyPr>
        <a:lstStyle/>
        <a:p>
          <a:pPr lvl="0" algn="l" defTabSz="2755900">
            <a:lnSpc>
              <a:spcPct val="90000"/>
            </a:lnSpc>
            <a:spcBef>
              <a:spcPct val="0"/>
            </a:spcBef>
            <a:spcAft>
              <a:spcPct val="35000"/>
            </a:spcAft>
          </a:pPr>
          <a:r>
            <a:rPr lang="en-AU" sz="6200" kern="1200" dirty="0" smtClean="0">
              <a:latin typeface="Open Sans" panose="020B0604020202020204" charset="0"/>
              <a:ea typeface="Open Sans" panose="020B0604020202020204" charset="0"/>
              <a:cs typeface="Open Sans" panose="020B0604020202020204" charset="0"/>
            </a:rPr>
            <a:t>External</a:t>
          </a:r>
          <a:r>
            <a:rPr lang="en-AU" sz="6200" kern="1200" dirty="0" smtClean="0">
              <a:latin typeface="Arial" panose="020B0604020202020204" pitchFamily="34" charset="0"/>
              <a:cs typeface="Arial" panose="020B0604020202020204" pitchFamily="34" charset="0"/>
            </a:rPr>
            <a:t> </a:t>
          </a:r>
          <a:endParaRPr lang="en-AU" sz="6200" kern="1200" dirty="0">
            <a:latin typeface="Arial" panose="020B0604020202020204" pitchFamily="34" charset="0"/>
            <a:cs typeface="Arial" panose="020B0604020202020204" pitchFamily="34" charset="0"/>
          </a:endParaRPr>
        </a:p>
      </dsp:txBody>
      <dsp:txXfrm>
        <a:off x="6001209" y="4113728"/>
        <a:ext cx="3344155" cy="1348123"/>
      </dsp:txXfrm>
    </dsp:sp>
    <dsp:sp modelId="{92BC4CB1-0481-435C-88D9-C07D7039E536}">
      <dsp:nvSpPr>
        <dsp:cNvPr id="0" name=""/>
        <dsp:cNvSpPr/>
      </dsp:nvSpPr>
      <dsp:spPr>
        <a:xfrm>
          <a:off x="9529517" y="4193400"/>
          <a:ext cx="936010" cy="1075197"/>
        </a:xfrm>
        <a:prstGeom prst="rect">
          <a:avLst/>
        </a:prstGeom>
        <a:blipFill>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76A64B2-330C-4AA6-8723-CEFBD3501645}" type="datetimeFigureOut">
              <a:rPr lang="en-AU" smtClean="0"/>
              <a:t>2/10/2020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A494084-E46D-4E52-97D5-5817791D024B}" type="slidenum">
              <a:rPr lang="en-AU" smtClean="0"/>
              <a:t>‹#›</a:t>
            </a:fld>
            <a:endParaRPr lang="en-AU"/>
          </a:p>
        </p:txBody>
      </p:sp>
    </p:spTree>
    <p:extLst>
      <p:ext uri="{BB962C8B-B14F-4D97-AF65-F5344CB8AC3E}">
        <p14:creationId xmlns:p14="http://schemas.microsoft.com/office/powerpoint/2010/main" val="153594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usbanking.org.au/campaigns/elder-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horneharbour.org/lgbti-health/relationship-family-viole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ublicadvocate.vic.gov.au/guardianship-administration/guardianship-and-administration-from-1-march-202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eniorsonline.vic.gov.au/-/media/seniors/files/commissioner-for-senior-victorians/ageing-is-everyones-businessweb.pdf?la=en&amp;hash=E7A9C37DB2DEA4D1ACDA9EE2D52670C644B24635"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lrc.gov.au/wp-content/uploads/2019/08/elder_abuse_131_final_report_31_may_2017.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ogethermakingchange.org.au/resource_kit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ompass.info/"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ogethermakingchange.org.au/resource_kit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ompass.inf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ifs.gov.au/publications/elder-abus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dementia.org.au/files/documents/2020_dem_key_stats_facts.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gedcarequality.gov.au/providers/compulsory-reporting-approved-providers-residential-aged-care-servic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legislation.gov.au/Details/C2016C009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i="0"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100" b="1" i="0" kern="0" dirty="0" smtClean="0">
                <a:solidFill>
                  <a:schemeClr val="tx1"/>
                </a:solidFill>
                <a:latin typeface="Arial" panose="020B0604020202020204" pitchFamily="34" charset="0"/>
                <a:cs typeface="Arial" panose="020B0604020202020204" pitchFamily="34" charset="0"/>
              </a:rPr>
              <a:t>Instructions for</a:t>
            </a:r>
            <a:r>
              <a:rPr lang="en-US" sz="1100" b="1" i="0" kern="0" baseline="0" dirty="0" smtClean="0">
                <a:solidFill>
                  <a:schemeClr val="tx1"/>
                </a:solidFill>
                <a:latin typeface="Arial" panose="020B0604020202020204" pitchFamily="34" charset="0"/>
                <a:cs typeface="Arial" panose="020B0604020202020204" pitchFamily="34" charset="0"/>
              </a:rPr>
              <a:t> facilitators:</a:t>
            </a:r>
            <a:endParaRPr lang="en-US" sz="1100" b="1" i="0" kern="0" dirty="0" smtClean="0">
              <a:solidFill>
                <a:schemeClr val="tx1"/>
              </a:solidFill>
              <a:latin typeface="Arial" panose="020B0604020202020204" pitchFamily="34" charset="0"/>
              <a:cs typeface="Arial" panose="020B0604020202020204" pitchFamily="34" charset="0"/>
            </a:endParaRPr>
          </a:p>
          <a:p>
            <a:pPr marL="0" indent="0">
              <a:lnSpc>
                <a:spcPct val="125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b="0" kern="1200" dirty="0" smtClean="0">
                <a:solidFill>
                  <a:schemeClr val="tx1"/>
                </a:solidFill>
                <a:effectLst/>
                <a:latin typeface="+mn-lt"/>
                <a:ea typeface="+mn-ea"/>
                <a:cs typeface="+mn-cs"/>
              </a:rPr>
              <a:t>This training has been tailored specifically for the clinical operating environment within the health sector and covers the MARAM practice expectations for staff groups assigned sensitive practice responsibilities as set out in the </a:t>
            </a:r>
            <a:r>
              <a:rPr lang="en-AU" sz="1100" b="0" i="1" kern="1200" dirty="0" smtClean="0">
                <a:solidFill>
                  <a:schemeClr val="tx1"/>
                </a:solidFill>
                <a:effectLst/>
                <a:latin typeface="+mn-lt"/>
                <a:ea typeface="+mn-ea"/>
                <a:cs typeface="+mn-cs"/>
              </a:rPr>
              <a:t>Workforce Mapping for MARAM Alignment Guide</a:t>
            </a:r>
            <a:r>
              <a:rPr lang="en-AU" sz="1100" b="0" kern="1200" dirty="0" smtClean="0">
                <a:solidFill>
                  <a:schemeClr val="tx1"/>
                </a:solidFill>
                <a:effectLst/>
                <a:latin typeface="+mn-lt"/>
                <a:ea typeface="+mn-ea"/>
                <a:cs typeface="+mn-cs"/>
              </a:rPr>
              <a:t>. </a:t>
            </a:r>
          </a:p>
          <a:p>
            <a:pPr marL="171639" indent="-171639">
              <a:buFont typeface="Arial" panose="020B0604020202020204" pitchFamily="34" charset="0"/>
              <a:buChar char="•"/>
            </a:pPr>
            <a:r>
              <a:rPr lang="en-AU" sz="1100" dirty="0" smtClean="0">
                <a:cs typeface="Arial" charset="0"/>
              </a:rPr>
              <a:t>Specialists</a:t>
            </a:r>
            <a:r>
              <a:rPr lang="en-AU" sz="1100" baseline="0" dirty="0" smtClean="0">
                <a:cs typeface="Arial" charset="0"/>
              </a:rPr>
              <a:t> from </a:t>
            </a:r>
            <a:r>
              <a:rPr lang="en-AU" sz="1100" dirty="0" smtClean="0">
                <a:cs typeface="Arial" charset="0"/>
              </a:rPr>
              <a:t>St Vincent’s Hospital and Peninsula Health have designed and/or contributed to this module to address the specific needs of older patients who are experiencing or at risk of family violence. </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It is assumed that people attending this session will have completed Sensitive Practice module and have a good understanding of family violence and how to apply sensitive practice</a:t>
            </a:r>
          </a:p>
          <a:p>
            <a:pPr marL="0" indent="0">
              <a:lnSpc>
                <a:spcPct val="125000"/>
              </a:lnSpc>
              <a:buFont typeface="Arial" panose="020B0604020202020204" pitchFamily="34" charset="0"/>
              <a:buNone/>
            </a:pPr>
            <a:endParaRPr lang="en-AU" sz="1100" b="0" i="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Welcome participants</a:t>
            </a: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Introductions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100" b="1" i="0" baseline="0" dirty="0" smtClean="0">
                <a:solidFill>
                  <a:schemeClr val="tx1"/>
                </a:solidFill>
                <a:latin typeface="Arial" panose="020B0604020202020204" pitchFamily="34" charset="0"/>
                <a:cs typeface="Arial" panose="020B0604020202020204" pitchFamily="34" charset="0"/>
              </a:rPr>
              <a:t>Suggested facilitator dialogue: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100" b="0" i="0" baseline="0" dirty="0" smtClean="0">
                <a:solidFill>
                  <a:schemeClr val="tx1"/>
                </a:solidFill>
                <a:latin typeface="Arial" panose="020B0604020202020204" pitchFamily="34" charset="0"/>
                <a:cs typeface="Arial" panose="020B0604020202020204" pitchFamily="34" charset="0"/>
              </a:rPr>
              <a:t>Welcome to the Strengthening Hospital Responses to Family Violence Supplementary Module- </a:t>
            </a:r>
            <a:r>
              <a:rPr lang="en-AU" sz="11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Responding to</a:t>
            </a:r>
            <a:r>
              <a:rPr lang="en-AU" sz="1100" b="1"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AU" sz="1100" b="1"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an </a:t>
            </a:r>
            <a:r>
              <a:rPr lang="en-AU" sz="11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older person </a:t>
            </a:r>
            <a:r>
              <a:rPr lang="en-AU" sz="11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experiencing family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dirty="0" smtClean="0">
                <a:solidFill>
                  <a:schemeClr val="tx1"/>
                </a:solidFill>
                <a:latin typeface="Arial" panose="020B0604020202020204" pitchFamily="34" charset="0"/>
                <a:cs typeface="Arial" panose="020B0604020202020204" pitchFamily="34" charset="0"/>
              </a:rPr>
              <a:t>We wish to acknowledge</a:t>
            </a:r>
            <a:r>
              <a:rPr lang="en-AU" sz="1100" b="0" i="0" baseline="0" dirty="0" smtClean="0">
                <a:solidFill>
                  <a:schemeClr val="tx1"/>
                </a:solidFill>
                <a:latin typeface="Arial" panose="020B0604020202020204" pitchFamily="34" charset="0"/>
                <a:cs typeface="Arial" panose="020B0604020202020204" pitchFamily="34" charset="0"/>
              </a:rPr>
              <a:t> the traditional owners of our land, the people of Kulin Nation and pay our respect to elders past, present and emerging. </a:t>
            </a:r>
            <a:endParaRPr lang="en-AU" sz="1100" b="0" i="0" baseline="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smtClean="0">
                <a:solidFill>
                  <a:schemeClr val="tx1"/>
                </a:solidFill>
                <a:latin typeface="Arial" panose="020B0604020202020204" pitchFamily="34" charset="0"/>
                <a:cs typeface="Arial" panose="020B0604020202020204" pitchFamily="34" charset="0"/>
              </a:rPr>
              <a:t>We </a:t>
            </a:r>
            <a:r>
              <a:rPr lang="en-AU" sz="1100" b="0" i="0" baseline="0" dirty="0" smtClean="0">
                <a:solidFill>
                  <a:schemeClr val="tx1"/>
                </a:solidFill>
                <a:latin typeface="Arial" panose="020B0604020202020204" pitchFamily="34" charset="0"/>
                <a:cs typeface="Arial" panose="020B0604020202020204" pitchFamily="34" charset="0"/>
              </a:rPr>
              <a:t>also wish to acknowledge victim survivors of family violence, particularly women and children that have been killed in the context of family violence. We hope what is presented in this training is respectful to their individual experiences</a:t>
            </a:r>
            <a:r>
              <a:rPr lang="en-AU" sz="1100" b="0" i="0" baseline="0" dirty="0" smtClean="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0" i="0" baseline="0" dirty="0" smtClean="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AU" sz="1100" b="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We acknowledge the terminology of ‘elder abuse’ may not be appropriate to some communities. For example, in the Aboriginal and Torres Strait Islander community, in addition to referring to the age of a person, ‘elder’ is also a title of respect.</a:t>
            </a:r>
            <a:r>
              <a:rPr lang="en-AU" sz="1100" b="0" baseline="30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smtClean="0"/>
              <a:t>It is important to understand</a:t>
            </a:r>
            <a:r>
              <a:rPr lang="en-US" sz="1100" baseline="0" dirty="0" smtClean="0"/>
              <a:t> that </a:t>
            </a:r>
            <a:r>
              <a:rPr lang="en-US" sz="1100" dirty="0" smtClean="0"/>
              <a:t>elder abuse is something that can happen to any older Aboriginal person, not just elders</a:t>
            </a:r>
            <a:r>
              <a:rPr lang="en-US" sz="1100" baseline="0" dirty="0" smtClean="0"/>
              <a:t> and to </a:t>
            </a:r>
            <a:r>
              <a:rPr lang="en-US" sz="1100" dirty="0" smtClean="0"/>
              <a:t>be aware of the factors that may play a part in this.</a:t>
            </a:r>
            <a:r>
              <a:rPr lang="en-AU" sz="1100" b="0" baseline="30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AU" sz="1100" b="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Similarly, in CALD communities there may be difficulties in ‘translating the term “elder abuse” in different cultural contexts and languages. </a:t>
            </a:r>
          </a:p>
          <a:p>
            <a:pPr marL="171450" lvl="0" indent="-171450">
              <a:buFont typeface="Arial" panose="020B0604020202020204" pitchFamily="34" charset="0"/>
              <a:buChar char="•"/>
              <a:defRPr/>
            </a:pPr>
            <a:r>
              <a:rPr lang="en-AU" sz="1100" b="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Whilst care has been taken to replace</a:t>
            </a:r>
            <a:r>
              <a:rPr lang="en-AU" sz="1100" b="0" baseline="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the term ‘elder abuse’</a:t>
            </a:r>
            <a:r>
              <a:rPr lang="en-AU" sz="1100" b="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where possible with ‘older person experiencing family violence’,</a:t>
            </a:r>
            <a:r>
              <a:rPr lang="en-AU" sz="1100" b="0" baseline="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there are some occasions where the language is still used interchangeably. </a:t>
            </a:r>
            <a:r>
              <a:rPr lang="en-AU" sz="1100" b="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We acknowledge this so to demonstrate no disrespect is intended.</a:t>
            </a:r>
            <a:r>
              <a:rPr lang="en-AU" sz="1100" b="0" baseline="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0" lvl="0" indent="0">
              <a:buFont typeface="Arial" panose="020B0604020202020204" pitchFamily="34" charset="0"/>
              <a:buNone/>
              <a:defRPr/>
            </a:pPr>
            <a:endParaRPr lang="en-AU" sz="1100" b="0" i="0" baseline="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Family</a:t>
            </a:r>
            <a:r>
              <a:rPr lang="en-AU" sz="1100" i="0" baseline="0" dirty="0" smtClean="0">
                <a:solidFill>
                  <a:schemeClr val="tx1"/>
                </a:solidFill>
                <a:latin typeface="Arial" panose="020B0604020202020204" pitchFamily="34" charset="0"/>
                <a:cs typeface="Arial" panose="020B0604020202020204" pitchFamily="34" charset="0"/>
              </a:rPr>
              <a:t> violence</a:t>
            </a:r>
            <a:r>
              <a:rPr lang="en-AU" sz="1100" i="0" dirty="0" smtClean="0">
                <a:solidFill>
                  <a:schemeClr val="tx1"/>
                </a:solidFill>
                <a:latin typeface="Arial" panose="020B0604020202020204" pitchFamily="34" charset="0"/>
                <a:cs typeface="Arial" panose="020B0604020202020204" pitchFamily="34" charset="0"/>
              </a:rPr>
              <a:t> is a complex and sensitive topic, we want to ensure that our interactions are supportive and provide everyone with the opportunity to participate. </a:t>
            </a:r>
          </a:p>
          <a:p>
            <a:pPr marL="180000" indent="-180000">
              <a:lnSpc>
                <a:spcPct val="125000"/>
              </a:lnSpc>
              <a:buFont typeface="Arial" panose="020B0604020202020204" pitchFamily="34" charset="0"/>
              <a:buChar char="•"/>
            </a:pPr>
            <a:r>
              <a:rPr lang="en-AU" sz="1100" b="0" i="0" dirty="0" smtClean="0">
                <a:solidFill>
                  <a:schemeClr val="tx1"/>
                </a:solidFill>
                <a:latin typeface="Arial" panose="020B0604020202020204" pitchFamily="34" charset="0"/>
                <a:cs typeface="Arial" panose="020B0604020202020204" pitchFamily="34" charset="0"/>
              </a:rPr>
              <a:t>To support a safe learning environment we ask you to commit to the following group agreement:</a:t>
            </a:r>
          </a:p>
          <a:p>
            <a:pPr marL="637200" marR="0" lvl="3" indent="-180000" algn="l" defTabSz="914400" rtl="0" eaLnBrk="1" fontAlgn="auto" latinLnBrk="0" hangingPunct="1">
              <a:lnSpc>
                <a:spcPct val="125000"/>
              </a:lnSpc>
              <a:spcBef>
                <a:spcPts val="0"/>
              </a:spcBef>
              <a:spcAft>
                <a:spcPts val="0"/>
              </a:spcAft>
              <a:buClrTx/>
              <a:buSzTx/>
              <a:buFontTx/>
              <a:buChar char="-"/>
              <a:tabLst/>
              <a:defRPr/>
            </a:pPr>
            <a:r>
              <a:rPr lang="en-AU" sz="1100" i="0" dirty="0" smtClean="0">
                <a:solidFill>
                  <a:schemeClr val="tx1"/>
                </a:solidFill>
                <a:latin typeface="Arial" panose="020B0604020202020204" pitchFamily="34" charset="0"/>
                <a:cs typeface="Arial" panose="020B0604020202020204" pitchFamily="34" charset="0"/>
              </a:rPr>
              <a:t>You are</a:t>
            </a:r>
            <a:r>
              <a:rPr lang="en-AU" sz="1100" i="0" baseline="0" dirty="0" smtClean="0">
                <a:solidFill>
                  <a:schemeClr val="tx1"/>
                </a:solidFill>
                <a:latin typeface="Arial" panose="020B0604020202020204" pitchFamily="34" charset="0"/>
                <a:cs typeface="Arial" panose="020B0604020202020204" pitchFamily="34" charset="0"/>
              </a:rPr>
              <a:t> w</a:t>
            </a:r>
            <a:r>
              <a:rPr lang="en-AU" sz="1100" i="0" dirty="0" smtClean="0">
                <a:solidFill>
                  <a:schemeClr val="tx1"/>
                </a:solidFill>
                <a:latin typeface="Arial" panose="020B0604020202020204" pitchFamily="34" charset="0"/>
                <a:cs typeface="Arial" panose="020B0604020202020204" pitchFamily="34" charset="0"/>
              </a:rPr>
              <a:t>elcome to take a break at any time during the training without asking permission</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One person at a time to speak</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De-identify examples from practice to protect confidentiality</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Acknowledge that there will be people in their room with their own experience of family violence</a:t>
            </a:r>
          </a:p>
          <a:p>
            <a:pPr marL="457200" lvl="3" indent="0">
              <a:lnSpc>
                <a:spcPct val="125000"/>
              </a:lnSpc>
              <a:buFontTx/>
              <a:buNone/>
            </a:pPr>
            <a:endParaRPr lang="en-AU" sz="1100" i="0" dirty="0" smtClean="0">
              <a:solidFill>
                <a:schemeClr val="tx1"/>
              </a:solidFill>
              <a:latin typeface="Arial" panose="020B0604020202020204" pitchFamily="34" charset="0"/>
              <a:cs typeface="Arial" panose="020B0604020202020204" pitchFamily="34" charset="0"/>
            </a:endParaRPr>
          </a:p>
          <a:p>
            <a:pPr marL="180000" lvl="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This presentation will inform you of how to access support if you</a:t>
            </a:r>
            <a:r>
              <a:rPr lang="en-AU" sz="1100" i="0" baseline="0" dirty="0" smtClean="0">
                <a:solidFill>
                  <a:schemeClr val="tx1"/>
                </a:solidFill>
                <a:latin typeface="Arial" panose="020B0604020202020204" pitchFamily="34" charset="0"/>
                <a:cs typeface="Arial" panose="020B0604020202020204" pitchFamily="34" charset="0"/>
              </a:rPr>
              <a:t> feel emotionally impacted by anything covered in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dirty="0">
                <a:solidFill>
                  <a:srgbClr val="00919B"/>
                </a:solidFill>
                <a:latin typeface="Arial" panose="020B0604020202020204" pitchFamily="34" charset="0"/>
                <a:ea typeface="宋体" charset="0"/>
                <a:cs typeface="Arial" panose="020B0604020202020204" pitchFamily="34" charset="0"/>
              </a:rPr>
              <a:t/>
            </a:r>
            <a:br>
              <a:rPr lang="en-AU" sz="1100" b="1" i="0" dirty="0">
                <a:solidFill>
                  <a:srgbClr val="00919B"/>
                </a:solidFill>
                <a:latin typeface="Arial" panose="020B0604020202020204" pitchFamily="34" charset="0"/>
                <a:ea typeface="宋体" charset="0"/>
                <a:cs typeface="Arial" panose="020B0604020202020204" pitchFamily="34" charset="0"/>
              </a:rPr>
            </a:br>
            <a:endParaRPr lang="en-AU" sz="11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4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a:t>
            </a:r>
            <a:r>
              <a:rPr lang="en-US" sz="1100" b="1" kern="0" dirty="0">
                <a:solidFill>
                  <a:schemeClr val="tx1"/>
                </a:solidFill>
                <a:latin typeface="Arial" panose="020B0604020202020204" pitchFamily="34" charset="0"/>
                <a:cs typeface="Arial" panose="020B0604020202020204" pitchFamily="34" charset="0"/>
              </a:rPr>
              <a:t>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marL="0" indent="0">
              <a:lnSpc>
                <a:spcPct val="100000"/>
              </a:lnSpc>
              <a:buFont typeface="Arial" panose="020B0604020202020204" pitchFamily="34" charset="0"/>
              <a:buNone/>
            </a:pPr>
            <a:endParaRPr lang="en-AU" sz="1100" b="0" i="1"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342831" lvl="1" indent="-342831">
              <a:lnSpc>
                <a:spcPct val="90000"/>
              </a:lnSpc>
              <a:spcAft>
                <a:spcPts val="18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All inquiry relating to suspected elder abuse should follow the principles of sensitive practice.</a:t>
            </a:r>
          </a:p>
          <a:p>
            <a:pPr marL="342831" lvl="1" indent="-342831">
              <a:lnSpc>
                <a:spcPct val="90000"/>
              </a:lnSpc>
              <a:spcAft>
                <a:spcPts val="18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The primary goal of sensitive practice….is to facilitate feelings of safety, choice and control for the older </a:t>
            </a:r>
            <a:r>
              <a:rPr lang="en-US" dirty="0" smtClean="0">
                <a:latin typeface="Arial" panose="020B0604020202020204" pitchFamily="34" charset="0"/>
                <a:cs typeface="Arial" panose="020B0604020202020204" pitchFamily="34" charset="0"/>
              </a:rPr>
              <a:t>person experiencing family violence </a:t>
            </a:r>
            <a:r>
              <a:rPr lang="en-AU" dirty="0" smtClean="0">
                <a:latin typeface="Arial" panose="020B0604020202020204" pitchFamily="34" charset="0"/>
                <a:cs typeface="Arial" panose="020B0604020202020204" pitchFamily="34" charset="0"/>
              </a:rPr>
              <a:t>during their interaction with health professionals.</a:t>
            </a:r>
          </a:p>
          <a:p>
            <a:pPr marL="342831" lvl="1" indent="-342831">
              <a:lnSpc>
                <a:spcPct val="90000"/>
              </a:lnSpc>
              <a:spcAft>
                <a:spcPts val="18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The principles of sensitive practice apply regardless of whether a disclosure is made to you or not.</a:t>
            </a:r>
          </a:p>
          <a:p>
            <a:pPr marL="342831" lvl="1" indent="-342831">
              <a:lnSpc>
                <a:spcPct val="90000"/>
              </a:lnSpc>
              <a:spcAft>
                <a:spcPts val="1800"/>
              </a:spcAft>
              <a:buFont typeface="Arial" panose="020B0604020202020204" pitchFamily="34" charset="0"/>
              <a:buChar char="•"/>
              <a:defRPr/>
            </a:pPr>
            <a:endParaRPr lang="en-AU" dirty="0" smtClean="0">
              <a:latin typeface="Arial" panose="020B0604020202020204" pitchFamily="34" charset="0"/>
              <a:cs typeface="Arial" panose="020B0604020202020204" pitchFamily="34" charset="0"/>
            </a:endParaRPr>
          </a:p>
          <a:p>
            <a:r>
              <a:rPr lang="en-AU" sz="1200" kern="1200" dirty="0" smtClean="0">
                <a:solidFill>
                  <a:schemeClr val="tx1"/>
                </a:solidFill>
                <a:effectLst/>
                <a:latin typeface="+mn-lt"/>
                <a:ea typeface="+mn-ea"/>
                <a:cs typeface="+mn-cs"/>
              </a:rPr>
              <a:t>The first step is to ensure that the older person is safe from possible undue harm.</a:t>
            </a:r>
          </a:p>
          <a:p>
            <a:r>
              <a:rPr lang="en-AU" sz="1200" kern="1200" dirty="0" smtClean="0">
                <a:solidFill>
                  <a:schemeClr val="tx1"/>
                </a:solidFill>
                <a:effectLst/>
                <a:latin typeface="+mn-lt"/>
                <a:ea typeface="+mn-ea"/>
                <a:cs typeface="+mn-cs"/>
              </a:rPr>
              <a:t>The following factors need to be considered in assessing elder abuse situations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danger to the older person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nature and extent of the abuse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vulnerability of the older person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dependency of the older person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capacity of the older person to make decisions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risk of repeated or increasing abuse</a:t>
            </a:r>
          </a:p>
          <a:p>
            <a:pPr marL="0" lvl="1" indent="0">
              <a:lnSpc>
                <a:spcPct val="90000"/>
              </a:lnSpc>
              <a:spcAft>
                <a:spcPts val="1800"/>
              </a:spcAft>
              <a:buFont typeface="Arial" panose="020B0604020202020204" pitchFamily="34" charset="0"/>
              <a:buNone/>
              <a:defRPr/>
            </a:pPr>
            <a:endParaRPr lang="en-AU"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KEY MESSAGE: Always be on the look out for the signs of elder abuse and use principles of sensitive practice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77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baseline="0" dirty="0">
                <a:solidFill>
                  <a:schemeClr val="tx1"/>
                </a:solidFill>
                <a:effectLst/>
                <a:latin typeface="Arial" panose="020B0604020202020204" pitchFamily="34" charset="0"/>
                <a:ea typeface="+mn-ea"/>
                <a:cs typeface="Arial" panose="020B0604020202020204" pitchFamily="34" charset="0"/>
              </a:rPr>
              <a:t>Give participants the handout: </a:t>
            </a:r>
            <a:r>
              <a:rPr lang="en-AU" sz="1100" b="1" i="0" dirty="0">
                <a:solidFill>
                  <a:schemeClr val="tx1"/>
                </a:solidFill>
                <a:latin typeface="Arial" panose="020B0604020202020204" pitchFamily="34" charset="0"/>
                <a:ea typeface="Arial" charset="0"/>
                <a:cs typeface="Arial" panose="020B0604020202020204" pitchFamily="34" charset="0"/>
              </a:rPr>
              <a:t>Signs of Family Violence Across the Life </a:t>
            </a:r>
            <a:r>
              <a:rPr lang="en-AU" sz="1100" b="1" i="0" dirty="0" smtClean="0">
                <a:solidFill>
                  <a:schemeClr val="tx1"/>
                </a:solidFill>
                <a:latin typeface="Arial" panose="020B0604020202020204" pitchFamily="34" charset="0"/>
                <a:ea typeface="Arial" charset="0"/>
                <a:cs typeface="Arial" panose="020B0604020202020204" pitchFamily="34" charset="0"/>
              </a:rPr>
              <a:t>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 </a:t>
            </a:r>
            <a:endParaRPr lang="en-AU" sz="1100" b="1"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0" i="0" dirty="0" smtClean="0">
                <a:solidFill>
                  <a:schemeClr val="tx1"/>
                </a:solidFill>
                <a:latin typeface="Arial" panose="020B0604020202020204" pitchFamily="34" charset="0"/>
                <a:ea typeface="Arial" charset="0"/>
                <a:cs typeface="Arial" panose="020B0604020202020204" pitchFamily="34" charset="0"/>
              </a:rPr>
              <a:t>These </a:t>
            </a:r>
            <a:r>
              <a:rPr lang="en-AU" sz="1100" b="0" i="0" dirty="0">
                <a:solidFill>
                  <a:schemeClr val="tx1"/>
                </a:solidFill>
                <a:latin typeface="Arial" panose="020B0604020202020204" pitchFamily="34" charset="0"/>
                <a:ea typeface="Arial" charset="0"/>
                <a:cs typeface="Arial" panose="020B0604020202020204" pitchFamily="34" charset="0"/>
              </a:rPr>
              <a:t>signs may indicate that family violence is occurring. </a:t>
            </a:r>
            <a:endParaRPr lang="en-AU" sz="1100" b="0" i="0" dirty="0" smtClean="0">
              <a:solidFill>
                <a:schemeClr val="tx1"/>
              </a:solidFill>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ea typeface="Arial" charset="0"/>
              <a:cs typeface="Arial" panose="020B0604020202020204" pitchFamily="34" charset="0"/>
            </a:endParaRPr>
          </a:p>
          <a:p>
            <a:pPr marL="171415" indent="-171415" defTabSz="914216" eaLnBrk="0" hangingPunct="0">
              <a:lnSpc>
                <a:spcPct val="150000"/>
              </a:lnSpc>
              <a:spcBef>
                <a:spcPct val="0"/>
              </a:spcBef>
              <a:buFont typeface="Arial" panose="020B0604020202020204" pitchFamily="34" charset="0"/>
              <a:buChar char="•"/>
              <a:defRPr/>
            </a:pPr>
            <a:r>
              <a:rPr lang="en-AU" altLang="en-US" sz="1100" dirty="0" smtClean="0">
                <a:latin typeface="Arial" panose="020B0604020202020204" pitchFamily="34" charset="0"/>
                <a:ea typeface="Calibri" panose="020F0502020204030204" pitchFamily="34" charset="0"/>
                <a:cs typeface="Arial" panose="020B0604020202020204" pitchFamily="34" charset="0"/>
              </a:rPr>
              <a:t>The impacts and experience of family violence can look different for</a:t>
            </a:r>
            <a:r>
              <a:rPr lang="en-AU" altLang="en-US" sz="1100" baseline="0" dirty="0" smtClean="0">
                <a:latin typeface="Arial" panose="020B0604020202020204" pitchFamily="34" charset="0"/>
                <a:ea typeface="Calibri" panose="020F0502020204030204" pitchFamily="34" charset="0"/>
                <a:cs typeface="Arial" panose="020B0604020202020204" pitchFamily="34" charset="0"/>
              </a:rPr>
              <a:t> older people.  </a:t>
            </a:r>
          </a:p>
          <a:p>
            <a:pPr marL="171415" indent="-171415" defTabSz="914216" eaLnBrk="0" hangingPunct="0">
              <a:lnSpc>
                <a:spcPct val="150000"/>
              </a:lnSpc>
              <a:spcBef>
                <a:spcPct val="0"/>
              </a:spcBef>
              <a:buFont typeface="Arial" panose="020B0604020202020204" pitchFamily="34" charset="0"/>
              <a:buChar char="•"/>
              <a:defRPr/>
            </a:pPr>
            <a:r>
              <a:rPr lang="en-AU" altLang="en-US" sz="1100" baseline="0" dirty="0" smtClean="0">
                <a:latin typeface="Arial" panose="020B0604020202020204" pitchFamily="34" charset="0"/>
                <a:ea typeface="Calibri" panose="020F0502020204030204" pitchFamily="34" charset="0"/>
                <a:cs typeface="Arial" panose="020B0604020202020204" pitchFamily="34" charset="0"/>
              </a:rPr>
              <a:t>Evidence suggests that there are signs or ‘red flags’ for health professionals to look for in cases of suspected elder abuse. </a:t>
            </a:r>
            <a:r>
              <a:rPr lang="en-AU" sz="1100" dirty="0" smtClean="0">
                <a:latin typeface="Arial" panose="020B0604020202020204" pitchFamily="34" charset="0"/>
                <a:cs typeface="Arial" panose="020B0604020202020204" pitchFamily="34" charset="0"/>
              </a:rPr>
              <a:t>Health professionals usually identify a ‘trigger’ that something is wrong.</a:t>
            </a:r>
            <a:endParaRPr lang="en-AU" altLang="en-US" sz="1100" baseline="0" dirty="0" smtClean="0">
              <a:latin typeface="Arial" panose="020B0604020202020204" pitchFamily="34" charset="0"/>
              <a:ea typeface="Calibri" panose="020F0502020204030204" pitchFamily="34" charset="0"/>
              <a:cs typeface="Arial" panose="020B0604020202020204" pitchFamily="34" charset="0"/>
            </a:endParaRPr>
          </a:p>
          <a:p>
            <a:pPr marL="171415" indent="-171415" defTabSz="914216" eaLnBrk="0" hangingPunct="0">
              <a:lnSpc>
                <a:spcPct val="150000"/>
              </a:lnSpc>
              <a:spcBef>
                <a:spcPct val="0"/>
              </a:spcBef>
              <a:buFont typeface="Arial" panose="020B0604020202020204" pitchFamily="34" charset="0"/>
              <a:buChar char="•"/>
              <a:defRPr/>
            </a:pPr>
            <a:r>
              <a:rPr lang="en-AU" altLang="en-US" sz="1100" dirty="0" smtClean="0">
                <a:latin typeface="Arial" panose="020B0604020202020204" pitchFamily="34" charset="0"/>
                <a:ea typeface="Calibri" panose="020F0502020204030204" pitchFamily="34" charset="0"/>
                <a:cs typeface="Arial" panose="020B0604020202020204" pitchFamily="34" charset="0"/>
              </a:rPr>
              <a:t>It</a:t>
            </a:r>
            <a:r>
              <a:rPr lang="en-AU" altLang="en-US" sz="1100" baseline="0" dirty="0" smtClean="0">
                <a:latin typeface="Arial" panose="020B0604020202020204" pitchFamily="34" charset="0"/>
                <a:ea typeface="Calibri" panose="020F0502020204030204" pitchFamily="34" charset="0"/>
                <a:cs typeface="Arial" panose="020B0604020202020204" pitchFamily="34" charset="0"/>
              </a:rPr>
              <a:t> is not recommended that every older person is asked about elder abuse but if certain signs are present, we want you to be alert to them and to inquire further. </a:t>
            </a:r>
          </a:p>
          <a:p>
            <a:pPr marL="171415" indent="-171415" defTabSz="914216">
              <a:lnSpc>
                <a:spcPct val="150000"/>
              </a:lnSpc>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There are many ways that hospital clinicians can encounter elder abuse –</a:t>
            </a:r>
            <a:r>
              <a:rPr lang="en-AU" sz="1100" baseline="0" dirty="0" smtClean="0">
                <a:latin typeface="Arial" panose="020B0604020202020204" pitchFamily="34" charset="0"/>
                <a:cs typeface="Arial" panose="020B0604020202020204" pitchFamily="34" charset="0"/>
              </a:rPr>
              <a:t> they may witness, suspect or an older person may disclose to a health professional. R</a:t>
            </a:r>
            <a:r>
              <a:rPr lang="en-AU" sz="1100" dirty="0" smtClean="0">
                <a:latin typeface="Arial" panose="020B0604020202020204" pitchFamily="34" charset="0"/>
                <a:cs typeface="Arial" panose="020B0604020202020204" pitchFamily="34" charset="0"/>
              </a:rPr>
              <a:t>arely will health professionals be present when acts of abuse actually occur. </a:t>
            </a:r>
          </a:p>
          <a:p>
            <a:pPr marL="171415" indent="-171415">
              <a:lnSpc>
                <a:spcPct val="150000"/>
              </a:lnSpc>
              <a:buFont typeface="Arial" panose="020B0604020202020204" pitchFamily="34" charset="0"/>
              <a:buChar char="•"/>
            </a:pPr>
            <a:r>
              <a:rPr lang="en-AU" sz="1100" dirty="0" smtClean="0">
                <a:latin typeface="Arial" panose="020B0604020202020204" pitchFamily="34" charset="0"/>
                <a:cs typeface="Arial" panose="020B0604020202020204" pitchFamily="34" charset="0"/>
              </a:rPr>
              <a:t>An older person may deny the existence of abuse completely, or be intimidated by the person causing the harm or abuse.</a:t>
            </a:r>
          </a:p>
          <a:p>
            <a:pPr marL="171415" indent="-171415" defTabSz="914216">
              <a:lnSpc>
                <a:spcPct val="150000"/>
              </a:lnSpc>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There may not be any signs at initial contact – more signs may emerge as older person feels more comfortable with a health professional and gains trust and begins to feel safe. </a:t>
            </a:r>
          </a:p>
          <a:p>
            <a:pPr marL="171415" indent="-171415">
              <a:lnSpc>
                <a:spcPct val="150000"/>
              </a:lnSpc>
              <a:buFont typeface="Arial" panose="020B0604020202020204" pitchFamily="34" charset="0"/>
              <a:buChar char="•"/>
            </a:pPr>
            <a:r>
              <a:rPr lang="en-AU" sz="1100" dirty="0" smtClean="0">
                <a:latin typeface="Arial" panose="020B0604020202020204" pitchFamily="34" charset="0"/>
                <a:cs typeface="Arial" panose="020B0604020202020204" pitchFamily="34" charset="0"/>
              </a:rPr>
              <a:t>Literature</a:t>
            </a:r>
            <a:r>
              <a:rPr lang="en-AU" sz="1100" baseline="0" dirty="0" smtClean="0">
                <a:latin typeface="Arial" panose="020B0604020202020204" pitchFamily="34" charset="0"/>
                <a:cs typeface="Arial" panose="020B0604020202020204" pitchFamily="34" charset="0"/>
              </a:rPr>
              <a:t> </a:t>
            </a:r>
            <a:r>
              <a:rPr lang="en-AU" sz="1100" dirty="0" smtClean="0">
                <a:latin typeface="Arial" panose="020B0604020202020204" pitchFamily="34" charset="0"/>
                <a:cs typeface="Arial" panose="020B0604020202020204" pitchFamily="34" charset="0"/>
              </a:rPr>
              <a:t>suggests factors such as these listed on the slide are related to elder abuse, and that the existence of more than one of these factors places a person at high risk</a:t>
            </a:r>
            <a:r>
              <a:rPr lang="en-AU" sz="1100" baseline="0" dirty="0" smtClean="0">
                <a:latin typeface="Arial" panose="020B0604020202020204" pitchFamily="34" charset="0"/>
                <a:cs typeface="Arial" panose="020B0604020202020204" pitchFamily="34" charset="0"/>
              </a:rPr>
              <a:t> (Department of Human Services, 2009).</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Person of concern / carer not leaving an older person when professional is present (</a:t>
            </a:r>
            <a:r>
              <a:rPr lang="en-AU" sz="1100" kern="1200" dirty="0" err="1" smtClean="0">
                <a:solidFill>
                  <a:schemeClr val="tx1"/>
                </a:solidFill>
                <a:effectLst/>
                <a:latin typeface="+mn-lt"/>
                <a:ea typeface="+mn-ea"/>
                <a:cs typeface="+mn-cs"/>
              </a:rPr>
              <a:t>ie</a:t>
            </a:r>
            <a:r>
              <a:rPr lang="en-AU" sz="1100" kern="1200" dirty="0" smtClean="0">
                <a:solidFill>
                  <a:schemeClr val="tx1"/>
                </a:solidFill>
                <a:effectLst/>
                <a:latin typeface="+mn-lt"/>
                <a:ea typeface="+mn-ea"/>
                <a:cs typeface="+mn-cs"/>
              </a:rPr>
              <a:t> GP appointment, home care workers)</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Carer / person of concern consistently telling the older person they have a cognitive impairment (with no diagnosis)</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Carer/person of concern diverting conversation away from older person (</a:t>
            </a:r>
            <a:r>
              <a:rPr lang="en-AU" sz="1100" kern="1200" dirty="0" err="1" smtClean="0">
                <a:solidFill>
                  <a:schemeClr val="tx1"/>
                </a:solidFill>
                <a:effectLst/>
                <a:latin typeface="+mn-lt"/>
                <a:ea typeface="+mn-ea"/>
                <a:cs typeface="+mn-cs"/>
              </a:rPr>
              <a:t>ie</a:t>
            </a:r>
            <a:r>
              <a:rPr lang="en-AU" sz="1100" kern="1200" dirty="0" smtClean="0">
                <a:solidFill>
                  <a:schemeClr val="tx1"/>
                </a:solidFill>
                <a:effectLst/>
                <a:latin typeface="+mn-lt"/>
                <a:ea typeface="+mn-ea"/>
                <a:cs typeface="+mn-cs"/>
              </a:rPr>
              <a:t> not allowing the older person to tell their story)     </a:t>
            </a:r>
            <a:endParaRPr lang="en-AU" sz="1100" b="0" i="0" dirty="0">
              <a:solidFill>
                <a:schemeClr val="tx1"/>
              </a:solidFill>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endParaRPr lang="en-AU" sz="1100" b="1" i="1" dirty="0">
              <a:solidFill>
                <a:schemeClr val="tx1"/>
              </a:solidFill>
              <a:latin typeface="Arial" panose="020B0604020202020204" pitchFamily="34" charset="0"/>
              <a:ea typeface="Arial"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1" baseline="0" dirty="0">
                <a:latin typeface="Arial" panose="020B0604020202020204" pitchFamily="34" charset="0"/>
                <a:ea typeface="Arial" charset="0"/>
                <a:cs typeface="Arial" panose="020B0604020202020204" pitchFamily="34" charset="0"/>
              </a:rPr>
              <a:t>These observable signs of trauma </a:t>
            </a:r>
            <a:r>
              <a:rPr lang="en-AU" sz="1100" b="0" i="1" baseline="0" dirty="0" smtClean="0">
                <a:latin typeface="Arial" panose="020B0604020202020204" pitchFamily="34" charset="0"/>
                <a:ea typeface="Arial" charset="0"/>
                <a:cs typeface="Arial" panose="020B0604020202020204" pitchFamily="34" charset="0"/>
              </a:rPr>
              <a:t>are consistent with Appendix </a:t>
            </a:r>
            <a:r>
              <a:rPr lang="en-AU" sz="1100" b="0" i="1" baseline="0" dirty="0">
                <a:latin typeface="Arial" panose="020B0604020202020204" pitchFamily="34" charset="0"/>
                <a:ea typeface="Arial" charset="0"/>
                <a:cs typeface="Arial" panose="020B0604020202020204" pitchFamily="34" charset="0"/>
              </a:rPr>
              <a:t>1 MARAM Practice Guide 2, and is accessible through the following link: </a:t>
            </a:r>
            <a:r>
              <a:rPr lang="en-AU" sz="1200" b="1" i="1" dirty="0">
                <a:latin typeface="Arial" charset="0"/>
                <a:ea typeface="Arial" charset="0"/>
                <a:cs typeface="Arial" charset="0"/>
              </a:rPr>
              <a:t>https://www.vic.gov.au/maram-practice-guides-and-resources</a:t>
            </a:r>
          </a:p>
          <a:p>
            <a:endParaRPr lang="en-AU" sz="1200" b="1" i="1" dirty="0">
              <a:latin typeface="Arial" charset="0"/>
              <a:ea typeface="Arial" charset="0"/>
              <a:cs typeface="Arial" charset="0"/>
            </a:endParaRPr>
          </a:p>
          <a:p>
            <a:pPr marL="0" lvl="0" indent="0" defTabSz="914400" eaLnBrk="0" fontAlgn="base" hangingPunct="0">
              <a:spcBef>
                <a:spcPct val="0"/>
              </a:spcBef>
              <a:spcAft>
                <a:spcPct val="0"/>
              </a:spcAft>
              <a:buFont typeface="Arial" panose="020B0604020202020204" pitchFamily="34" charset="0"/>
              <a:buNone/>
            </a:pPr>
            <a:r>
              <a:rPr lang="en-AU" altLang="en-US" sz="1200" b="1" dirty="0" smtClean="0">
                <a:solidFill>
                  <a:schemeClr val="tx1"/>
                </a:solidFill>
                <a:latin typeface="Arial" charset="0"/>
                <a:ea typeface="Arial" charset="0"/>
                <a:cs typeface="Arial" charset="0"/>
              </a:rPr>
              <a:t>Key message: </a:t>
            </a:r>
            <a:r>
              <a:rPr lang="en-AU" sz="1200" b="1" kern="1200" dirty="0" smtClean="0">
                <a:solidFill>
                  <a:schemeClr val="tx1"/>
                </a:solidFill>
                <a:effectLst/>
                <a:latin typeface="+mn-lt"/>
                <a:ea typeface="+mn-ea"/>
                <a:cs typeface="+mn-cs"/>
              </a:rPr>
              <a:t>These signs may indicate that family violence is occurring, but is by no means an exhaustive list</a:t>
            </a:r>
          </a:p>
          <a:p>
            <a:pPr marL="0" lvl="0" indent="0" defTabSz="914400" eaLnBrk="0" fontAlgn="base" hangingPunct="0">
              <a:spcBef>
                <a:spcPct val="0"/>
              </a:spcBef>
              <a:spcAft>
                <a:spcPct val="0"/>
              </a:spcAft>
              <a:buFont typeface="Arial" panose="020B0604020202020204" pitchFamily="34" charset="0"/>
              <a:buNone/>
            </a:pPr>
            <a:endParaRPr lang="en-AU" sz="1200" b="1" kern="1200" dirty="0" smtClean="0">
              <a:solidFill>
                <a:schemeClr val="tx1"/>
              </a:solidFill>
              <a:effectLst/>
              <a:latin typeface="+mn-lt"/>
              <a:ea typeface="+mn-ea"/>
              <a:cs typeface="+mn-cs"/>
            </a:endParaRPr>
          </a:p>
          <a:p>
            <a:pPr marL="0" lvl="0" indent="0" defTabSz="914400" eaLnBrk="0" fontAlgn="base" hangingPunct="0">
              <a:spcBef>
                <a:spcPct val="0"/>
              </a:spcBef>
              <a:spcAft>
                <a:spcPct val="0"/>
              </a:spcAft>
              <a:buFont typeface="Arial" panose="020B0604020202020204" pitchFamily="34" charset="0"/>
              <a:buNone/>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81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695" y="4721186"/>
            <a:ext cx="5860357" cy="51086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r>
              <a:rPr lang="en-AU" sz="12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2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Here are some signs of physical abuse you might observe.</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endParaRPr lang="en-US" baseline="0" dirty="0" smtClean="0"/>
          </a:p>
          <a:p>
            <a:r>
              <a:rPr lang="en-US" baseline="0" dirty="0" smtClean="0"/>
              <a:t>The content of these slides have come from :</a:t>
            </a:r>
          </a:p>
          <a:p>
            <a:pPr marL="171415" indent="-171415">
              <a:buFont typeface="Arial" panose="020B0604020202020204" pitchFamily="34" charset="0"/>
              <a:buChar char="•"/>
            </a:pPr>
            <a:r>
              <a:rPr lang="en-US" baseline="0" dirty="0" smtClean="0"/>
              <a:t>Seniors Rights Victoria elder abuse online training toolkit: https://toolkit.seniorsrights.org.au/toolkit/</a:t>
            </a:r>
          </a:p>
          <a:p>
            <a:pPr marL="171415" indent="-171415">
              <a:buFont typeface="Arial" panose="020B0604020202020204" pitchFamily="34" charset="0"/>
              <a:buChar char="•"/>
            </a:pPr>
            <a:r>
              <a:rPr lang="en-US" baseline="0" dirty="0" smtClean="0"/>
              <a:t>DHHS Elder abuse prevention online portal: http://elderabuseprevention.e3learning.com.au/</a:t>
            </a:r>
          </a:p>
          <a:p>
            <a:pPr marL="171415" indent="-171415">
              <a:buFont typeface="Arial" panose="020B0604020202020204" pitchFamily="34" charset="0"/>
              <a:buChar char="•"/>
            </a:pPr>
            <a:r>
              <a:rPr lang="en-US" baseline="0" dirty="0" smtClean="0"/>
              <a:t>Department of Human Services: With Respect to Age (2009)</a:t>
            </a:r>
          </a:p>
          <a:p>
            <a:pPr marL="171415" indent="-171415">
              <a:buFont typeface="Arial" panose="020B0604020202020204" pitchFamily="34" charset="0"/>
              <a:buChar char="•"/>
            </a:pPr>
            <a:r>
              <a:rPr lang="en-US" baseline="0" dirty="0" err="1" smtClean="0"/>
              <a:t>Advocare</a:t>
            </a:r>
            <a:r>
              <a:rPr lang="en-US" baseline="0" dirty="0" smtClean="0"/>
              <a:t>:  http://www.advocare.org.au/</a:t>
            </a:r>
          </a:p>
          <a:p>
            <a:pPr marL="171415" indent="-171415">
              <a:buFont typeface="Arial" panose="020B0604020202020204" pitchFamily="34" charset="0"/>
              <a:buChar char="•"/>
            </a:pPr>
            <a:r>
              <a:rPr lang="en-US" baseline="0" dirty="0" smtClean="0"/>
              <a:t>Eastern Elder Abuse Prevention Network </a:t>
            </a:r>
            <a:r>
              <a:rPr lang="en-US" baseline="0" dirty="0" err="1" smtClean="0"/>
              <a:t>Toolkit:http</a:t>
            </a:r>
            <a:r>
              <a:rPr lang="en-US" baseline="0" dirty="0" smtClean="0"/>
              <a:t>://www.eclc.org.au/wp-content/uploads/Elder-Abuse-Toolkit.pdf</a:t>
            </a:r>
          </a:p>
          <a:p>
            <a:pPr marL="171415" indent="-171415">
              <a:buFont typeface="Arial" panose="020B0604020202020204" pitchFamily="34" charset="0"/>
              <a:buChar char="•"/>
            </a:pPr>
            <a:r>
              <a:rPr lang="en-US" baseline="0" dirty="0" err="1" smtClean="0"/>
              <a:t>Yarra</a:t>
            </a:r>
            <a:r>
              <a:rPr lang="en-US"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baseline="0" dirty="0" smtClean="0"/>
              <a:t>RACGP </a:t>
            </a:r>
            <a:r>
              <a:rPr lang="en-US" baseline="0" dirty="0" err="1" smtClean="0"/>
              <a:t>Whitebook</a:t>
            </a:r>
            <a:r>
              <a:rPr lang="en-US"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dirty="0"/>
              <a:t>O’Brien, M (2017) PhD Thesis: Improving responsiveness of suspected elder abuse, Melbourne</a:t>
            </a:r>
            <a:endParaRPr lang="en-AU" dirty="0"/>
          </a:p>
          <a:p>
            <a:endParaRPr lang="en-US" baseline="0" dirty="0" smtClean="0"/>
          </a:p>
          <a:p>
            <a:pPr marL="171415" indent="-171415">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BE1CC1B-78C5-44BA-B466-D949657F588B}" type="slidenum">
              <a:rPr lang="en-AU" smtClean="0"/>
              <a:pPr/>
              <a:t>12</a:t>
            </a:fld>
            <a:endParaRPr lang="en-AU"/>
          </a:p>
        </p:txBody>
      </p:sp>
    </p:spTree>
    <p:extLst>
      <p:ext uri="{BB962C8B-B14F-4D97-AF65-F5344CB8AC3E}">
        <p14:creationId xmlns:p14="http://schemas.microsoft.com/office/powerpoint/2010/main" val="303148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r>
              <a:rPr lang="en-AU" sz="12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2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Here are some signs of sexual abuse you might observe.</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endParaRPr lang="en-US" baseline="0" dirty="0" smtClean="0"/>
          </a:p>
          <a:p>
            <a:r>
              <a:rPr lang="en-US" baseline="0" dirty="0" smtClean="0"/>
              <a:t>The content of these slides have come from :</a:t>
            </a:r>
          </a:p>
          <a:p>
            <a:pPr marL="171415" indent="-171415">
              <a:buFont typeface="Arial" panose="020B0604020202020204" pitchFamily="34" charset="0"/>
              <a:buChar char="•"/>
            </a:pPr>
            <a:r>
              <a:rPr lang="en-US" baseline="0" dirty="0" smtClean="0"/>
              <a:t>Seniors Rights Victoria elder abuse online training toolkit: https://toolkit.seniorsrights.org.au/toolkit/</a:t>
            </a:r>
          </a:p>
          <a:p>
            <a:pPr marL="171415" indent="-171415">
              <a:buFont typeface="Arial" panose="020B0604020202020204" pitchFamily="34" charset="0"/>
              <a:buChar char="•"/>
            </a:pPr>
            <a:r>
              <a:rPr lang="en-US" baseline="0" dirty="0" smtClean="0"/>
              <a:t>DHHS Elder abuse prevention online portal: http://elderabuseprevention.e3learning.com.au/</a:t>
            </a:r>
          </a:p>
          <a:p>
            <a:pPr marL="171415" indent="-171415">
              <a:buFont typeface="Arial" panose="020B0604020202020204" pitchFamily="34" charset="0"/>
              <a:buChar char="•"/>
            </a:pPr>
            <a:r>
              <a:rPr lang="en-US" baseline="0" dirty="0" smtClean="0"/>
              <a:t>Department of Human Services: With Respect to Age (2009)</a:t>
            </a:r>
          </a:p>
          <a:p>
            <a:pPr marL="171415" indent="-171415">
              <a:buFont typeface="Arial" panose="020B0604020202020204" pitchFamily="34" charset="0"/>
              <a:buChar char="•"/>
            </a:pPr>
            <a:r>
              <a:rPr lang="en-US" baseline="0" dirty="0" err="1" smtClean="0"/>
              <a:t>Advocare</a:t>
            </a:r>
            <a:r>
              <a:rPr lang="en-US" baseline="0" dirty="0" smtClean="0"/>
              <a:t>:  http://www.advocare.org.au/</a:t>
            </a:r>
          </a:p>
          <a:p>
            <a:pPr marL="171415" indent="-171415">
              <a:buFont typeface="Arial" panose="020B0604020202020204" pitchFamily="34" charset="0"/>
              <a:buChar char="•"/>
            </a:pPr>
            <a:r>
              <a:rPr lang="en-US" baseline="0" dirty="0" smtClean="0"/>
              <a:t>Eastern Elder Abuse Prevention Network </a:t>
            </a:r>
            <a:r>
              <a:rPr lang="en-US" baseline="0" dirty="0" err="1" smtClean="0"/>
              <a:t>Toolkit:http</a:t>
            </a:r>
            <a:r>
              <a:rPr lang="en-US" baseline="0" dirty="0" smtClean="0"/>
              <a:t>://www.eclc.org.au/wp-content/uploads/Elder-Abuse-Toolkit.pdf</a:t>
            </a:r>
          </a:p>
          <a:p>
            <a:pPr marL="171415" indent="-171415">
              <a:buFont typeface="Arial" panose="020B0604020202020204" pitchFamily="34" charset="0"/>
              <a:buChar char="•"/>
            </a:pPr>
            <a:r>
              <a:rPr lang="en-US" baseline="0" dirty="0" err="1" smtClean="0"/>
              <a:t>Yarra</a:t>
            </a:r>
            <a:r>
              <a:rPr lang="en-US"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baseline="0" dirty="0" smtClean="0"/>
              <a:t>RACGP </a:t>
            </a:r>
            <a:r>
              <a:rPr lang="en-US" baseline="0" dirty="0" err="1" smtClean="0"/>
              <a:t>Whitebook</a:t>
            </a:r>
            <a:r>
              <a:rPr lang="en-US"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dirty="0" smtClean="0"/>
              <a:t>O’Brien, M (2017) PhD Thesis: Improving responsiveness of suspected elder abuse, Melbourne</a:t>
            </a:r>
            <a:endParaRPr lang="en-AU"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BE1CC1B-78C5-44BA-B466-D949657F588B}" type="slidenum">
              <a:rPr lang="en-AU" smtClean="0"/>
              <a:pPr/>
              <a:t>13</a:t>
            </a:fld>
            <a:endParaRPr lang="en-AU"/>
          </a:p>
        </p:txBody>
      </p:sp>
    </p:spTree>
    <p:extLst>
      <p:ext uri="{BB962C8B-B14F-4D97-AF65-F5344CB8AC3E}">
        <p14:creationId xmlns:p14="http://schemas.microsoft.com/office/powerpoint/2010/main" val="161475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695" y="4721186"/>
            <a:ext cx="5860357" cy="5108613"/>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r>
              <a:rPr lang="en-AU" sz="12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2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defTabSz="914216">
              <a:defRPr/>
            </a:pPr>
            <a:r>
              <a:rPr lang="en-US" baseline="0" dirty="0" smtClean="0"/>
              <a:t>Here are some signs of financial abuse you might observe</a:t>
            </a:r>
          </a:p>
          <a:p>
            <a:pPr defTabSz="914216">
              <a:defRPr/>
            </a:pPr>
            <a:endParaRPr lang="en-US" baseline="0" dirty="0" smtClean="0"/>
          </a:p>
          <a:p>
            <a:pPr defTabSz="914216">
              <a:defRPr/>
            </a:pPr>
            <a:r>
              <a:rPr lang="en-US" baseline="0" dirty="0" smtClean="0"/>
              <a:t>Financial abuse is what is most commonly reported to Seniors Rights Victoria.</a:t>
            </a:r>
            <a:endParaRPr lang="en-AU" dirty="0" smtClean="0"/>
          </a:p>
          <a:p>
            <a:r>
              <a:rPr lang="en-AU" sz="1200" kern="1200" dirty="0" smtClean="0">
                <a:solidFill>
                  <a:schemeClr val="tx1"/>
                </a:solidFill>
                <a:effectLst/>
                <a:latin typeface="+mn-lt"/>
                <a:ea typeface="+mn-ea"/>
                <a:cs typeface="+mn-cs"/>
              </a:rPr>
              <a:t>Role of banks re financial abuse – recourse – police -</a:t>
            </a:r>
          </a:p>
          <a:p>
            <a:r>
              <a:rPr lang="en-AU" sz="1200" u="sng" kern="1200" dirty="0" smtClean="0">
                <a:solidFill>
                  <a:schemeClr val="tx1"/>
                </a:solidFill>
                <a:effectLst/>
                <a:latin typeface="+mn-lt"/>
                <a:ea typeface="+mn-ea"/>
                <a:cs typeface="+mn-cs"/>
                <a:hlinkClick r:id="rId3"/>
              </a:rPr>
              <a:t>https://www.ausbanking.org.au/campaigns/elder-abuse/</a:t>
            </a:r>
            <a:endParaRPr lang="en-AU" sz="1200" u="sng" kern="1200" dirty="0" smtClean="0">
              <a:solidFill>
                <a:schemeClr val="tx1"/>
              </a:solidFill>
              <a:effectLst/>
              <a:latin typeface="+mn-lt"/>
              <a:ea typeface="+mn-ea"/>
              <a:cs typeface="+mn-cs"/>
            </a:endParaRPr>
          </a:p>
          <a:p>
            <a:endParaRPr lang="en-AU"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Lack of perpetrator behaviour change options/responsibility impacts on continued abuse,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financial abuse most common form of reported elder abuse but no/very few reports to police</a:t>
            </a:r>
          </a:p>
          <a:p>
            <a:endParaRPr lang="en-AU" sz="1200" kern="1200" dirty="0" smtClean="0">
              <a:solidFill>
                <a:schemeClr val="tx1"/>
              </a:solidFill>
              <a:effectLst/>
              <a:latin typeface="+mn-lt"/>
              <a:ea typeface="+mn-ea"/>
              <a:cs typeface="+mn-cs"/>
            </a:endParaRP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endParaRPr lang="en-US" baseline="0" dirty="0" smtClean="0"/>
          </a:p>
          <a:p>
            <a:r>
              <a:rPr lang="en-US" baseline="0" dirty="0" smtClean="0"/>
              <a:t>The content of these slides have come from :</a:t>
            </a:r>
          </a:p>
          <a:p>
            <a:pPr marL="171415" indent="-171415">
              <a:buFont typeface="Arial" panose="020B0604020202020204" pitchFamily="34" charset="0"/>
              <a:buChar char="•"/>
            </a:pPr>
            <a:r>
              <a:rPr lang="en-US" baseline="0" dirty="0" smtClean="0"/>
              <a:t>Seniors Rights Victoria elder abuse online training toolkit: https://toolkit.seniorsrights.org.au/toolkit/</a:t>
            </a:r>
          </a:p>
          <a:p>
            <a:pPr marL="171415" indent="-171415">
              <a:buFont typeface="Arial" panose="020B0604020202020204" pitchFamily="34" charset="0"/>
              <a:buChar char="•"/>
            </a:pPr>
            <a:r>
              <a:rPr lang="en-US" baseline="0" dirty="0" smtClean="0"/>
              <a:t>DHHS Elder abuse prevention online portal: http://elderabuseprevention.e3learning.com.au/</a:t>
            </a:r>
          </a:p>
          <a:p>
            <a:pPr marL="171415" indent="-171415">
              <a:buFont typeface="Arial" panose="020B0604020202020204" pitchFamily="34" charset="0"/>
              <a:buChar char="•"/>
            </a:pPr>
            <a:r>
              <a:rPr lang="en-US" baseline="0" dirty="0" smtClean="0"/>
              <a:t>Department of Human Services: With Respect to Age (2009)</a:t>
            </a:r>
          </a:p>
          <a:p>
            <a:pPr marL="171415" indent="-171415">
              <a:buFont typeface="Arial" panose="020B0604020202020204" pitchFamily="34" charset="0"/>
              <a:buChar char="•"/>
            </a:pPr>
            <a:r>
              <a:rPr lang="en-US" baseline="0" dirty="0" err="1" smtClean="0"/>
              <a:t>Advocare</a:t>
            </a:r>
            <a:r>
              <a:rPr lang="en-US" baseline="0" dirty="0" smtClean="0"/>
              <a:t>:  http://www.advocare.org.au/</a:t>
            </a:r>
          </a:p>
          <a:p>
            <a:pPr marL="171415" indent="-171415">
              <a:buFont typeface="Arial" panose="020B0604020202020204" pitchFamily="34" charset="0"/>
              <a:buChar char="•"/>
            </a:pPr>
            <a:r>
              <a:rPr lang="en-US" baseline="0" dirty="0" smtClean="0"/>
              <a:t>Eastern Elder Abuse Prevention Network </a:t>
            </a:r>
            <a:r>
              <a:rPr lang="en-US" baseline="0" dirty="0" err="1" smtClean="0"/>
              <a:t>Toolkit:http</a:t>
            </a:r>
            <a:r>
              <a:rPr lang="en-US" baseline="0" dirty="0" smtClean="0"/>
              <a:t>://www.eclc.org.au/wp-content/uploads/Elder-Abuse-Toolkit.pdf</a:t>
            </a:r>
          </a:p>
          <a:p>
            <a:pPr marL="171415" indent="-171415">
              <a:buFont typeface="Arial" panose="020B0604020202020204" pitchFamily="34" charset="0"/>
              <a:buChar char="•"/>
            </a:pPr>
            <a:r>
              <a:rPr lang="en-US" baseline="0" dirty="0" err="1" smtClean="0"/>
              <a:t>Yarra</a:t>
            </a:r>
            <a:r>
              <a:rPr lang="en-US"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baseline="0" dirty="0" smtClean="0"/>
              <a:t>RACGP </a:t>
            </a:r>
            <a:r>
              <a:rPr lang="en-US" baseline="0" dirty="0" err="1" smtClean="0"/>
              <a:t>Whitebook</a:t>
            </a:r>
            <a:r>
              <a:rPr lang="en-US"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dirty="0"/>
              <a:t>O’Brien, M (2017) PhD Thesis: Improving responsiveness of suspected elder abuse, Melbourne</a:t>
            </a:r>
            <a:endParaRPr lang="en-AU" dirty="0"/>
          </a:p>
          <a:p>
            <a:endParaRPr lang="en-US" baseline="0" dirty="0" smtClean="0"/>
          </a:p>
          <a:p>
            <a:pPr marL="171415" indent="-171415">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BE1CC1B-78C5-44BA-B466-D949657F588B}" type="slidenum">
              <a:rPr lang="en-AU" smtClean="0"/>
              <a:pPr/>
              <a:t>14</a:t>
            </a:fld>
            <a:endParaRPr lang="en-AU"/>
          </a:p>
        </p:txBody>
      </p:sp>
    </p:spTree>
    <p:extLst>
      <p:ext uri="{BB962C8B-B14F-4D97-AF65-F5344CB8AC3E}">
        <p14:creationId xmlns:p14="http://schemas.microsoft.com/office/powerpoint/2010/main" val="169733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r>
              <a:rPr lang="en-AU" sz="12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2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Here are some signs of psychological abuse you might observe</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endParaRPr lang="en-US" baseline="0" dirty="0" smtClean="0"/>
          </a:p>
          <a:p>
            <a:r>
              <a:rPr lang="en-US" baseline="0" dirty="0" smtClean="0"/>
              <a:t>The content of these slides have come from :</a:t>
            </a:r>
          </a:p>
          <a:p>
            <a:pPr marL="171415" indent="-171415">
              <a:buFont typeface="Arial" panose="020B0604020202020204" pitchFamily="34" charset="0"/>
              <a:buChar char="•"/>
            </a:pPr>
            <a:r>
              <a:rPr lang="en-US" baseline="0" dirty="0" smtClean="0"/>
              <a:t>Seniors Rights Victoria elder abuse online training toolkit: https://toolkit.seniorsrights.org.au/toolkit/</a:t>
            </a:r>
          </a:p>
          <a:p>
            <a:pPr marL="171415" indent="-171415">
              <a:buFont typeface="Arial" panose="020B0604020202020204" pitchFamily="34" charset="0"/>
              <a:buChar char="•"/>
            </a:pPr>
            <a:r>
              <a:rPr lang="en-US" baseline="0" dirty="0" smtClean="0"/>
              <a:t>DHHS Elder abuse prevention online portal: http://elderabuseprevention.e3learning.com.au/</a:t>
            </a:r>
          </a:p>
          <a:p>
            <a:pPr marL="171415" indent="-171415">
              <a:buFont typeface="Arial" panose="020B0604020202020204" pitchFamily="34" charset="0"/>
              <a:buChar char="•"/>
            </a:pPr>
            <a:r>
              <a:rPr lang="en-US" baseline="0" dirty="0" smtClean="0"/>
              <a:t>Department of Human Services: With Respect to Age (2009)</a:t>
            </a:r>
          </a:p>
          <a:p>
            <a:pPr marL="171415" indent="-171415">
              <a:buFont typeface="Arial" panose="020B0604020202020204" pitchFamily="34" charset="0"/>
              <a:buChar char="•"/>
            </a:pPr>
            <a:r>
              <a:rPr lang="en-US" baseline="0" dirty="0" err="1" smtClean="0"/>
              <a:t>Advocare</a:t>
            </a:r>
            <a:r>
              <a:rPr lang="en-US" baseline="0" dirty="0" smtClean="0"/>
              <a:t>:  http://www.advocare.org.au/</a:t>
            </a:r>
          </a:p>
          <a:p>
            <a:pPr marL="171415" indent="-171415">
              <a:buFont typeface="Arial" panose="020B0604020202020204" pitchFamily="34" charset="0"/>
              <a:buChar char="•"/>
            </a:pPr>
            <a:r>
              <a:rPr lang="en-US" baseline="0" dirty="0" smtClean="0"/>
              <a:t>Eastern Elder Abuse Prevention Network </a:t>
            </a:r>
            <a:r>
              <a:rPr lang="en-US" baseline="0" dirty="0" err="1" smtClean="0"/>
              <a:t>Toolkit:http</a:t>
            </a:r>
            <a:r>
              <a:rPr lang="en-US" baseline="0" dirty="0" smtClean="0"/>
              <a:t>://www.eclc.org.au/wp-content/uploads/Elder-Abuse-Toolkit.pdf</a:t>
            </a:r>
          </a:p>
          <a:p>
            <a:pPr marL="171415" indent="-171415">
              <a:buFont typeface="Arial" panose="020B0604020202020204" pitchFamily="34" charset="0"/>
              <a:buChar char="•"/>
            </a:pPr>
            <a:r>
              <a:rPr lang="en-US" baseline="0" dirty="0" err="1" smtClean="0"/>
              <a:t>Yarra</a:t>
            </a:r>
            <a:r>
              <a:rPr lang="en-US"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baseline="0" dirty="0" smtClean="0"/>
              <a:t>RACGP </a:t>
            </a:r>
            <a:r>
              <a:rPr lang="en-US" baseline="0" dirty="0" err="1" smtClean="0"/>
              <a:t>Whitebook</a:t>
            </a:r>
            <a:r>
              <a:rPr lang="en-US"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dirty="0" smtClean="0"/>
              <a:t>O’Brien, M (2017) PhD Thesis: Improving responsiveness of suspected elder abuse, Melbourne</a:t>
            </a:r>
            <a:endParaRPr lang="en-AU"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BE1CC1B-78C5-44BA-B466-D949657F588B}" type="slidenum">
              <a:rPr lang="en-AU" smtClean="0"/>
              <a:pPr/>
              <a:t>15</a:t>
            </a:fld>
            <a:endParaRPr lang="en-AU"/>
          </a:p>
        </p:txBody>
      </p:sp>
    </p:spTree>
    <p:extLst>
      <p:ext uri="{BB962C8B-B14F-4D97-AF65-F5344CB8AC3E}">
        <p14:creationId xmlns:p14="http://schemas.microsoft.com/office/powerpoint/2010/main" val="2855993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r>
              <a:rPr lang="en-AU" sz="12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2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Here are some signs of neglect you might observe</a:t>
            </a:r>
          </a:p>
          <a:p>
            <a:pPr marL="0" indent="0">
              <a:lnSpc>
                <a:spcPct val="100000"/>
              </a:lnSpc>
              <a:buFont typeface="Arial" panose="020B0604020202020204" pitchFamily="34" charset="0"/>
              <a:buNone/>
            </a:pPr>
            <a:r>
              <a:rPr lang="en-AU" sz="1200" kern="1200" dirty="0" smtClean="0">
                <a:solidFill>
                  <a:schemeClr val="tx1"/>
                </a:solidFill>
                <a:effectLst/>
                <a:latin typeface="+mn-lt"/>
                <a:ea typeface="+mn-ea"/>
                <a:cs typeface="+mn-cs"/>
              </a:rPr>
              <a:t>NOTE: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over/under medication can also be considered physical abuse – if forced.</a:t>
            </a:r>
            <a:endParaRPr lang="en-AU" sz="1200" b="1" i="0" baseline="0" dirty="0" smtClean="0">
              <a:solidFill>
                <a:schemeClr val="tx1"/>
              </a:solidFill>
              <a:latin typeface="Arial" panose="020B0604020202020204" pitchFamily="34" charset="0"/>
              <a:cs typeface="Arial" panose="020B0604020202020204" pitchFamily="34" charset="0"/>
            </a:endParaRPr>
          </a:p>
          <a:p>
            <a:endParaRPr lang="en-US" baseline="0" dirty="0" smtClean="0"/>
          </a:p>
          <a:p>
            <a:r>
              <a:rPr lang="en-US" baseline="0" dirty="0" smtClean="0"/>
              <a:t>The content of these slides have come from :</a:t>
            </a:r>
          </a:p>
          <a:p>
            <a:pPr marL="171415" indent="-171415">
              <a:buFont typeface="Arial" panose="020B0604020202020204" pitchFamily="34" charset="0"/>
              <a:buChar char="•"/>
            </a:pPr>
            <a:r>
              <a:rPr lang="en-US" baseline="0" dirty="0" smtClean="0"/>
              <a:t>Seniors Rights Victoria elder abuse online training toolkit: https://toolkit.seniorsrights.org.au/toolkit/</a:t>
            </a:r>
          </a:p>
          <a:p>
            <a:pPr marL="171415" indent="-171415">
              <a:buFont typeface="Arial" panose="020B0604020202020204" pitchFamily="34" charset="0"/>
              <a:buChar char="•"/>
            </a:pPr>
            <a:r>
              <a:rPr lang="en-US" baseline="0" dirty="0" smtClean="0"/>
              <a:t>DHHS Elder abuse prevention online portal: http://elderabuseprevention.e3learning.com.au/</a:t>
            </a:r>
          </a:p>
          <a:p>
            <a:pPr marL="171415" indent="-171415">
              <a:buFont typeface="Arial" panose="020B0604020202020204" pitchFamily="34" charset="0"/>
              <a:buChar char="•"/>
            </a:pPr>
            <a:r>
              <a:rPr lang="en-US" baseline="0" dirty="0" smtClean="0"/>
              <a:t>Department of Human Services: With Respect to Age (2009)</a:t>
            </a:r>
          </a:p>
          <a:p>
            <a:pPr marL="171415" indent="-171415">
              <a:buFont typeface="Arial" panose="020B0604020202020204" pitchFamily="34" charset="0"/>
              <a:buChar char="•"/>
            </a:pPr>
            <a:r>
              <a:rPr lang="en-US" baseline="0" dirty="0" err="1" smtClean="0"/>
              <a:t>Advocare</a:t>
            </a:r>
            <a:r>
              <a:rPr lang="en-US" baseline="0" dirty="0" smtClean="0"/>
              <a:t>:  http://www.advocare.org.au/</a:t>
            </a:r>
          </a:p>
          <a:p>
            <a:pPr marL="171415" indent="-171415">
              <a:buFont typeface="Arial" panose="020B0604020202020204" pitchFamily="34" charset="0"/>
              <a:buChar char="•"/>
            </a:pPr>
            <a:r>
              <a:rPr lang="en-US" baseline="0" dirty="0" smtClean="0"/>
              <a:t>Eastern Elder Abuse Prevention Network </a:t>
            </a:r>
            <a:r>
              <a:rPr lang="en-US" baseline="0" dirty="0" err="1" smtClean="0"/>
              <a:t>Toolkit:http</a:t>
            </a:r>
            <a:r>
              <a:rPr lang="en-US" baseline="0" dirty="0" smtClean="0"/>
              <a:t>://www.eclc.org.au/wp-content/uploads/Elder-Abuse-Toolkit.pdf</a:t>
            </a:r>
          </a:p>
          <a:p>
            <a:pPr marL="171415" indent="-171415">
              <a:buFont typeface="Arial" panose="020B0604020202020204" pitchFamily="34" charset="0"/>
              <a:buChar char="•"/>
            </a:pPr>
            <a:r>
              <a:rPr lang="en-US" baseline="0" dirty="0" err="1" smtClean="0"/>
              <a:t>Yarra</a:t>
            </a:r>
            <a:r>
              <a:rPr lang="en-US"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baseline="0" dirty="0" smtClean="0"/>
              <a:t>RACGP </a:t>
            </a:r>
            <a:r>
              <a:rPr lang="en-US" baseline="0" dirty="0" err="1" smtClean="0"/>
              <a:t>Whitebook</a:t>
            </a:r>
            <a:r>
              <a:rPr lang="en-US"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dirty="0" smtClean="0"/>
              <a:t>O’Brien, M (2017) PhD Thesis: Improving responsiveness of suspected elder abuse, Melbourne</a:t>
            </a:r>
            <a:endParaRPr lang="en-AU" dirty="0" smtClean="0"/>
          </a:p>
          <a:p>
            <a:endParaRPr lang="en-US" baseline="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BE1CC1B-78C5-44BA-B466-D949657F588B}" type="slidenum">
              <a:rPr lang="en-AU" smtClean="0"/>
              <a:pPr/>
              <a:t>16</a:t>
            </a:fld>
            <a:endParaRPr lang="en-AU"/>
          </a:p>
        </p:txBody>
      </p:sp>
    </p:spTree>
    <p:extLst>
      <p:ext uri="{BB962C8B-B14F-4D97-AF65-F5344CB8AC3E}">
        <p14:creationId xmlns:p14="http://schemas.microsoft.com/office/powerpoint/2010/main" val="269142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107950"/>
            <a:ext cx="3721100" cy="2093913"/>
          </a:xfrm>
        </p:spPr>
      </p:sp>
      <p:sp>
        <p:nvSpPr>
          <p:cNvPr id="3" name="Notes Placeholder 2"/>
          <p:cNvSpPr>
            <a:spLocks noGrp="1"/>
          </p:cNvSpPr>
          <p:nvPr>
            <p:ph type="body" idx="1"/>
          </p:nvPr>
        </p:nvSpPr>
        <p:spPr>
          <a:xfrm>
            <a:off x="179405" y="2310063"/>
            <a:ext cx="6462027" cy="741145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0" dirty="0" smtClean="0">
                <a:solidFill>
                  <a:schemeClr val="tx1"/>
                </a:solidFill>
                <a:latin typeface="Arial" panose="020B0604020202020204" pitchFamily="34" charset="0"/>
                <a:cs typeface="Arial" panose="020B0604020202020204" pitchFamily="34" charset="0"/>
              </a:rPr>
              <a:t>Instructions for</a:t>
            </a:r>
            <a:r>
              <a:rPr lang="en-US" sz="1400" b="1" kern="0" baseline="0" dirty="0" smtClean="0">
                <a:solidFill>
                  <a:schemeClr val="tx1"/>
                </a:solidFill>
                <a:latin typeface="Arial" panose="020B0604020202020204" pitchFamily="34" charset="0"/>
                <a:cs typeface="Arial" panose="020B0604020202020204" pitchFamily="34" charset="0"/>
              </a:rPr>
              <a:t> facilitators: </a:t>
            </a:r>
            <a:r>
              <a:rPr lang="en-AU" sz="1400" b="1"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r>
              <a:rPr lang="en-AU" sz="1400" b="1"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baseline="0" dirty="0" smtClean="0">
                <a:solidFill>
                  <a:schemeClr val="tx1"/>
                </a:solidFill>
                <a:effectLst/>
                <a:latin typeface="Arial" panose="020B0604020202020204" pitchFamily="34" charset="0"/>
                <a:ea typeface="+mn-ea"/>
                <a:cs typeface="Arial" panose="020B0604020202020204" pitchFamily="34" charset="0"/>
              </a:rPr>
              <a:t>Give participants the handout: </a:t>
            </a:r>
            <a:r>
              <a:rPr lang="en-AU" sz="1400" b="1" i="0" dirty="0" smtClean="0">
                <a:solidFill>
                  <a:schemeClr val="tx1"/>
                </a:solidFill>
                <a:latin typeface="Arial" panose="020B0604020202020204" pitchFamily="34" charset="0"/>
                <a:ea typeface="Arial" charset="0"/>
                <a:cs typeface="Arial" panose="020B0604020202020204" pitchFamily="34" charset="0"/>
              </a:rPr>
              <a:t>Signs of Family Violence Across the Life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1" i="1" kern="1200" dirty="0" smtClean="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400" b="1" i="0" baseline="0" dirty="0" smtClean="0">
                <a:solidFill>
                  <a:schemeClr val="tx1"/>
                </a:solidFill>
                <a:latin typeface="Arial" panose="020B0604020202020204" pitchFamily="34" charset="0"/>
                <a:cs typeface="Arial" panose="020B0604020202020204" pitchFamily="34" charset="0"/>
              </a:rPr>
              <a:t>Suggested facilitator dialogue: </a:t>
            </a:r>
          </a:p>
          <a:p>
            <a:pPr marL="0" indent="0">
              <a:lnSpc>
                <a:spcPct val="100000"/>
              </a:lnSpc>
              <a:buFont typeface="Arial" panose="020B0604020202020204" pitchFamily="34" charset="0"/>
              <a:buNone/>
            </a:pPr>
            <a:endParaRPr lang="en-AU" sz="14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t>Here are some signs of social abuse you might observe</a:t>
            </a:r>
          </a:p>
          <a:p>
            <a:pPr marL="0" indent="0">
              <a:lnSpc>
                <a:spcPct val="100000"/>
              </a:lnSpc>
              <a:buFont typeface="Arial" panose="020B0604020202020204" pitchFamily="34" charset="0"/>
              <a:buNone/>
            </a:pPr>
            <a:endParaRPr lang="en-AU" sz="1400" b="1" i="0" baseline="0" dirty="0" smtClean="0">
              <a:solidFill>
                <a:schemeClr val="tx1"/>
              </a:solidFill>
              <a:latin typeface="Arial" panose="020B0604020202020204" pitchFamily="34" charset="0"/>
              <a:cs typeface="Arial" panose="020B0604020202020204" pitchFamily="34" charset="0"/>
            </a:endParaRPr>
          </a:p>
          <a:p>
            <a:endParaRPr lang="en-US" sz="1400" baseline="0" dirty="0" smtClean="0"/>
          </a:p>
          <a:p>
            <a:r>
              <a:rPr lang="en-US" sz="1400" baseline="0" dirty="0" smtClean="0"/>
              <a:t>The content of these slides have come from :</a:t>
            </a:r>
          </a:p>
          <a:p>
            <a:pPr marL="171415" indent="-171415">
              <a:buFont typeface="Arial" panose="020B0604020202020204" pitchFamily="34" charset="0"/>
              <a:buChar char="•"/>
            </a:pPr>
            <a:r>
              <a:rPr lang="en-US" sz="1400" baseline="0" dirty="0" smtClean="0"/>
              <a:t>Seniors Rights Victoria elder abuse online training toolkit: https://toolkit.seniorsrights.org.au/toolkit/</a:t>
            </a:r>
          </a:p>
          <a:p>
            <a:pPr marL="171415" indent="-171415">
              <a:buFont typeface="Arial" panose="020B0604020202020204" pitchFamily="34" charset="0"/>
              <a:buChar char="•"/>
            </a:pPr>
            <a:r>
              <a:rPr lang="en-US" sz="1400" baseline="0" dirty="0" smtClean="0"/>
              <a:t>DHHS Elder abuse prevention online portal: http://elderabuseprevention.e3learning.com.au/</a:t>
            </a:r>
          </a:p>
          <a:p>
            <a:pPr marL="171415" indent="-171415">
              <a:buFont typeface="Arial" panose="020B0604020202020204" pitchFamily="34" charset="0"/>
              <a:buChar char="•"/>
            </a:pPr>
            <a:r>
              <a:rPr lang="en-US" sz="1400" baseline="0" dirty="0" smtClean="0"/>
              <a:t>Department of Human Services: With Respect to Age (2009)</a:t>
            </a:r>
          </a:p>
          <a:p>
            <a:pPr marL="171415" indent="-171415">
              <a:buFont typeface="Arial" panose="020B0604020202020204" pitchFamily="34" charset="0"/>
              <a:buChar char="•"/>
            </a:pPr>
            <a:r>
              <a:rPr lang="en-US" sz="1400" baseline="0" dirty="0" err="1" smtClean="0"/>
              <a:t>Advocare</a:t>
            </a:r>
            <a:r>
              <a:rPr lang="en-US" sz="1400" baseline="0" dirty="0" smtClean="0"/>
              <a:t>:  http://www.advocare.org.au/</a:t>
            </a:r>
          </a:p>
          <a:p>
            <a:pPr marL="171415" indent="-171415">
              <a:buFont typeface="Arial" panose="020B0604020202020204" pitchFamily="34" charset="0"/>
              <a:buChar char="•"/>
            </a:pPr>
            <a:r>
              <a:rPr lang="en-US" sz="1400" baseline="0" dirty="0" smtClean="0"/>
              <a:t>Eastern Elder Abuse Prevention Network </a:t>
            </a:r>
            <a:r>
              <a:rPr lang="en-US" sz="1400" baseline="0" dirty="0" err="1" smtClean="0"/>
              <a:t>Toolkit:http</a:t>
            </a:r>
            <a:r>
              <a:rPr lang="en-US" sz="1400" baseline="0" dirty="0" smtClean="0"/>
              <a:t>://www.eclc.org.au/wp-content/uploads/Elder-Abuse-Toolkit.pdf</a:t>
            </a:r>
          </a:p>
          <a:p>
            <a:pPr marL="171415" indent="-171415">
              <a:buFont typeface="Arial" panose="020B0604020202020204" pitchFamily="34" charset="0"/>
              <a:buChar char="•"/>
            </a:pPr>
            <a:r>
              <a:rPr lang="en-US" sz="1400" baseline="0" dirty="0" err="1" smtClean="0"/>
              <a:t>Yarra</a:t>
            </a:r>
            <a:r>
              <a:rPr lang="en-US" sz="1400" baseline="0" dirty="0" smtClean="0"/>
              <a:t> Interagency Protocol : https://toolkit.seniorsrights.org.au/wp-content/uploads/2013/09/Yarra-Interagency-Elder-Abuse-Protocol-FINAL.pdf</a:t>
            </a:r>
          </a:p>
          <a:p>
            <a:pPr marL="171415" indent="-171415">
              <a:buFont typeface="Arial" panose="020B0604020202020204" pitchFamily="34" charset="0"/>
              <a:buChar char="•"/>
            </a:pPr>
            <a:r>
              <a:rPr lang="en-US" sz="1400" baseline="0" dirty="0" smtClean="0"/>
              <a:t>RACGP </a:t>
            </a:r>
            <a:r>
              <a:rPr lang="en-US" sz="1400" baseline="0" dirty="0" err="1" smtClean="0"/>
              <a:t>Whitebook</a:t>
            </a:r>
            <a:r>
              <a:rPr lang="en-US" sz="1400" baseline="0" dirty="0" smtClean="0"/>
              <a:t> for General Practitioners: http://www.racgp.org.au/your-practice/guidelines/whitebook/chapter-10-specific-vulnerable-populations-the-elderly-and-disabled/section-101-elder-abuse/</a:t>
            </a:r>
          </a:p>
          <a:p>
            <a:pPr marL="171415" indent="-171415" defTabSz="915406">
              <a:buFont typeface="Arial" panose="020B0604020202020204" pitchFamily="34" charset="0"/>
              <a:buChar char="•"/>
              <a:defRPr/>
            </a:pPr>
            <a:r>
              <a:rPr lang="en-US" sz="1400" dirty="0" smtClean="0"/>
              <a:t>O’Brien, M (2017) PhD Thesis: Improving responsiveness of suspected elder abuse, Melbourne</a:t>
            </a:r>
            <a:endParaRPr lang="en-AU" sz="1400" dirty="0" smtClean="0"/>
          </a:p>
          <a:p>
            <a:endParaRPr lang="en-US" sz="1400" baseline="0" dirty="0" smtClean="0"/>
          </a:p>
          <a:p>
            <a:endParaRPr lang="en-US" sz="1400" dirty="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a:p>
            <a:pPr defTabSz="914216">
              <a:defRPr/>
            </a:pPr>
            <a:endParaRPr lang="en-AU" sz="14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E1CC1B-78C5-44BA-B466-D949657F588B}" type="slidenum">
              <a:rPr lang="en-AU" smtClean="0">
                <a:solidFill>
                  <a:srgbClr val="000000"/>
                </a:solidFill>
              </a:rPr>
              <a:pPr/>
              <a:t>17</a:t>
            </a:fld>
            <a:endParaRPr lang="en-AU">
              <a:solidFill>
                <a:srgbClr val="000000"/>
              </a:solidFill>
            </a:endParaRPr>
          </a:p>
        </p:txBody>
      </p:sp>
    </p:spTree>
    <p:extLst>
      <p:ext uri="{BB962C8B-B14F-4D97-AF65-F5344CB8AC3E}">
        <p14:creationId xmlns:p14="http://schemas.microsoft.com/office/powerpoint/2010/main" val="259875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baseline="0" dirty="0">
              <a:solidFill>
                <a:schemeClr val="tx1"/>
              </a:solidFill>
              <a:effectLst/>
              <a:latin typeface="Arial" panose="020B0604020202020204" pitchFamily="34" charset="0"/>
              <a:ea typeface="+mn-ea"/>
              <a:cs typeface="Arial" panose="020B0604020202020204" pitchFamily="34" charset="0"/>
            </a:endParaRPr>
          </a:p>
          <a:p>
            <a:pPr marL="171415" indent="-171415">
              <a:buFont typeface="Arial" panose="020B0604020202020204" pitchFamily="34" charset="0"/>
              <a:buChar char="•"/>
            </a:pPr>
            <a:r>
              <a:rPr lang="en-US" dirty="0" smtClean="0"/>
              <a:t>Like other forms of family violence, elder abuse is often hidden. </a:t>
            </a:r>
          </a:p>
          <a:p>
            <a:pPr marL="171415" indent="-171415">
              <a:buFont typeface="Arial" panose="020B0604020202020204" pitchFamily="34" charset="0"/>
              <a:buChar char="•"/>
            </a:pPr>
            <a:r>
              <a:rPr lang="en-US" dirty="0" smtClean="0"/>
              <a:t>Older people experiencing abuse can be reluctant to report or speak about it</a:t>
            </a:r>
            <a:r>
              <a:rPr lang="en-US" baseline="0" dirty="0" smtClean="0"/>
              <a:t> as </a:t>
            </a:r>
            <a:r>
              <a:rPr lang="en-US" dirty="0" smtClean="0"/>
              <a:t>they may feel shame or guilt about the </a:t>
            </a:r>
            <a:r>
              <a:rPr lang="en-US" dirty="0" err="1" smtClean="0"/>
              <a:t>behaviour</a:t>
            </a:r>
            <a:r>
              <a:rPr lang="en-US" dirty="0" smtClean="0"/>
              <a:t> of their trusted  family member.</a:t>
            </a:r>
            <a:r>
              <a:rPr lang="en-US" baseline="0" dirty="0" smtClean="0"/>
              <a:t> </a:t>
            </a:r>
            <a:r>
              <a:rPr lang="en-US" dirty="0" smtClean="0"/>
              <a:t>They may even want to protect them.</a:t>
            </a:r>
          </a:p>
          <a:p>
            <a:pPr marL="171415" indent="-171415">
              <a:buFont typeface="Arial" panose="020B0604020202020204" pitchFamily="34" charset="0"/>
              <a:buChar char="•"/>
            </a:pPr>
            <a:r>
              <a:rPr lang="en-US" dirty="0" smtClean="0"/>
              <a:t>Older</a:t>
            </a:r>
            <a:r>
              <a:rPr lang="en-US" baseline="0" dirty="0" smtClean="0"/>
              <a:t> people may not know </a:t>
            </a:r>
            <a:r>
              <a:rPr lang="en-US" dirty="0" smtClean="0"/>
              <a:t>who to speak with.</a:t>
            </a:r>
          </a:p>
          <a:p>
            <a:pPr marL="171415" indent="-171415">
              <a:buFont typeface="Arial" panose="020B0604020202020204" pitchFamily="34" charset="0"/>
              <a:buChar char="•"/>
            </a:pPr>
            <a:r>
              <a:rPr lang="en-US" dirty="0" smtClean="0"/>
              <a:t>Sometimes elder abuse is a </a:t>
            </a:r>
            <a:r>
              <a:rPr lang="en-US" b="0" dirty="0" smtClean="0"/>
              <a:t>pattern of family violence </a:t>
            </a:r>
            <a:r>
              <a:rPr lang="en-US" dirty="0" smtClean="0"/>
              <a:t>that continues into older age. This means that elder abuse may</a:t>
            </a:r>
            <a:r>
              <a:rPr lang="en-US" baseline="0" dirty="0" smtClean="0"/>
              <a:t> be a </a:t>
            </a:r>
            <a:r>
              <a:rPr lang="en-US" dirty="0" smtClean="0"/>
              <a:t>continuation of intimate partner violence that has ‘grown old’ (Phillips 2008).</a:t>
            </a:r>
          </a:p>
          <a:p>
            <a:pPr marL="171415" indent="-171415">
              <a:buFont typeface="Arial" panose="020B0604020202020204" pitchFamily="34" charset="0"/>
              <a:buChar char="•"/>
            </a:pPr>
            <a:r>
              <a:rPr lang="en-US" dirty="0" smtClean="0"/>
              <a:t>Elder abuse can</a:t>
            </a:r>
            <a:r>
              <a:rPr lang="en-US" baseline="0" dirty="0" smtClean="0"/>
              <a:t> become more of an issue</a:t>
            </a:r>
            <a:r>
              <a:rPr lang="en-US" dirty="0" smtClean="0"/>
              <a:t> when</a:t>
            </a:r>
            <a:r>
              <a:rPr lang="en-US" baseline="0" dirty="0" smtClean="0"/>
              <a:t> </a:t>
            </a:r>
            <a:r>
              <a:rPr lang="en-US" dirty="0" smtClean="0"/>
              <a:t>the older person becomes more vulnerable, dependent or relationships in the family change</a:t>
            </a:r>
            <a:r>
              <a:rPr lang="en-US" baseline="0" dirty="0" smtClean="0"/>
              <a:t> (Stanley and </a:t>
            </a:r>
            <a:r>
              <a:rPr lang="en-US" baseline="0" dirty="0" err="1" smtClean="0"/>
              <a:t>Manthorpe</a:t>
            </a:r>
            <a:r>
              <a:rPr lang="en-US" baseline="0" dirty="0" smtClean="0"/>
              <a:t> 2004).</a:t>
            </a:r>
            <a:endParaRPr lang="en-US" dirty="0" smtClean="0"/>
          </a:p>
          <a:p>
            <a:pPr marL="171415" indent="-171415">
              <a:buFont typeface="Arial" panose="020B0604020202020204" pitchFamily="34" charset="0"/>
              <a:buChar char="•"/>
            </a:pPr>
            <a:r>
              <a:rPr lang="en-US" dirty="0" smtClean="0"/>
              <a:t>It is common for the older person and the person</a:t>
            </a:r>
            <a:r>
              <a:rPr lang="en-US" baseline="0" dirty="0" smtClean="0"/>
              <a:t> of trust</a:t>
            </a:r>
            <a:r>
              <a:rPr lang="en-US" dirty="0" smtClean="0"/>
              <a:t> to depend on each other for care, financial support, housing or transport.</a:t>
            </a:r>
          </a:p>
          <a:p>
            <a:pPr marL="171415" indent="-171415">
              <a:buFont typeface="Arial" panose="020B0604020202020204" pitchFamily="34" charset="0"/>
              <a:buChar char="•"/>
            </a:pPr>
            <a:r>
              <a:rPr lang="en-US" dirty="0" smtClean="0"/>
              <a:t>When responding to family violence against older people, the response should be sensitive to their</a:t>
            </a:r>
            <a:r>
              <a:rPr lang="en-AU" baseline="0" dirty="0" smtClean="0"/>
              <a:t> </a:t>
            </a:r>
            <a:r>
              <a:rPr lang="en-US" dirty="0" smtClean="0"/>
              <a:t>choices about maintaining family relationships</a:t>
            </a:r>
            <a:r>
              <a:rPr lang="en-US" baseline="0" dirty="0" smtClean="0"/>
              <a:t> and addressing strategies to support the older person in their own environment or context. </a:t>
            </a:r>
          </a:p>
          <a:p>
            <a:pPr marL="171450" indent="-171450">
              <a:buFont typeface="Arial" panose="020B0604020202020204" pitchFamily="34" charset="0"/>
              <a:buChar char="•"/>
            </a:pPr>
            <a:r>
              <a:rPr lang="en-AU" sz="1200" u="none" strike="noStrike" kern="1200" dirty="0" smtClean="0">
                <a:solidFill>
                  <a:schemeClr val="tx1"/>
                </a:solidFill>
                <a:effectLst/>
                <a:latin typeface="+mn-lt"/>
                <a:ea typeface="+mn-ea"/>
                <a:cs typeface="+mn-cs"/>
              </a:rPr>
              <a:t>Research informs us that 1 in 3 LGBTI people experience intimate partner and /or family violence from a partner, ex-partner, or family member, inclusive of family of choice.(Thorne Harbour)</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u="none" strike="noStrike" kern="1200" dirty="0" smtClean="0">
                <a:solidFill>
                  <a:schemeClr val="tx1"/>
                </a:solidFill>
                <a:effectLst/>
                <a:latin typeface="+mn-lt"/>
                <a:ea typeface="+mn-ea"/>
                <a:cs typeface="+mn-cs"/>
              </a:rPr>
              <a:t>What we know from research is that LGBTIQ people are generally not aware they may be experiencing violence in their significant relationships, and they may delay seeking help. They often may not know or trust police or services for fear of being judged - or worse, not being believed.</a:t>
            </a:r>
          </a:p>
          <a:p>
            <a:pPr marL="171450" indent="-171450">
              <a:buFont typeface="Arial" panose="020B0604020202020204" pitchFamily="34" charset="0"/>
              <a:buChar char="•"/>
            </a:pPr>
            <a:r>
              <a:rPr lang="en-AU" sz="1200" u="none" strike="noStrike" kern="1200" dirty="0" smtClean="0">
                <a:solidFill>
                  <a:schemeClr val="tx1"/>
                </a:solidFill>
                <a:effectLst/>
                <a:latin typeface="+mn-lt"/>
                <a:ea typeface="+mn-ea"/>
                <a:cs typeface="+mn-cs"/>
              </a:rPr>
              <a:t>L</a:t>
            </a:r>
            <a:r>
              <a:rPr lang="en-AU" sz="1200" kern="1200" dirty="0" smtClean="0">
                <a:solidFill>
                  <a:schemeClr val="tx1"/>
                </a:solidFill>
                <a:effectLst/>
                <a:latin typeface="+mn-lt"/>
                <a:ea typeface="+mn-ea"/>
                <a:cs typeface="+mn-cs"/>
              </a:rPr>
              <a:t>ack of ‘injury’ impacting response by services and response from</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police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Under-reporting of, &amp; asking about,  sexual abuse-response</a:t>
            </a:r>
            <a:r>
              <a:rPr lang="en-AU" sz="1200" kern="1200" baseline="0" dirty="0" smtClean="0">
                <a:solidFill>
                  <a:schemeClr val="tx1"/>
                </a:solidFill>
                <a:effectLst/>
                <a:latin typeface="+mn-lt"/>
                <a:ea typeface="+mn-ea"/>
                <a:cs typeface="+mn-cs"/>
              </a:rPr>
              <a:t> different to that given to younger person</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15" indent="-171415">
              <a:buFont typeface="Arial" panose="020B0604020202020204" pitchFamily="34" charset="0"/>
              <a:buChar char="•"/>
            </a:pPr>
            <a:endParaRPr lang="en-US" dirty="0" smtClean="0"/>
          </a:p>
          <a:p>
            <a:pPr marL="0" lvl="1" defTabSz="914216">
              <a:defRPr/>
            </a:pPr>
            <a:endParaRPr lang="en-US" b="1" dirty="0" smtClean="0"/>
          </a:p>
          <a:p>
            <a:pPr marL="0" lvl="1" defTabSz="914216">
              <a:defRPr/>
            </a:pPr>
            <a:r>
              <a:rPr lang="en-US" b="1" dirty="0" smtClean="0"/>
              <a:t>KEY MESSAGE: We need to consider the choices of older people experiencing elder abuse and their decisions to</a:t>
            </a:r>
            <a:r>
              <a:rPr lang="en-US" b="1" baseline="0" dirty="0" smtClean="0"/>
              <a:t> maintain or restore </a:t>
            </a:r>
            <a:r>
              <a:rPr lang="en-US" b="1" dirty="0" smtClean="0"/>
              <a:t>family relationships and not just assume the older person want to maintain the relationship</a:t>
            </a:r>
            <a:endParaRPr lang="en-AU" b="1"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212193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AU" sz="1100" b="1" baseline="0" dirty="0" smtClean="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indent="-240025">
              <a:lnSpc>
                <a:spcPct val="100000"/>
              </a:lnSpc>
              <a:buFont typeface="+mj-lt"/>
              <a:buNone/>
              <a:defRPr/>
            </a:pPr>
            <a:endParaRPr lang="en-US" sz="1100" b="1" i="1" kern="1200" dirty="0">
              <a:solidFill>
                <a:schemeClr val="tx1"/>
              </a:solidFill>
              <a:effectLst/>
              <a:latin typeface="Arial" panose="020B0604020202020204" pitchFamily="34" charset="0"/>
              <a:cs typeface="Arial" panose="020B0604020202020204" pitchFamily="34" charset="0"/>
            </a:endParaRPr>
          </a:p>
          <a:p>
            <a:pPr indent="-240025">
              <a:lnSpc>
                <a:spcPct val="100000"/>
              </a:lnSpc>
              <a:buFont typeface="+mj-lt"/>
              <a:buNone/>
              <a:defRPr/>
            </a:pPr>
            <a:r>
              <a:rPr lang="en-US" sz="1100" b="1" i="0" kern="1200" dirty="0">
                <a:solidFill>
                  <a:schemeClr val="tx1"/>
                </a:solidFill>
                <a:effectLst/>
                <a:latin typeface="Arial" panose="020B0604020202020204" pitchFamily="34" charset="0"/>
                <a:cs typeface="Arial" panose="020B0604020202020204" pitchFamily="34" charset="0"/>
              </a:rPr>
              <a:t>Discuss: What can we do in our practice at this hospital to make it easier for people to disclose family violence and seek support? </a:t>
            </a:r>
            <a:r>
              <a:rPr lang="en-AU" sz="1100" b="1" dirty="0">
                <a:solidFill>
                  <a:schemeClr val="tx1"/>
                </a:solidFill>
                <a:latin typeface="Arial" panose="020B0604020202020204" pitchFamily="34" charset="0"/>
                <a:cs typeface="Arial" panose="020B0604020202020204" pitchFamily="34" charset="0"/>
              </a:rPr>
              <a:t>How</a:t>
            </a:r>
            <a:r>
              <a:rPr lang="en-AU" sz="1100" b="1" baseline="0" dirty="0">
                <a:solidFill>
                  <a:schemeClr val="tx1"/>
                </a:solidFill>
                <a:latin typeface="Arial" panose="020B0604020202020204" pitchFamily="34" charset="0"/>
                <a:cs typeface="Arial" panose="020B0604020202020204" pitchFamily="34" charset="0"/>
              </a:rPr>
              <a:t> can we e</a:t>
            </a:r>
            <a:r>
              <a:rPr lang="en-AU" sz="1100" b="1" dirty="0">
                <a:solidFill>
                  <a:schemeClr val="tx1"/>
                </a:solidFill>
                <a:latin typeface="Arial" panose="020B0604020202020204" pitchFamily="34" charset="0"/>
                <a:cs typeface="Arial" panose="020B0604020202020204" pitchFamily="34" charset="0"/>
              </a:rPr>
              <a:t>ngage with patients respectfully,</a:t>
            </a:r>
            <a:r>
              <a:rPr lang="en-AU" sz="1100" b="1" baseline="0" dirty="0">
                <a:solidFill>
                  <a:schemeClr val="tx1"/>
                </a:solidFill>
                <a:latin typeface="Arial" panose="020B0604020202020204" pitchFamily="34" charset="0"/>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sensitively and safety</a:t>
            </a:r>
            <a:r>
              <a:rPr lang="en-AU" sz="1100" b="1" dirty="0" smtClean="0">
                <a:solidFill>
                  <a:schemeClr val="tx1"/>
                </a:solidFill>
                <a:latin typeface="Arial" panose="020B0604020202020204" pitchFamily="34" charset="0"/>
                <a:cs typeface="Arial" panose="020B0604020202020204" pitchFamily="34" charset="0"/>
              </a:rPr>
              <a:t>?</a:t>
            </a:r>
          </a:p>
          <a:p>
            <a:pPr marL="0" lvl="1">
              <a:lnSpc>
                <a:spcPct val="80000"/>
              </a:lnSpc>
              <a:spcAft>
                <a:spcPts val="1800"/>
              </a:spcAft>
              <a:defRPr/>
            </a:pPr>
            <a:r>
              <a:rPr lang="en-GB" i="1" dirty="0" smtClean="0">
                <a:latin typeface="Arial" panose="020B0604020202020204" pitchFamily="34" charset="0"/>
                <a:cs typeface="Arial" panose="020B0604020202020204" pitchFamily="34" charset="0"/>
              </a:rPr>
              <a:t>Ask – How can the hospital system address the needs of older people who are experiencing elder abuse?</a:t>
            </a:r>
          </a:p>
          <a:p>
            <a:pPr marL="171639" lvl="1" indent="-171639">
              <a:lnSpc>
                <a:spcPct val="80000"/>
              </a:lnSpc>
              <a:spcAft>
                <a:spcPts val="1800"/>
              </a:spcAft>
              <a:buFont typeface="Arial" panose="020B0604020202020204" pitchFamily="34" charset="0"/>
              <a:buChar char="•"/>
              <a:defRPr/>
            </a:pPr>
            <a:r>
              <a:rPr lang="en-GB" i="1" dirty="0" smtClean="0">
                <a:latin typeface="Arial" panose="020B0604020202020204" pitchFamily="34" charset="0"/>
                <a:cs typeface="Arial" panose="020B0604020202020204" pitchFamily="34" charset="0"/>
              </a:rPr>
              <a:t>Clinicians should know and respond to the signs</a:t>
            </a:r>
          </a:p>
          <a:p>
            <a:pPr marL="171639" lvl="1" indent="-171639">
              <a:lnSpc>
                <a:spcPct val="80000"/>
              </a:lnSpc>
              <a:spcAft>
                <a:spcPts val="1800"/>
              </a:spcAft>
              <a:buFont typeface="Arial" panose="020B0604020202020204" pitchFamily="34" charset="0"/>
              <a:buChar char="•"/>
              <a:defRPr/>
            </a:pPr>
            <a:r>
              <a:rPr lang="en-GB" i="1" dirty="0" smtClean="0">
                <a:latin typeface="Arial" panose="020B0604020202020204" pitchFamily="34" charset="0"/>
                <a:cs typeface="Arial" panose="020B0604020202020204" pitchFamily="34" charset="0"/>
              </a:rPr>
              <a:t>Inquire sensitively</a:t>
            </a:r>
          </a:p>
          <a:p>
            <a:pPr marL="171639" lvl="1" indent="-171639">
              <a:lnSpc>
                <a:spcPct val="80000"/>
              </a:lnSpc>
              <a:spcAft>
                <a:spcPts val="1800"/>
              </a:spcAft>
              <a:buFont typeface="Arial" panose="020B0604020202020204" pitchFamily="34" charset="0"/>
              <a:buChar char="•"/>
              <a:defRPr/>
            </a:pPr>
            <a:r>
              <a:rPr lang="en-GB" i="1" dirty="0" smtClean="0">
                <a:latin typeface="Arial" panose="020B0604020202020204" pitchFamily="34" charset="0"/>
                <a:cs typeface="Arial" panose="020B0604020202020204" pitchFamily="34" charset="0"/>
              </a:rPr>
              <a:t>Respond respectfully</a:t>
            </a:r>
          </a:p>
          <a:p>
            <a:pPr marL="171639" lvl="1" indent="-171639">
              <a:lnSpc>
                <a:spcPct val="80000"/>
              </a:lnSpc>
              <a:spcAft>
                <a:spcPts val="1800"/>
              </a:spcAft>
              <a:buFont typeface="Arial" panose="020B0604020202020204" pitchFamily="34" charset="0"/>
              <a:buChar char="•"/>
              <a:defRPr/>
            </a:pPr>
            <a:r>
              <a:rPr lang="en-GB" i="1" dirty="0" smtClean="0">
                <a:latin typeface="Arial" panose="020B0604020202020204" pitchFamily="34" charset="0"/>
                <a:cs typeface="Arial" panose="020B0604020202020204" pitchFamily="34" charset="0"/>
              </a:rPr>
              <a:t>Work as a team to address the issues</a:t>
            </a:r>
          </a:p>
          <a:p>
            <a:pPr marL="171639" lvl="1" indent="-171639">
              <a:lnSpc>
                <a:spcPct val="80000"/>
              </a:lnSpc>
              <a:spcAft>
                <a:spcPts val="1800"/>
              </a:spcAft>
              <a:buFont typeface="Arial" panose="020B0604020202020204" pitchFamily="34" charset="0"/>
              <a:buChar char="•"/>
              <a:defRPr/>
            </a:pPr>
            <a:r>
              <a:rPr lang="en-GB" i="1" dirty="0" smtClean="0">
                <a:latin typeface="Arial" panose="020B0604020202020204" pitchFamily="34" charset="0"/>
                <a:cs typeface="Arial" panose="020B0604020202020204" pitchFamily="34" charset="0"/>
              </a:rPr>
              <a:t>Offer appropriate referral pathways</a:t>
            </a:r>
            <a:endParaRPr lang="en-US" dirty="0" smtClean="0">
              <a:latin typeface="Arial" panose="020B0604020202020204" pitchFamily="34" charset="0"/>
              <a:cs typeface="Arial" panose="020B0604020202020204" pitchFamily="34" charset="0"/>
            </a:endParaRPr>
          </a:p>
          <a:p>
            <a:pPr indent="-240025">
              <a:lnSpc>
                <a:spcPct val="100000"/>
              </a:lnSpc>
              <a:buFont typeface="+mj-lt"/>
              <a:buNone/>
              <a:defRPr/>
            </a:pPr>
            <a:endParaRPr lang="en-AU" sz="1100" b="1" dirty="0">
              <a:solidFill>
                <a:schemeClr val="tx1"/>
              </a:solidFill>
              <a:latin typeface="Arial" panose="020B0604020202020204" pitchFamily="34" charset="0"/>
              <a:cs typeface="Arial" panose="020B0604020202020204" pitchFamily="34" charset="0"/>
            </a:endParaRPr>
          </a:p>
          <a:p>
            <a:pPr indent="-240025">
              <a:lnSpc>
                <a:spcPct val="100000"/>
              </a:lnSpc>
              <a:buFont typeface="+mj-lt"/>
              <a:buNone/>
              <a:defRPr/>
            </a:pPr>
            <a:endParaRPr lang="en-AU" sz="11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u="none" kern="1200" dirty="0">
                <a:solidFill>
                  <a:schemeClr val="tx1"/>
                </a:solidFill>
                <a:effectLst/>
                <a:latin typeface="Arial" panose="020B0604020202020204" pitchFamily="34" charset="0"/>
                <a:cs typeface="Arial" panose="020B0604020202020204" pitchFamily="34" charset="0"/>
              </a:rPr>
              <a:t>Know how to respond </a:t>
            </a:r>
            <a:r>
              <a:rPr lang="en-AU" sz="1100" b="0" i="0" u="none" kern="1200" baseline="0" dirty="0">
                <a:solidFill>
                  <a:schemeClr val="tx1"/>
                </a:solidFill>
                <a:effectLst/>
                <a:latin typeface="Arial" panose="020B0604020202020204" pitchFamily="34" charset="0"/>
                <a:cs typeface="Arial" panose="020B0604020202020204" pitchFamily="34" charset="0"/>
              </a:rPr>
              <a:t>non-judgementally and in a way that demonstrates you believe them.</a:t>
            </a:r>
            <a:endParaRPr lang="en-AU" sz="1100" u="none" dirty="0">
              <a:solidFill>
                <a:schemeClr val="tx1"/>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AU" sz="1100" u="none" dirty="0">
                <a:solidFill>
                  <a:schemeClr val="tx1"/>
                </a:solidFill>
                <a:latin typeface="Arial" panose="020B0604020202020204" pitchFamily="34" charset="0"/>
                <a:cs typeface="Arial" panose="020B0604020202020204" pitchFamily="34" charset="0"/>
              </a:rPr>
              <a:t>Prioritise the safety of patients. </a:t>
            </a:r>
          </a:p>
          <a:p>
            <a:pPr marL="171450" indent="-171450">
              <a:lnSpc>
                <a:spcPct val="100000"/>
              </a:lnSpc>
              <a:buFont typeface="Arial" panose="020B0604020202020204" pitchFamily="34" charset="0"/>
              <a:buChar char="•"/>
            </a:pPr>
            <a:r>
              <a:rPr lang="en-AU" sz="1100" u="none" dirty="0">
                <a:solidFill>
                  <a:schemeClr val="tx1"/>
                </a:solidFill>
                <a:latin typeface="Arial" panose="020B0604020202020204" pitchFamily="34" charset="0"/>
                <a:cs typeface="Arial" panose="020B0604020202020204" pitchFamily="34" charset="0"/>
              </a:rPr>
              <a:t>Allow the patient to lead any engagement</a:t>
            </a:r>
            <a:r>
              <a:rPr lang="en-AU" sz="1100" u="none" baseline="0" dirty="0">
                <a:solidFill>
                  <a:schemeClr val="tx1"/>
                </a:solidFill>
                <a:latin typeface="Arial" panose="020B0604020202020204" pitchFamily="34" charset="0"/>
                <a:cs typeface="Arial" panose="020B0604020202020204" pitchFamily="34" charset="0"/>
              </a:rPr>
              <a:t> around risk assessment or management. </a:t>
            </a:r>
          </a:p>
          <a:p>
            <a:pPr marL="171450" indent="-171450">
              <a:lnSpc>
                <a:spcPct val="100000"/>
              </a:lnSpc>
              <a:buFont typeface="Arial" panose="020B0604020202020204" pitchFamily="34" charset="0"/>
              <a:buChar char="•"/>
            </a:pPr>
            <a:r>
              <a:rPr lang="en-AU" sz="1100" u="none" baseline="0" dirty="0">
                <a:solidFill>
                  <a:schemeClr val="tx1"/>
                </a:solidFill>
                <a:latin typeface="Arial" panose="020B0604020202020204" pitchFamily="34" charset="0"/>
                <a:cs typeface="Arial" panose="020B0604020202020204" pitchFamily="34" charset="0"/>
              </a:rPr>
              <a:t>Respect a patient’s right to choose. Support informed decision making by providing information and discussing referral options.</a:t>
            </a:r>
          </a:p>
          <a:p>
            <a:pPr marL="171450" lvl="0" indent="-171450">
              <a:lnSpc>
                <a:spcPct val="100000"/>
              </a:lnSpc>
              <a:buFont typeface="Arial" panose="020B0604020202020204" pitchFamily="34" charset="0"/>
              <a:buChar char="•"/>
            </a:pPr>
            <a:r>
              <a:rPr lang="en-AU" sz="1100" u="none" dirty="0">
                <a:solidFill>
                  <a:schemeClr val="tx1"/>
                </a:solidFill>
                <a:latin typeface="Arial" panose="020B0604020202020204" pitchFamily="34" charset="0"/>
                <a:cs typeface="Arial" panose="020B0604020202020204" pitchFamily="34" charset="0"/>
              </a:rPr>
              <a:t>Maintain a person-centred approach.</a:t>
            </a:r>
            <a:r>
              <a:rPr lang="en-AU" sz="1100" u="none" baseline="0" dirty="0">
                <a:solidFill>
                  <a:schemeClr val="tx1"/>
                </a:solidFill>
                <a:latin typeface="Arial" panose="020B0604020202020204" pitchFamily="34" charset="0"/>
                <a:cs typeface="Arial" panose="020B0604020202020204" pitchFamily="34" charset="0"/>
              </a:rPr>
              <a:t> </a:t>
            </a:r>
          </a:p>
          <a:p>
            <a:pPr marL="171450" lvl="0" indent="-171450">
              <a:lnSpc>
                <a:spcPct val="100000"/>
              </a:lnSpc>
              <a:buFont typeface="Arial" panose="020B0604020202020204" pitchFamily="34" charset="0"/>
              <a:buChar char="•"/>
            </a:pPr>
            <a:r>
              <a:rPr lang="en-AU" sz="1100" u="none" baseline="0" dirty="0">
                <a:solidFill>
                  <a:schemeClr val="tx1"/>
                </a:solidFill>
                <a:latin typeface="Arial" panose="020B0604020202020204" pitchFamily="34" charset="0"/>
                <a:cs typeface="Arial" panose="020B0604020202020204" pitchFamily="34" charset="0"/>
              </a:rPr>
              <a:t>Place the responsibility </a:t>
            </a:r>
            <a:r>
              <a:rPr lang="en-AU" sz="1100" u="none" baseline="0" dirty="0" smtClean="0">
                <a:solidFill>
                  <a:schemeClr val="tx1"/>
                </a:solidFill>
                <a:latin typeface="Arial" panose="020B0604020202020204" pitchFamily="34" charset="0"/>
                <a:cs typeface="Arial" panose="020B0604020202020204" pitchFamily="34" charset="0"/>
              </a:rPr>
              <a:t>of </a:t>
            </a:r>
            <a:r>
              <a:rPr lang="en-AU" sz="1100" u="none" baseline="0" dirty="0">
                <a:solidFill>
                  <a:schemeClr val="tx1"/>
                </a:solidFill>
                <a:latin typeface="Arial" panose="020B0604020202020204" pitchFamily="34" charset="0"/>
                <a:cs typeface="Arial" panose="020B0604020202020204" pitchFamily="34" charset="0"/>
              </a:rPr>
              <a:t>the </a:t>
            </a:r>
            <a:r>
              <a:rPr lang="en-AU" sz="1100" u="none" baseline="0" dirty="0" smtClean="0">
                <a:solidFill>
                  <a:schemeClr val="tx1"/>
                </a:solidFill>
                <a:latin typeface="Arial" panose="020B0604020202020204" pitchFamily="34" charset="0"/>
                <a:cs typeface="Arial" panose="020B0604020202020204" pitchFamily="34" charset="0"/>
              </a:rPr>
              <a:t>abuse </a:t>
            </a:r>
            <a:r>
              <a:rPr lang="en-AU" sz="1100" u="none" baseline="0" dirty="0">
                <a:solidFill>
                  <a:schemeClr val="tx1"/>
                </a:solidFill>
                <a:latin typeface="Arial" panose="020B0604020202020204" pitchFamily="34" charset="0"/>
                <a:cs typeface="Arial" panose="020B0604020202020204" pitchFamily="34" charset="0"/>
              </a:rPr>
              <a:t>and the impacts of </a:t>
            </a:r>
            <a:r>
              <a:rPr lang="en-AU" sz="1100" u="none" baseline="0" dirty="0" smtClean="0">
                <a:solidFill>
                  <a:schemeClr val="tx1"/>
                </a:solidFill>
                <a:latin typeface="Arial" panose="020B0604020202020204" pitchFamily="34" charset="0"/>
                <a:cs typeface="Arial" panose="020B0604020202020204" pitchFamily="34" charset="0"/>
              </a:rPr>
              <a:t>abuse </a:t>
            </a:r>
            <a:r>
              <a:rPr lang="en-AU" sz="1100" u="none" baseline="0" dirty="0">
                <a:solidFill>
                  <a:schemeClr val="tx1"/>
                </a:solidFill>
                <a:latin typeface="Arial" panose="020B0604020202020204" pitchFamily="34" charset="0"/>
                <a:cs typeface="Arial" panose="020B0604020202020204" pitchFamily="34" charset="0"/>
              </a:rPr>
              <a:t>with the person choosing to </a:t>
            </a:r>
            <a:r>
              <a:rPr lang="en-AU" sz="1100" u="none" baseline="0" dirty="0" smtClean="0">
                <a:solidFill>
                  <a:schemeClr val="tx1"/>
                </a:solidFill>
                <a:latin typeface="Arial" panose="020B0604020202020204" pitchFamily="34" charset="0"/>
                <a:cs typeface="Arial" panose="020B0604020202020204" pitchFamily="34" charset="0"/>
              </a:rPr>
              <a:t>use abusive behaviours</a:t>
            </a:r>
            <a:endParaRPr lang="en-AU" sz="1100" u="none"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u="none" baseline="0" dirty="0">
                <a:solidFill>
                  <a:schemeClr val="tx1"/>
                </a:solidFill>
                <a:latin typeface="Arial" panose="020B0604020202020204" pitchFamily="34" charset="0"/>
                <a:cs typeface="Arial" panose="020B0604020202020204" pitchFamily="34" charset="0"/>
              </a:rPr>
              <a:t>Recognise and acknowledge the strengths of an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u="none" baseline="0" dirty="0">
                <a:solidFill>
                  <a:schemeClr val="tx1"/>
                </a:solidFill>
                <a:latin typeface="Arial" panose="020B0604020202020204" pitchFamily="34" charset="0"/>
                <a:cs typeface="Arial" panose="020B0604020202020204" pitchFamily="34" charset="0"/>
              </a:rPr>
              <a:t>Remember psychological trauma is commonly experienced by people affected by family violence – from both current and past experiences. Health professionals must always be mindful of this because you never know who has experienced family violence trauma Recognise that presentations such as anxiety, fear, dissociation may be related to their experiences of trauma. </a:t>
            </a:r>
            <a:r>
              <a:rPr lang="en-AU" sz="1100" b="0" i="0" u="none" kern="1200" baseline="0" dirty="0">
                <a:solidFill>
                  <a:schemeClr val="tx1"/>
                </a:solidFill>
                <a:effectLst/>
                <a:latin typeface="Arial" panose="020B0604020202020204" pitchFamily="34" charset="0"/>
                <a:cs typeface="Arial" panose="020B0604020202020204" pitchFamily="34" charset="0"/>
              </a:rPr>
              <a:t>What we think is ‘routine’ clinical practice could be traumatic for a patient.</a:t>
            </a:r>
            <a:endParaRPr lang="en-AU" sz="1100" b="0" i="0" u="none" dirty="0">
              <a:solidFill>
                <a:schemeClr val="tx1"/>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endParaRPr lang="en-AU" sz="1100" b="0" i="0" dirty="0">
              <a:solidFill>
                <a:schemeClr val="tx1"/>
              </a:solidFill>
              <a:latin typeface="Arial" panose="020B0604020202020204" pitchFamily="34" charset="0"/>
              <a:cs typeface="Arial" panose="020B0604020202020204" pitchFamily="34" charset="0"/>
            </a:endParaRPr>
          </a:p>
          <a:p>
            <a:pPr marL="0" lvl="1" indent="0">
              <a:lnSpc>
                <a:spcPct val="100000"/>
              </a:lnSpc>
              <a:spcAft>
                <a:spcPts val="0"/>
              </a:spcAft>
              <a:buFont typeface="Arial" panose="020B0604020202020204" pitchFamily="34" charset="0"/>
              <a:buNone/>
            </a:pPr>
            <a:endParaRPr lang="en-AU" sz="110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u="none" dirty="0">
                <a:solidFill>
                  <a:schemeClr val="tx1"/>
                </a:solidFill>
                <a:latin typeface="Arial" panose="020B0604020202020204" pitchFamily="34" charset="0"/>
                <a:cs typeface="Arial" panose="020B0604020202020204" pitchFamily="34" charset="0"/>
              </a:rPr>
              <a:t>Key</a:t>
            </a:r>
            <a:r>
              <a:rPr lang="en-AU" sz="1100" b="1" i="0" u="none" baseline="0" dirty="0">
                <a:solidFill>
                  <a:schemeClr val="tx1"/>
                </a:solidFill>
                <a:latin typeface="Arial" panose="020B0604020202020204" pitchFamily="34" charset="0"/>
                <a:cs typeface="Arial" panose="020B0604020202020204" pitchFamily="34" charset="0"/>
              </a:rPr>
              <a:t> message: Clinical staff are </a:t>
            </a:r>
            <a:r>
              <a:rPr lang="en-AU" sz="1100" b="1" i="0" u="none" dirty="0">
                <a:solidFill>
                  <a:schemeClr val="tx1"/>
                </a:solidFill>
                <a:latin typeface="Arial" panose="020B0604020202020204" pitchFamily="34" charset="0"/>
                <a:cs typeface="Arial" panose="020B0604020202020204" pitchFamily="34" charset="0"/>
              </a:rPr>
              <a:t>not expected to be family violence experts.</a:t>
            </a:r>
            <a:r>
              <a:rPr lang="en-AU" sz="1100" b="1" i="0" u="none" baseline="0" dirty="0">
                <a:solidFill>
                  <a:schemeClr val="tx1"/>
                </a:solidFill>
                <a:latin typeface="Arial" panose="020B0604020202020204" pitchFamily="34" charset="0"/>
                <a:cs typeface="Arial" panose="020B0604020202020204" pitchFamily="34" charset="0"/>
              </a:rPr>
              <a:t> </a:t>
            </a:r>
            <a:r>
              <a:rPr lang="en-AU" sz="1100" b="1" i="0" u="none" dirty="0">
                <a:solidFill>
                  <a:schemeClr val="tx1"/>
                </a:solidFill>
                <a:latin typeface="Arial" panose="020B0604020202020204" pitchFamily="34" charset="0"/>
                <a:cs typeface="Arial" panose="020B0604020202020204" pitchFamily="34" charset="0"/>
              </a:rPr>
              <a:t>The way we treat people will provide an opportunity to disclose</a:t>
            </a:r>
            <a:r>
              <a:rPr lang="en-AU" sz="1100" b="1" i="0" u="none" baseline="0" dirty="0">
                <a:solidFill>
                  <a:schemeClr val="tx1"/>
                </a:solidFill>
                <a:latin typeface="Arial" panose="020B0604020202020204" pitchFamily="34" charset="0"/>
                <a:cs typeface="Arial" panose="020B0604020202020204" pitchFamily="34" charset="0"/>
              </a:rPr>
              <a:t> family violence and facilitate engagement with a specialist family violence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a:solidFill>
                <a:schemeClr val="tx1"/>
              </a:solidFill>
              <a:latin typeface="Arial" panose="020B0604020202020204" pitchFamily="34" charset="0"/>
              <a:cs typeface="Arial" panose="020B0604020202020204" pitchFamily="34" charset="0"/>
            </a:endParaRPr>
          </a:p>
          <a:p>
            <a:endParaRPr lang="en-AU"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19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200" b="1" baseline="0" dirty="0" smtClean="0">
                <a:solidFill>
                  <a:srgbClr val="FF0000"/>
                </a:solidFill>
                <a:effectLst/>
              </a:rPr>
              <a:t>***This slide is repeated from the Sensitive Practice Module and tailored to this supplementary module***</a:t>
            </a:r>
          </a:p>
          <a:p>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baseline="0" dirty="0" smtClean="0">
                <a:solidFill>
                  <a:schemeClr val="tx1"/>
                </a:solidFill>
                <a:latin typeface="Arial" panose="020B0604020202020204" pitchFamily="34" charset="0"/>
                <a:cs typeface="Arial" panose="020B0604020202020204" pitchFamily="34" charset="0"/>
              </a:rPr>
              <a:t>Refer to slide and </a:t>
            </a:r>
            <a:r>
              <a:rPr lang="en-AU" sz="1200" b="0" i="0" dirty="0" smtClean="0">
                <a:solidFill>
                  <a:schemeClr val="tx1"/>
                </a:solidFill>
                <a:latin typeface="Arial" panose="020B0604020202020204" pitchFamily="34" charset="0"/>
                <a:cs typeface="Arial" panose="020B0604020202020204" pitchFamily="34" charset="0"/>
              </a:rPr>
              <a:t>suggested facilitator dialogue below. </a:t>
            </a:r>
            <a:endParaRPr lang="en-AU" sz="1200" b="0"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solidFill>
                  <a:schemeClr val="tx1"/>
                </a:solidFill>
                <a:latin typeface="Arial" panose="020B0604020202020204" pitchFamily="34" charset="0"/>
                <a:cs typeface="Arial" panose="020B0604020202020204" pitchFamily="34" charset="0"/>
              </a:rPr>
              <a:t>Suggested facilitator dialogue</a:t>
            </a:r>
            <a:endParaRPr lang="en-AU" sz="1200" b="0" i="1" baseline="0" dirty="0" smtClean="0">
              <a:solidFill>
                <a:schemeClr val="tx1"/>
              </a:solidFill>
              <a:latin typeface="Arial" panose="020B0604020202020204" pitchFamily="34" charset="0"/>
              <a:cs typeface="Arial" panose="020B0604020202020204" pitchFamily="34" charset="0"/>
            </a:endParaRPr>
          </a:p>
          <a:p>
            <a:r>
              <a:rPr lang="en-AU" baseline="0" dirty="0" smtClean="0"/>
              <a:t>Discussing Family Violence can </a:t>
            </a:r>
            <a:r>
              <a:rPr lang="en-AU" baseline="0" dirty="0"/>
              <a:t>be distressing, particularly for people who have been impacted by violence. </a:t>
            </a:r>
            <a:endParaRPr lang="en-AU" dirty="0"/>
          </a:p>
          <a:p>
            <a:endParaRPr lang="en-AU" dirty="0"/>
          </a:p>
          <a:p>
            <a:r>
              <a:rPr lang="en-AU" dirty="0"/>
              <a:t>If</a:t>
            </a:r>
            <a:r>
              <a:rPr lang="en-AU" baseline="0" dirty="0"/>
              <a:t> the discussion today causes you any concern for yourself or a colleague or family member or friend, please contact one of these services for support. These are listed in your notes as well as local and workplace services you can access. </a:t>
            </a:r>
          </a:p>
          <a:p>
            <a:endParaRPr lang="en-AU" baseline="0" dirty="0"/>
          </a:p>
          <a:p>
            <a:r>
              <a:rPr lang="en-AU" baseline="0" dirty="0"/>
              <a:t>1800RESPECT and </a:t>
            </a:r>
            <a:r>
              <a:rPr lang="en-AU" baseline="0" dirty="0" smtClean="0"/>
              <a:t>Safe Steps </a:t>
            </a:r>
            <a:r>
              <a:rPr lang="en-AU" baseline="0" dirty="0"/>
              <a:t>are 24 </a:t>
            </a:r>
            <a:r>
              <a:rPr lang="en-AU" baseline="0" dirty="0" smtClean="0"/>
              <a:t>hour services. SACL </a:t>
            </a:r>
            <a:r>
              <a:rPr lang="en-AU" baseline="0" dirty="0"/>
              <a:t>is an after hours service. </a:t>
            </a:r>
          </a:p>
          <a:p>
            <a:endParaRPr lang="en-AU" baseline="0" dirty="0"/>
          </a:p>
          <a:p>
            <a:r>
              <a:rPr lang="en-AU" baseline="0" dirty="0" smtClean="0"/>
              <a:t>If </a:t>
            </a:r>
            <a:r>
              <a:rPr lang="en-AU" baseline="0" dirty="0"/>
              <a:t>you feel you need to discontinue at any time, you may do so, but we encourage to reach out to available supports. </a:t>
            </a:r>
            <a:endParaRPr lang="en-AU" dirty="0"/>
          </a:p>
        </p:txBody>
      </p:sp>
      <p:sp>
        <p:nvSpPr>
          <p:cNvPr id="4" name="Slide Number Placeholder 3"/>
          <p:cNvSpPr>
            <a:spLocks noGrp="1"/>
          </p:cNvSpPr>
          <p:nvPr>
            <p:ph type="sldNum" sz="quarter" idx="5"/>
          </p:nvPr>
        </p:nvSpPr>
        <p:spPr/>
        <p:txBody>
          <a:bodyPr/>
          <a:lstStyle/>
          <a:p>
            <a:fld id="{08823DF0-4DB3-42E3-8997-21C0B1314669}" type="slidenum">
              <a:rPr lang="en-AU" smtClean="0"/>
              <a:t>2</a:t>
            </a:fld>
            <a:endParaRPr lang="en-AU" dirty="0"/>
          </a:p>
        </p:txBody>
      </p:sp>
    </p:spTree>
    <p:extLst>
      <p:ext uri="{BB962C8B-B14F-4D97-AF65-F5344CB8AC3E}">
        <p14:creationId xmlns:p14="http://schemas.microsoft.com/office/powerpoint/2010/main" val="218640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baseline="0" dirty="0">
              <a:solidFill>
                <a:schemeClr val="tx1"/>
              </a:solidFill>
              <a:effectLst/>
              <a:latin typeface="Arial" panose="020B0604020202020204" pitchFamily="34" charset="0"/>
              <a:ea typeface="+mn-ea"/>
              <a:cs typeface="Arial" panose="020B0604020202020204" pitchFamily="34" charset="0"/>
            </a:endParaRPr>
          </a:p>
          <a:p>
            <a:pPr marL="171415" indent="-171415" defTabSz="914216" fontAlgn="base">
              <a:lnSpc>
                <a:spcPct val="100000"/>
              </a:lnSpc>
              <a:spcBef>
                <a:spcPct val="30000"/>
              </a:spcBef>
              <a:spcAft>
                <a:spcPct val="0"/>
              </a:spcAft>
              <a:buFont typeface="Arial" panose="020B0604020202020204" pitchFamily="34" charset="0"/>
              <a:buChar char="•"/>
              <a:defRPr/>
            </a:pPr>
            <a:r>
              <a:rPr lang="en-AU" sz="1200" dirty="0" smtClean="0"/>
              <a:t>Elder</a:t>
            </a:r>
            <a:r>
              <a:rPr lang="en-AU" sz="1200" baseline="0" dirty="0" smtClean="0"/>
              <a:t> abuse</a:t>
            </a:r>
            <a:r>
              <a:rPr lang="en-AU" sz="1200" dirty="0" smtClean="0"/>
              <a:t> can mean different things in different cultures </a:t>
            </a:r>
            <a:r>
              <a:rPr lang="en-US" sz="1200" dirty="0" smtClean="0">
                <a:latin typeface="Arial Rounded MT Bold" pitchFamily="34" charset="0"/>
              </a:rPr>
              <a:t>(</a:t>
            </a:r>
            <a:r>
              <a:rPr lang="en-US" sz="1200" dirty="0" err="1" smtClean="0">
                <a:latin typeface="Arial Rounded MT Bold" pitchFamily="34" charset="0"/>
              </a:rPr>
              <a:t>Bagshaw</a:t>
            </a:r>
            <a:r>
              <a:rPr lang="en-US" sz="1200" dirty="0" smtClean="0">
                <a:latin typeface="Arial Rounded MT Bold" pitchFamily="34" charset="0"/>
              </a:rPr>
              <a:t> 2009).</a:t>
            </a:r>
          </a:p>
          <a:p>
            <a:pPr marL="171415" indent="-171415">
              <a:buFont typeface="Arial" panose="020B0604020202020204" pitchFamily="34" charset="0"/>
              <a:buChar char="•"/>
            </a:pPr>
            <a:r>
              <a:rPr lang="en-US" sz="1200" dirty="0" smtClean="0"/>
              <a:t>Being culturally informed and providing sensitive support is an integral component of service provision. It is important that </a:t>
            </a:r>
            <a:r>
              <a:rPr lang="en-US" sz="1200" baseline="0" dirty="0" smtClean="0"/>
              <a:t>health professionals </a:t>
            </a:r>
            <a:r>
              <a:rPr lang="en-US" sz="1200" dirty="0" smtClean="0"/>
              <a:t>provide a</a:t>
            </a:r>
            <a:r>
              <a:rPr lang="en-US" sz="1200" baseline="0" dirty="0" smtClean="0"/>
              <a:t> response that demonstrates an </a:t>
            </a:r>
            <a:r>
              <a:rPr lang="en-US" sz="1200" dirty="0" smtClean="0"/>
              <a:t>understanding of culture beyond </a:t>
            </a:r>
            <a:r>
              <a:rPr lang="en-AU" sz="1200" dirty="0" smtClean="0"/>
              <a:t>their country of origin.</a:t>
            </a:r>
            <a:endParaRPr lang="en-US" sz="1200" dirty="0" smtClean="0"/>
          </a:p>
          <a:p>
            <a:pPr marL="171415" indent="-171415">
              <a:buFont typeface="Arial" panose="020B0604020202020204" pitchFamily="34" charset="0"/>
              <a:buChar char="•"/>
            </a:pPr>
            <a:r>
              <a:rPr lang="en-US" sz="1200" dirty="0" smtClean="0"/>
              <a:t>Knowledge of particular cultural barriers faced by older people is important, particularly in the context of safety planning. Understanding these</a:t>
            </a:r>
            <a:r>
              <a:rPr lang="en-US" sz="1200" baseline="0" dirty="0" smtClean="0"/>
              <a:t> cultural barriers </a:t>
            </a:r>
            <a:r>
              <a:rPr lang="en-US" sz="1200" dirty="0" smtClean="0"/>
              <a:t>may</a:t>
            </a:r>
            <a:r>
              <a:rPr lang="en-US" sz="1200" baseline="0" dirty="0" smtClean="0"/>
              <a:t> </a:t>
            </a:r>
            <a:r>
              <a:rPr lang="en-US" sz="1200" dirty="0" smtClean="0"/>
              <a:t>enhance their safety.</a:t>
            </a:r>
            <a:endParaRPr lang="en-AU" sz="1200" i="0" dirty="0" smtClean="0"/>
          </a:p>
          <a:p>
            <a:pPr marL="171415" indent="-171415" defTabSz="914216" fontAlgn="base">
              <a:lnSpc>
                <a:spcPct val="100000"/>
              </a:lnSpc>
              <a:spcBef>
                <a:spcPct val="30000"/>
              </a:spcBef>
              <a:spcAft>
                <a:spcPct val="0"/>
              </a:spcAft>
              <a:buFont typeface="Arial" panose="020B0604020202020204" pitchFamily="34" charset="0"/>
              <a:buChar char="•"/>
              <a:defRPr/>
            </a:pPr>
            <a:r>
              <a:rPr lang="en-AU" sz="1200" i="0" dirty="0" smtClean="0"/>
              <a:t>The risk of experiencing family violence can be compounded by individual characteristics such as gender, ethnicity, ability, sexual orientation, gender identity, religion or age. Described by the term ‘intersectionality’, the interrelation of these aspects of a person’s identity can create overlapping forms of discrimination and power imbalances, which need to be considered when understanding a person’s experience of elder abuse.</a:t>
            </a:r>
            <a:r>
              <a:rPr lang="en-AU" sz="1200" i="0" dirty="0" smtClean="0">
                <a:effectLst/>
              </a:rPr>
              <a:t> </a:t>
            </a:r>
            <a:r>
              <a:rPr lang="en-AU" sz="1200" i="0" dirty="0" smtClean="0"/>
              <a:t>Victorian Government, Department of Premier and Cabinet (2016) Ending Family Violence: Victoria’s plan for change.</a:t>
            </a:r>
          </a:p>
          <a:p>
            <a:pPr defTabSz="914216">
              <a:defRPr/>
            </a:pPr>
            <a:endParaRPr lang="en-AU" sz="1200" dirty="0" smtClean="0"/>
          </a:p>
          <a:p>
            <a:pPr marL="171415" indent="-171415" defTabSz="914216">
              <a:buFont typeface="Arial" panose="020B0604020202020204" pitchFamily="34" charset="0"/>
              <a:buChar char="•"/>
              <a:defRPr/>
            </a:pPr>
            <a:r>
              <a:rPr lang="en-AU" sz="1200" dirty="0" smtClean="0"/>
              <a:t>Seniors from CALD communities may</a:t>
            </a:r>
            <a:r>
              <a:rPr lang="en-AU" sz="1200" baseline="0" dirty="0" smtClean="0"/>
              <a:t> be</a:t>
            </a:r>
            <a:r>
              <a:rPr lang="en-AU" sz="1200" dirty="0" smtClean="0"/>
              <a:t> more vulnerable to elder abuse due to a range of reasons including dependency on adult children due to language barriers, lack of culturally responsive services, migration histories (including refugee journey) , cultural worldviews (i.e. protecting ‘good name’ of family) or</a:t>
            </a:r>
            <a:r>
              <a:rPr lang="en-AU" sz="1200" baseline="0" dirty="0" smtClean="0"/>
              <a:t> </a:t>
            </a:r>
            <a:r>
              <a:rPr lang="en-AU" sz="1200" dirty="0" smtClean="0"/>
              <a:t>lack of understanding or awareness of the issues or relevant services.</a:t>
            </a:r>
            <a:r>
              <a:rPr lang="en-AU" sz="1200" baseline="0" dirty="0" smtClean="0"/>
              <a:t> </a:t>
            </a:r>
            <a:r>
              <a:rPr lang="en-AU" sz="1200" dirty="0" smtClean="0"/>
              <a:t>We need to be mindful of ‘cultural competency’ and language used within CALD communities. Consider ‘softer’ language as  a starting point for conversations with</a:t>
            </a:r>
            <a:r>
              <a:rPr lang="en-AU" sz="1200" baseline="0" dirty="0" smtClean="0"/>
              <a:t> older people from a </a:t>
            </a:r>
            <a:r>
              <a:rPr lang="en-AU" sz="1200" dirty="0" smtClean="0"/>
              <a:t>CALD background.</a:t>
            </a:r>
          </a:p>
          <a:p>
            <a:pPr marL="171415" indent="-171415" defTabSz="914216">
              <a:buFont typeface="Arial" panose="020B0604020202020204" pitchFamily="34" charset="0"/>
              <a:buChar char="•"/>
              <a:defRPr/>
            </a:pPr>
            <a:r>
              <a:rPr lang="en-US" sz="1200" b="0" dirty="0" smtClean="0"/>
              <a:t>Suggested reading:</a:t>
            </a:r>
            <a:r>
              <a:rPr lang="en-US" sz="1200" b="0" baseline="0" dirty="0" smtClean="0"/>
              <a:t> </a:t>
            </a:r>
            <a:r>
              <a:rPr lang="en-US" sz="1200" b="0" baseline="0" dirty="0" err="1" smtClean="0"/>
              <a:t>Advocare</a:t>
            </a:r>
            <a:r>
              <a:rPr lang="en-US" sz="1200" b="0" baseline="0" dirty="0" smtClean="0"/>
              <a:t> (2012) </a:t>
            </a:r>
            <a:r>
              <a:rPr lang="en-US" sz="1200" b="0" dirty="0" smtClean="0"/>
              <a:t>Elder Abuse in Culturally and Linguistically Diverse Communities: Developing Best Practice. This resource can be</a:t>
            </a:r>
            <a:r>
              <a:rPr lang="en-US" sz="1200" b="0" baseline="0" dirty="0" smtClean="0"/>
              <a:t> accessed on the SRV website: </a:t>
            </a:r>
            <a:r>
              <a:rPr lang="en-AU" sz="1200" b="0" dirty="0" smtClean="0"/>
              <a:t>https://toolkit.seniorsrights.org.au/resources/elder-abuse-in-cald-communities-developing-best-practice/</a:t>
            </a:r>
          </a:p>
          <a:p>
            <a:pPr marL="171415" indent="-171415">
              <a:buFont typeface="Arial" panose="020B0604020202020204" pitchFamily="34" charset="0"/>
              <a:buChar char="•"/>
            </a:pPr>
            <a:endParaRPr lang="en-AU" sz="1200" dirty="0" smtClean="0"/>
          </a:p>
          <a:p>
            <a:pPr marL="171639" indent="-171639">
              <a:buFont typeface="Arial" panose="020B0604020202020204" pitchFamily="34" charset="0"/>
              <a:buChar char="•"/>
            </a:pPr>
            <a:r>
              <a:rPr lang="en-US" sz="1200" dirty="0" smtClean="0"/>
              <a:t>The term ‘elder’ has different meanings for different Aboriginal communities. In some, an ‘elder’ can be any respected member of the community regardless of  age. It is important to understand</a:t>
            </a:r>
            <a:r>
              <a:rPr lang="en-US" sz="1200" baseline="0" dirty="0" smtClean="0"/>
              <a:t> that </a:t>
            </a:r>
            <a:r>
              <a:rPr lang="en-US" sz="1200" dirty="0" smtClean="0"/>
              <a:t>elder abuse is something that can happen to any older Aboriginal person, not just elders</a:t>
            </a:r>
            <a:r>
              <a:rPr lang="en-US" sz="1200" baseline="0" dirty="0" smtClean="0"/>
              <a:t> and to </a:t>
            </a:r>
            <a:r>
              <a:rPr lang="en-US" sz="1200" dirty="0" smtClean="0"/>
              <a:t>be aware of the factors that may play a part in this.</a:t>
            </a:r>
            <a:r>
              <a:rPr lang="en-US" sz="1200" baseline="0" dirty="0" smtClean="0"/>
              <a:t> Health professionals should adopt</a:t>
            </a:r>
            <a:r>
              <a:rPr lang="en-US" sz="1200" dirty="0" smtClean="0"/>
              <a:t> with principles that demonstrate cultural</a:t>
            </a:r>
            <a:r>
              <a:rPr lang="en-US" sz="1200" baseline="0" dirty="0" smtClean="0"/>
              <a:t> competence</a:t>
            </a:r>
            <a:r>
              <a:rPr lang="en-US" sz="1200" dirty="0" smtClean="0"/>
              <a:t>.</a:t>
            </a:r>
            <a:r>
              <a:rPr lang="en-US" sz="1200" baseline="0" dirty="0" smtClean="0"/>
              <a:t> </a:t>
            </a:r>
            <a:r>
              <a:rPr lang="en-US" sz="1200" dirty="0" smtClean="0"/>
              <a:t>It</a:t>
            </a:r>
            <a:r>
              <a:rPr lang="en-US" sz="1200" baseline="0" dirty="0" smtClean="0"/>
              <a:t> is</a:t>
            </a:r>
            <a:r>
              <a:rPr lang="en-US" sz="1200" dirty="0" smtClean="0"/>
              <a:t> also important to </a:t>
            </a:r>
            <a:r>
              <a:rPr lang="en-US" sz="1200" dirty="0" err="1" smtClean="0"/>
              <a:t>recognise</a:t>
            </a:r>
            <a:r>
              <a:rPr lang="en-US" sz="1200" dirty="0" smtClean="0"/>
              <a:t> that Aboriginal people may need to receive service support from both generic and/or Aboriginal-specific </a:t>
            </a:r>
            <a:r>
              <a:rPr lang="en-US" sz="1200" dirty="0" err="1" smtClean="0"/>
              <a:t>organisations</a:t>
            </a:r>
            <a:r>
              <a:rPr lang="en-US" sz="1200" dirty="0" smtClean="0"/>
              <a:t>, depending on the person’s own choice and circumstances.</a:t>
            </a:r>
            <a:r>
              <a:rPr lang="en-AU" sz="1200" dirty="0" smtClean="0"/>
              <a:t> </a:t>
            </a:r>
          </a:p>
          <a:p>
            <a:endParaRPr lang="en-AU" sz="1200" dirty="0" smtClean="0"/>
          </a:p>
          <a:p>
            <a:r>
              <a:rPr lang="en-AU" sz="1200" dirty="0" smtClean="0"/>
              <a:t>Suggested reference: </a:t>
            </a:r>
            <a:r>
              <a:rPr lang="en-AU" sz="1200" dirty="0" err="1" smtClean="0"/>
              <a:t>Posenelli</a:t>
            </a:r>
            <a:r>
              <a:rPr lang="en-AU" sz="1200" dirty="0" smtClean="0"/>
              <a:t>, S., Clarke, A., </a:t>
            </a:r>
            <a:r>
              <a:rPr lang="en-AU" sz="1200" dirty="0" err="1" smtClean="0"/>
              <a:t>Ewen</a:t>
            </a:r>
            <a:r>
              <a:rPr lang="en-AU" sz="1200" dirty="0" smtClean="0"/>
              <a:t>, S. &amp; Waddell, N. (2009), </a:t>
            </a:r>
            <a:r>
              <a:rPr lang="en-AU" sz="1200" i="1" dirty="0" err="1" smtClean="0"/>
              <a:t>Ngarngadji</a:t>
            </a:r>
            <a:r>
              <a:rPr lang="en-AU" sz="1200" i="1" dirty="0" smtClean="0"/>
              <a:t>! Listen/</a:t>
            </a:r>
            <a:r>
              <a:rPr lang="en-US" sz="1200" i="1" dirty="0" smtClean="0"/>
              <a:t>understand! Improving Care for Aboriginal and Torres Strait Islander Patients (ICAP) Resource Kit </a:t>
            </a:r>
            <a:r>
              <a:rPr lang="en-US" sz="1200" dirty="0" smtClean="0"/>
              <a:t>, Department of Health Victoria, Melbourne.</a:t>
            </a:r>
          </a:p>
          <a:p>
            <a:r>
              <a:rPr lang="en-US" sz="1200" dirty="0" smtClean="0"/>
              <a:t>Further reference: With Respect to Age (2009) </a:t>
            </a:r>
            <a:r>
              <a:rPr lang="en-US" sz="1200" dirty="0" err="1" smtClean="0"/>
              <a:t>pg</a:t>
            </a:r>
            <a:r>
              <a:rPr lang="en-US" sz="1200" dirty="0" smtClean="0"/>
              <a:t> 7</a:t>
            </a:r>
          </a:p>
          <a:p>
            <a:endParaRPr lang="en-US" sz="1200" dirty="0" smtClean="0"/>
          </a:p>
          <a:p>
            <a:pPr defTabSz="915406">
              <a:defRPr/>
            </a:pPr>
            <a:r>
              <a:rPr lang="en-US" sz="1200" dirty="0" smtClean="0">
                <a:effectLst/>
              </a:rPr>
              <a:t>The Victorian Government values and celebrates diversity. It affirms the right to equality, fairness and decency for Lesbian, Gay, Bisexual, Trans and Gender Diverse, and Intersex (LGBTI) Victorians and is committed to removing discrimination from Victorian laws, services and society. In working</a:t>
            </a:r>
            <a:r>
              <a:rPr lang="en-US" sz="1200" baseline="0" dirty="0" smtClean="0">
                <a:effectLst/>
              </a:rPr>
              <a:t> with an older person experiencing abuse within the LGBTI community it is important to respect the </a:t>
            </a:r>
            <a:r>
              <a:rPr lang="en-US" sz="1200" dirty="0" smtClean="0"/>
              <a:t>rights and voice of LGBTI elders and work with them to address the abuse or discrimination. </a:t>
            </a:r>
          </a:p>
          <a:p>
            <a:pPr defTabSz="915406">
              <a:defRPr/>
            </a:pPr>
            <a:r>
              <a:rPr lang="en-US" sz="1200" baseline="0" dirty="0" smtClean="0">
                <a:effectLst/>
              </a:rPr>
              <a:t>Suggested reference</a:t>
            </a:r>
            <a:r>
              <a:rPr lang="en-US" sz="1200" dirty="0" smtClean="0">
                <a:effectLst/>
              </a:rPr>
              <a:t>: http://www.vic.gov.au/equality.html</a:t>
            </a:r>
          </a:p>
          <a:p>
            <a:endParaRPr lang="en-US" sz="1200" dirty="0" smtClean="0"/>
          </a:p>
          <a:p>
            <a:r>
              <a:rPr lang="en-US" sz="1200" b="1" i="1" dirty="0" smtClean="0"/>
              <a:t>Ask – Let’s assume </a:t>
            </a:r>
            <a:r>
              <a:rPr lang="en-US" sz="1200" b="1" i="1" dirty="0" err="1" smtClean="0"/>
              <a:t>Mrs</a:t>
            </a:r>
            <a:r>
              <a:rPr lang="en-US" sz="1200" b="1" i="1" dirty="0" smtClean="0"/>
              <a:t> D requires an interpreter. How would you approach that?</a:t>
            </a:r>
          </a:p>
          <a:p>
            <a:pPr marL="171415" indent="-171415">
              <a:buFont typeface="Arial" panose="020B0604020202020204" pitchFamily="34" charset="0"/>
              <a:buChar char="•"/>
            </a:pPr>
            <a:endParaRPr lang="en-US" sz="1200" dirty="0" smtClean="0"/>
          </a:p>
          <a:p>
            <a:pPr marL="171639" indent="-171639">
              <a:buFont typeface="Arial" panose="020B0604020202020204" pitchFamily="34" charset="0"/>
              <a:buChar char="•"/>
            </a:pPr>
            <a:r>
              <a:rPr lang="en-US" sz="1200" dirty="0" smtClean="0"/>
              <a:t>Some CALD older people may want to use family members as interpreters, however, it is important to follow hospital policies and use accredited professional interpreters when discussing medical, financial and legal matters. This is to ensure accurate and objective exchange of information. </a:t>
            </a:r>
          </a:p>
          <a:p>
            <a:pPr marL="171639" indent="-171639">
              <a:buFont typeface="Arial" panose="020B0604020202020204" pitchFamily="34" charset="0"/>
              <a:buChar char="•"/>
            </a:pPr>
            <a:r>
              <a:rPr lang="en-US" sz="1200" dirty="0" smtClean="0"/>
              <a:t>You may even consider an interstate service because some local CALD communities are so ‘close’ that the interpreter may know </a:t>
            </a:r>
            <a:r>
              <a:rPr lang="en-US" sz="1200" dirty="0" err="1" smtClean="0"/>
              <a:t>Mrs</a:t>
            </a:r>
            <a:r>
              <a:rPr lang="en-US" sz="1200" dirty="0" smtClean="0"/>
              <a:t> D</a:t>
            </a:r>
          </a:p>
          <a:p>
            <a:pPr marL="171415" indent="-171415">
              <a:buFont typeface="Arial" panose="020B0604020202020204" pitchFamily="34" charset="0"/>
              <a:buChar char="•"/>
            </a:pPr>
            <a:endParaRPr lang="en-US" sz="1200" dirty="0" smtClean="0"/>
          </a:p>
          <a:p>
            <a:r>
              <a:rPr lang="en-US" sz="1200" b="1" dirty="0" smtClean="0"/>
              <a:t>KEY MESSAGE: Being culturally informed and providing sensitive support is an integral component of service provision</a:t>
            </a:r>
            <a:r>
              <a:rPr lang="en-US" sz="1200" b="1" baseline="0" dirty="0" smtClean="0"/>
              <a:t>.</a:t>
            </a:r>
            <a:endParaRPr lang="en-AU" sz="1200" b="1"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604375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r>
              <a:rPr lang="en-US" sz="1100" i="1" dirty="0" smtClean="0">
                <a:latin typeface="Arial" panose="020B0604020202020204" pitchFamily="34" charset="0"/>
                <a:cs typeface="Arial" panose="020B0604020202020204" pitchFamily="34" charset="0"/>
              </a:rPr>
              <a:t>Ask the question to the audience – what deters you from having a conversation with patients about elder abuse?</a:t>
            </a:r>
          </a:p>
          <a:p>
            <a:r>
              <a:rPr lang="en-US" sz="1100" dirty="0" smtClean="0">
                <a:latin typeface="Arial" panose="020B0604020202020204" pitchFamily="34" charset="0"/>
                <a:cs typeface="Arial" panose="020B0604020202020204" pitchFamily="34" charset="0"/>
              </a:rPr>
              <a:t>Some of the responses which are consistent in the literature suggest the barriers for health professionals can include:</a:t>
            </a:r>
          </a:p>
          <a:p>
            <a:endParaRPr lang="en-US" sz="1100" dirty="0" smtClean="0">
              <a:latin typeface="Arial" panose="020B0604020202020204" pitchFamily="34" charset="0"/>
              <a:cs typeface="Arial" panose="020B0604020202020204" pitchFamily="34" charset="0"/>
            </a:endParaRP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Lack of training of health professionals in elder abuse (RCFV 2016)</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Definition and understanding of elder abuse</a:t>
            </a:r>
          </a:p>
          <a:p>
            <a:pPr marL="342831" indent="-342831">
              <a:buFont typeface="Arial" panose="020B0604020202020204" pitchFamily="34" charset="0"/>
              <a:buChar char="•"/>
            </a:pPr>
            <a:r>
              <a:rPr lang="en-AU" sz="1100" dirty="0" smtClean="0">
                <a:latin typeface="Arial" panose="020B0604020202020204" pitchFamily="34" charset="0"/>
                <a:cs typeface="Arial" panose="020B0604020202020204" pitchFamily="34" charset="0"/>
              </a:rPr>
              <a:t>Knowledge of reporting and referral frameworks</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Never been asked to do it</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Didn’t see it as a health issue</a:t>
            </a:r>
            <a:endParaRPr lang="en-AU" sz="1100" dirty="0" smtClean="0">
              <a:latin typeface="Arial" panose="020B0604020202020204" pitchFamily="34" charset="0"/>
              <a:cs typeface="Arial" panose="020B0604020202020204" pitchFamily="34" charset="0"/>
            </a:endParaRP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Compromise working relationship</a:t>
            </a:r>
            <a:endParaRPr lang="en-AU" sz="1100" dirty="0" smtClean="0">
              <a:latin typeface="Arial" panose="020B0604020202020204" pitchFamily="34" charset="0"/>
              <a:cs typeface="Arial" panose="020B0604020202020204" pitchFamily="34" charset="0"/>
            </a:endParaRP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Issues around confidentiality and duty of care</a:t>
            </a:r>
          </a:p>
          <a:p>
            <a:pPr marL="342831" indent="-342831">
              <a:buFont typeface="Arial" panose="020B0604020202020204" pitchFamily="34" charset="0"/>
              <a:buChar char="•"/>
            </a:pPr>
            <a:r>
              <a:rPr lang="en-AU" sz="1100" dirty="0" smtClean="0">
                <a:latin typeface="Arial" panose="020B0604020202020204" pitchFamily="34" charset="0"/>
                <a:cs typeface="Arial" panose="020B0604020202020204" pitchFamily="34" charset="0"/>
              </a:rPr>
              <a:t>Consequences for older person/person of trust</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Different thresholds relating to risk</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‘Too hard basket’</a:t>
            </a:r>
          </a:p>
          <a:p>
            <a:pPr marL="342831" indent="-342831">
              <a:buFont typeface="Arial" panose="020B0604020202020204" pitchFamily="34" charset="0"/>
              <a:buChar char="•"/>
            </a:pPr>
            <a:r>
              <a:rPr lang="en-US" sz="1100" dirty="0" smtClean="0">
                <a:latin typeface="Arial" panose="020B0604020202020204" pitchFamily="34" charset="0"/>
                <a:cs typeface="Arial" panose="020B0604020202020204" pitchFamily="34" charset="0"/>
              </a:rPr>
              <a:t>Knowledge of Legal options</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Source:</a:t>
            </a:r>
          </a:p>
          <a:p>
            <a:r>
              <a:rPr lang="en-AU" sz="1100" dirty="0" smtClean="0">
                <a:latin typeface="Arial" panose="020B0604020202020204" pitchFamily="34" charset="0"/>
                <a:cs typeface="Arial" panose="020B0604020202020204" pitchFamily="34" charset="0"/>
              </a:rPr>
              <a:t>(</a:t>
            </a:r>
            <a:r>
              <a:rPr lang="en-AU" sz="1100" dirty="0" err="1" smtClean="0">
                <a:latin typeface="Arial" panose="020B0604020202020204" pitchFamily="34" charset="0"/>
                <a:cs typeface="Arial" panose="020B0604020202020204" pitchFamily="34" charset="0"/>
              </a:rPr>
              <a:t>Bagshaw</a:t>
            </a:r>
            <a:r>
              <a:rPr lang="en-AU" sz="1100" dirty="0" smtClean="0">
                <a:latin typeface="Arial" panose="020B0604020202020204" pitchFamily="34" charset="0"/>
                <a:cs typeface="Arial" panose="020B0604020202020204" pitchFamily="34" charset="0"/>
              </a:rPr>
              <a:t>, Wendt &amp; </a:t>
            </a:r>
            <a:r>
              <a:rPr lang="en-AU" sz="1100" dirty="0" err="1" smtClean="0">
                <a:latin typeface="Arial" panose="020B0604020202020204" pitchFamily="34" charset="0"/>
                <a:cs typeface="Arial" panose="020B0604020202020204" pitchFamily="34" charset="0"/>
              </a:rPr>
              <a:t>Zannettino</a:t>
            </a:r>
            <a:r>
              <a:rPr lang="en-AU" sz="1100" dirty="0" smtClean="0">
                <a:latin typeface="Arial" panose="020B0604020202020204" pitchFamily="34" charset="0"/>
                <a:cs typeface="Arial" panose="020B0604020202020204" pitchFamily="34" charset="0"/>
              </a:rPr>
              <a:t> 2007) </a:t>
            </a:r>
            <a:r>
              <a:rPr lang="en-US" sz="1100" dirty="0" smtClean="0">
                <a:latin typeface="Arial" panose="020B0604020202020204" pitchFamily="34" charset="0"/>
                <a:cs typeface="Arial" panose="020B0604020202020204" pitchFamily="34" charset="0"/>
              </a:rPr>
              <a:t>(</a:t>
            </a:r>
            <a:r>
              <a:rPr lang="en-US" sz="1100" dirty="0" err="1" smtClean="0">
                <a:latin typeface="Arial" panose="020B0604020202020204" pitchFamily="34" charset="0"/>
                <a:cs typeface="Arial" panose="020B0604020202020204" pitchFamily="34" charset="0"/>
              </a:rPr>
              <a:t>Joubert</a:t>
            </a:r>
            <a:r>
              <a:rPr lang="en-US" sz="1100" dirty="0" smtClean="0">
                <a:latin typeface="Arial" panose="020B0604020202020204" pitchFamily="34" charset="0"/>
                <a:cs typeface="Arial" panose="020B0604020202020204" pitchFamily="34" charset="0"/>
              </a:rPr>
              <a:t> and </a:t>
            </a:r>
            <a:r>
              <a:rPr lang="en-US" sz="1100" dirty="0" err="1" smtClean="0">
                <a:latin typeface="Arial" panose="020B0604020202020204" pitchFamily="34" charset="0"/>
                <a:cs typeface="Arial" panose="020B0604020202020204" pitchFamily="34" charset="0"/>
              </a:rPr>
              <a:t>Posenelli</a:t>
            </a:r>
            <a:r>
              <a:rPr lang="en-US" sz="1100" dirty="0" smtClean="0">
                <a:latin typeface="Arial" panose="020B0604020202020204" pitchFamily="34" charset="0"/>
                <a:cs typeface="Arial" panose="020B0604020202020204" pitchFamily="34" charset="0"/>
              </a:rPr>
              <a:t> 2009) </a:t>
            </a:r>
            <a:r>
              <a:rPr lang="en-AU" sz="1100" dirty="0" smtClean="0">
                <a:latin typeface="Arial" panose="020B0604020202020204" pitchFamily="34" charset="0"/>
                <a:cs typeface="Arial" panose="020B0604020202020204" pitchFamily="34" charset="0"/>
              </a:rPr>
              <a:t>(</a:t>
            </a:r>
            <a:r>
              <a:rPr lang="en-AU" sz="1100" dirty="0" err="1" smtClean="0">
                <a:latin typeface="Arial" panose="020B0604020202020204" pitchFamily="34" charset="0"/>
                <a:cs typeface="Arial" panose="020B0604020202020204" pitchFamily="34" charset="0"/>
              </a:rPr>
              <a:t>Lacey</a:t>
            </a:r>
            <a:r>
              <a:rPr lang="en-AU" sz="1100" dirty="0" smtClean="0">
                <a:latin typeface="Arial" panose="020B0604020202020204" pitchFamily="34" charset="0"/>
                <a:cs typeface="Arial" panose="020B0604020202020204" pitchFamily="34" charset="0"/>
              </a:rPr>
              <a:t>, 2014) (</a:t>
            </a:r>
            <a:r>
              <a:rPr lang="en-AU" sz="1100" dirty="0" err="1" smtClean="0">
                <a:latin typeface="Arial" panose="020B0604020202020204" pitchFamily="34" charset="0"/>
                <a:cs typeface="Arial" panose="020B0604020202020204" pitchFamily="34" charset="0"/>
              </a:rPr>
              <a:t>Joosten</a:t>
            </a:r>
            <a:r>
              <a:rPr lang="en-AU" sz="1100" dirty="0" smtClean="0">
                <a:latin typeface="Arial" panose="020B0604020202020204" pitchFamily="34" charset="0"/>
                <a:cs typeface="Arial" panose="020B0604020202020204" pitchFamily="34" charset="0"/>
              </a:rPr>
              <a:t>, Dow, &amp; Blakey, 2015). (O’Keeffe et al., 2007) (Dow et al 2013). </a:t>
            </a:r>
          </a:p>
          <a:p>
            <a:endParaRPr lang="en-AU" sz="1100" dirty="0" smtClean="0">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r>
              <a:rPr lang="en-AU" sz="1100" i="1" dirty="0" smtClean="0">
                <a:latin typeface="Arial" panose="020B0604020202020204" pitchFamily="34" charset="0"/>
                <a:cs typeface="Arial" panose="020B0604020202020204" pitchFamily="34" charset="0"/>
              </a:rPr>
              <a:t>Ask – </a:t>
            </a:r>
            <a:r>
              <a:rPr lang="en-AU" sz="1100" dirty="0" smtClean="0">
                <a:latin typeface="Arial" panose="020B0604020202020204" pitchFamily="34" charset="0"/>
                <a:cs typeface="Arial" panose="020B0604020202020204" pitchFamily="34" charset="0"/>
              </a:rPr>
              <a:t>What are the unique challenges health professionals face when speaking with older people who may be experiencing harm or abuse?</a:t>
            </a:r>
          </a:p>
          <a:p>
            <a:pPr defTabSz="915406" fontAlgn="base">
              <a:lnSpc>
                <a:spcPct val="100000"/>
              </a:lnSpc>
              <a:spcBef>
                <a:spcPct val="30000"/>
              </a:spcBef>
              <a:spcAft>
                <a:spcPct val="0"/>
              </a:spcAft>
              <a:defRPr/>
            </a:pPr>
            <a:endParaRPr lang="en-US" sz="1100" dirty="0" smtClean="0">
              <a:latin typeface="Arial" panose="020B0604020202020204" pitchFamily="34" charset="0"/>
              <a:cs typeface="Arial" panose="020B0604020202020204" pitchFamily="34" charset="0"/>
            </a:endParaRPr>
          </a:p>
          <a:p>
            <a:r>
              <a:rPr lang="en-US" sz="1100" i="1" dirty="0" smtClean="0">
                <a:latin typeface="Arial" panose="020B0604020202020204" pitchFamily="34" charset="0"/>
                <a:cs typeface="Arial" panose="020B0604020202020204" pitchFamily="34" charset="0"/>
              </a:rPr>
              <a:t>Some</a:t>
            </a:r>
            <a:r>
              <a:rPr lang="en-US" sz="1100" i="1" baseline="0" dirty="0" smtClean="0">
                <a:latin typeface="Arial" panose="020B0604020202020204" pitchFamily="34" charset="0"/>
                <a:cs typeface="Arial" panose="020B0604020202020204" pitchFamily="34" charset="0"/>
              </a:rPr>
              <a:t> further responses may include:</a:t>
            </a:r>
          </a:p>
          <a:p>
            <a:endParaRPr lang="en-AU" sz="1100" i="1" dirty="0" smtClean="0">
              <a:latin typeface="Arial" panose="020B0604020202020204" pitchFamily="34" charset="0"/>
              <a:cs typeface="Arial" panose="020B0604020202020204" pitchFamily="34" charset="0"/>
            </a:endParaRPr>
          </a:p>
          <a:p>
            <a:pPr marL="171639" indent="-171639" defTabSz="915406" fontAlgn="base">
              <a:lnSpc>
                <a:spcPct val="100000"/>
              </a:lnSpc>
              <a:spcBef>
                <a:spcPct val="30000"/>
              </a:spcBef>
              <a:spcAft>
                <a:spcPct val="0"/>
              </a:spcAft>
              <a:buFont typeface="Arial" panose="020B0604020202020204" pitchFamily="34" charset="0"/>
              <a:buChar char="•"/>
              <a:defRPr/>
            </a:pPr>
            <a:r>
              <a:rPr lang="en-US" sz="1100" i="0" dirty="0" smtClean="0">
                <a:latin typeface="Arial" panose="020B0604020202020204" pitchFamily="34" charset="0"/>
                <a:cs typeface="Arial" panose="020B0604020202020204" pitchFamily="34" charset="0"/>
              </a:rPr>
              <a:t>Wanting to maintain a good relationship with the patient but asking them to face difficult issues and decisions</a:t>
            </a:r>
          </a:p>
          <a:p>
            <a:pPr marL="171639" indent="-171639">
              <a:buFont typeface="Arial" panose="020B0604020202020204" pitchFamily="34" charset="0"/>
              <a:buChar char="•"/>
            </a:pPr>
            <a:r>
              <a:rPr lang="en-US" sz="1100" i="0" dirty="0" smtClean="0">
                <a:latin typeface="Arial" panose="020B0604020202020204" pitchFamily="34" charset="0"/>
                <a:cs typeface="Arial" panose="020B0604020202020204" pitchFamily="34" charset="0"/>
              </a:rPr>
              <a:t>Having empathy for the person causing the harm – e.g. situation of </a:t>
            </a:r>
            <a:r>
              <a:rPr lang="en-US" sz="1100" i="0" dirty="0" err="1" smtClean="0">
                <a:latin typeface="Arial" panose="020B0604020202020204" pitchFamily="34" charset="0"/>
                <a:cs typeface="Arial" panose="020B0604020202020204" pitchFamily="34" charset="0"/>
              </a:rPr>
              <a:t>carer</a:t>
            </a:r>
            <a:r>
              <a:rPr lang="en-US" sz="1100" i="0" dirty="0" smtClean="0">
                <a:latin typeface="Arial" panose="020B0604020202020204" pitchFamily="34" charset="0"/>
                <a:cs typeface="Arial" panose="020B0604020202020204" pitchFamily="34" charset="0"/>
              </a:rPr>
              <a:t> stress</a:t>
            </a:r>
          </a:p>
          <a:p>
            <a:pPr marL="171639" indent="-171639" defTabSz="915406" fontAlgn="base">
              <a:lnSpc>
                <a:spcPct val="100000"/>
              </a:lnSpc>
              <a:spcBef>
                <a:spcPct val="30000"/>
              </a:spcBef>
              <a:spcAft>
                <a:spcPct val="0"/>
              </a:spcAft>
              <a:buFont typeface="Arial" panose="020B0604020202020204" pitchFamily="34" charset="0"/>
              <a:buChar char="•"/>
              <a:defRPr/>
            </a:pPr>
            <a:r>
              <a:rPr lang="en-US" sz="1100" i="0" baseline="0" dirty="0" smtClean="0">
                <a:latin typeface="Arial" panose="020B0604020202020204" pitchFamily="34" charset="0"/>
                <a:cs typeface="Arial" panose="020B0604020202020204" pitchFamily="34" charset="0"/>
              </a:rPr>
              <a:t>Ageism – clinicians don’t value the contribution of older people</a:t>
            </a:r>
          </a:p>
          <a:p>
            <a:pPr marL="171639" indent="-171639" defTabSz="915406" fontAlgn="base">
              <a:lnSpc>
                <a:spcPct val="100000"/>
              </a:lnSpc>
              <a:spcBef>
                <a:spcPct val="30000"/>
              </a:spcBef>
              <a:spcAft>
                <a:spcPct val="0"/>
              </a:spcAft>
              <a:buFont typeface="Arial" panose="020B0604020202020204" pitchFamily="34" charset="0"/>
              <a:buChar char="•"/>
              <a:defRPr/>
            </a:pPr>
            <a:r>
              <a:rPr lang="en-US" sz="1100" i="0" baseline="0" dirty="0" smtClean="0">
                <a:latin typeface="Arial" panose="020B0604020202020204" pitchFamily="34" charset="0"/>
                <a:cs typeface="Arial" panose="020B0604020202020204" pitchFamily="34" charset="0"/>
              </a:rPr>
              <a:t>Don’t </a:t>
            </a:r>
            <a:r>
              <a:rPr lang="en-US" sz="1100" i="0" baseline="0" dirty="0" err="1" smtClean="0">
                <a:latin typeface="Arial" panose="020B0604020202020204" pitchFamily="34" charset="0"/>
                <a:cs typeface="Arial" panose="020B0604020202020204" pitchFamily="34" charset="0"/>
              </a:rPr>
              <a:t>recognise</a:t>
            </a:r>
            <a:r>
              <a:rPr lang="en-US" sz="1100" i="0" baseline="0" dirty="0" smtClean="0">
                <a:latin typeface="Arial" panose="020B0604020202020204" pitchFamily="34" charset="0"/>
                <a:cs typeface="Arial" panose="020B0604020202020204" pitchFamily="34" charset="0"/>
              </a:rPr>
              <a:t> what the older person is experiencing is abuse</a:t>
            </a:r>
            <a:endParaRPr lang="en-US" sz="1100" i="0" dirty="0" smtClean="0">
              <a:latin typeface="Arial" panose="020B0604020202020204" pitchFamily="34" charset="0"/>
              <a:cs typeface="Arial" panose="020B0604020202020204" pitchFamily="34" charset="0"/>
            </a:endParaRPr>
          </a:p>
          <a:p>
            <a:pPr marL="171639" indent="-171639">
              <a:buFont typeface="Arial" panose="020B0604020202020204" pitchFamily="34" charset="0"/>
              <a:buChar char="•"/>
            </a:pPr>
            <a:r>
              <a:rPr lang="en-AU" sz="1100" i="0" dirty="0" smtClean="0">
                <a:latin typeface="Arial" panose="020B0604020202020204" pitchFamily="34" charset="0"/>
                <a:cs typeface="Arial" panose="020B0604020202020204" pitchFamily="34" charset="0"/>
              </a:rPr>
              <a:t>Communication and language issues</a:t>
            </a:r>
          </a:p>
          <a:p>
            <a:pPr marL="171639" indent="-171639">
              <a:buFont typeface="Arial" panose="020B0604020202020204" pitchFamily="34" charset="0"/>
              <a:buChar char="•"/>
            </a:pPr>
            <a:r>
              <a:rPr lang="en-US" sz="1100" i="0" dirty="0" smtClean="0">
                <a:latin typeface="Arial" panose="020B0604020202020204" pitchFamily="34" charset="0"/>
                <a:cs typeface="Arial" panose="020B0604020202020204" pitchFamily="34" charset="0"/>
              </a:rPr>
              <a:t>Older person does not </a:t>
            </a:r>
            <a:r>
              <a:rPr lang="en-US" sz="1100" i="0" dirty="0" err="1" smtClean="0">
                <a:latin typeface="Arial" panose="020B0604020202020204" pitchFamily="34" charset="0"/>
                <a:cs typeface="Arial" panose="020B0604020202020204" pitchFamily="34" charset="0"/>
              </a:rPr>
              <a:t>recognise</a:t>
            </a:r>
            <a:r>
              <a:rPr lang="en-US" sz="1100" i="0" dirty="0" smtClean="0">
                <a:latin typeface="Arial" panose="020B0604020202020204" pitchFamily="34" charset="0"/>
                <a:cs typeface="Arial" panose="020B0604020202020204" pitchFamily="34" charset="0"/>
              </a:rPr>
              <a:t> what is happening to them is a form of elder abuse</a:t>
            </a:r>
            <a:endParaRPr lang="en-AU" sz="1100" i="0" dirty="0" smtClean="0">
              <a:latin typeface="Arial" panose="020B0604020202020204" pitchFamily="34" charset="0"/>
              <a:cs typeface="Arial" panose="020B0604020202020204" pitchFamily="34" charset="0"/>
            </a:endParaRPr>
          </a:p>
          <a:p>
            <a:pPr marL="171639" indent="-171639">
              <a:buFont typeface="Arial" panose="020B0604020202020204" pitchFamily="34" charset="0"/>
              <a:buChar char="•"/>
            </a:pPr>
            <a:r>
              <a:rPr lang="en-AU" sz="1100" i="0" dirty="0" smtClean="0">
                <a:latin typeface="Arial" panose="020B0604020202020204" pitchFamily="34" charset="0"/>
                <a:cs typeface="Arial" panose="020B0604020202020204" pitchFamily="34" charset="0"/>
              </a:rPr>
              <a:t>Cognitive impairment</a:t>
            </a:r>
          </a:p>
          <a:p>
            <a:pPr marL="171639" indent="-171639">
              <a:buFont typeface="Arial" panose="020B0604020202020204" pitchFamily="34" charset="0"/>
              <a:buChar char="•"/>
            </a:pPr>
            <a:r>
              <a:rPr lang="en-AU" sz="1100" i="0" dirty="0" smtClean="0">
                <a:latin typeface="Arial" panose="020B0604020202020204" pitchFamily="34" charset="0"/>
                <a:cs typeface="Arial" panose="020B0604020202020204" pitchFamily="34" charset="0"/>
              </a:rPr>
              <a:t>Desire to maintain family relationships even in the face of harm</a:t>
            </a:r>
          </a:p>
          <a:p>
            <a:pPr marL="171639" indent="-171639">
              <a:buFont typeface="Arial" panose="020B0604020202020204" pitchFamily="34" charset="0"/>
              <a:buChar char="•"/>
            </a:pPr>
            <a:r>
              <a:rPr lang="en-AU" sz="1100" i="0" dirty="0" smtClean="0">
                <a:latin typeface="Arial" panose="020B0604020202020204" pitchFamily="34" charset="0"/>
                <a:cs typeface="Arial" panose="020B0604020202020204" pitchFamily="34" charset="0"/>
              </a:rPr>
              <a:t>Fear of moving to aged care</a:t>
            </a:r>
          </a:p>
          <a:p>
            <a:pPr marL="171639" indent="-171639">
              <a:buFont typeface="Arial" panose="020B0604020202020204" pitchFamily="34" charset="0"/>
              <a:buChar char="•"/>
            </a:pPr>
            <a:r>
              <a:rPr lang="en-US" sz="1100" i="0" dirty="0" smtClean="0">
                <a:latin typeface="Arial" panose="020B0604020202020204" pitchFamily="34" charset="0"/>
                <a:cs typeface="Arial" panose="020B0604020202020204" pitchFamily="34" charset="0"/>
              </a:rPr>
              <a:t>Long</a:t>
            </a:r>
            <a:r>
              <a:rPr lang="en-US" sz="1100" i="0" baseline="0" dirty="0" smtClean="0">
                <a:latin typeface="Arial" panose="020B0604020202020204" pitchFamily="34" charset="0"/>
                <a:cs typeface="Arial" panose="020B0604020202020204" pitchFamily="34" charset="0"/>
              </a:rPr>
              <a:t> history of family violence - but as they age people become more vulnerable ‘family violence growing old’</a:t>
            </a:r>
            <a:endParaRPr lang="en-AU" sz="1100" i="0" dirty="0" smtClean="0">
              <a:latin typeface="Arial" panose="020B0604020202020204" pitchFamily="34" charset="0"/>
              <a:cs typeface="Arial" panose="020B0604020202020204" pitchFamily="34" charset="0"/>
            </a:endParaRPr>
          </a:p>
          <a:p>
            <a:pPr marL="171639" indent="-171639">
              <a:buFont typeface="Arial" panose="020B0604020202020204" pitchFamily="34" charset="0"/>
              <a:buChar char="•"/>
            </a:pPr>
            <a:r>
              <a:rPr lang="en-US" sz="1100" i="0" dirty="0" smtClean="0">
                <a:latin typeface="Arial" panose="020B0604020202020204" pitchFamily="34" charset="0"/>
                <a:cs typeface="Arial" panose="020B0604020202020204" pitchFamily="34" charset="0"/>
              </a:rPr>
              <a:t>Balance</a:t>
            </a:r>
            <a:r>
              <a:rPr lang="en-US" sz="1100" i="0" baseline="0" dirty="0" smtClean="0">
                <a:latin typeface="Arial" panose="020B0604020202020204" pitchFamily="34" charset="0"/>
                <a:cs typeface="Arial" panose="020B0604020202020204" pitchFamily="34" charset="0"/>
              </a:rPr>
              <a:t> around duty of care – balancing risk vs patient choice</a:t>
            </a:r>
          </a:p>
          <a:p>
            <a:pPr>
              <a:lnSpc>
                <a:spcPct val="100000"/>
              </a:lnSpc>
            </a:pPr>
            <a:endParaRPr lang="en-AU" sz="110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322088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221">
              <a:buFont typeface="Arial" panose="020B0604020202020204" pitchFamily="34" charset="0"/>
              <a:buNone/>
              <a:defRPr/>
            </a:pPr>
            <a:r>
              <a:rPr lang="en-AU" sz="1100" b="1" i="1" dirty="0" smtClean="0"/>
              <a:t>Instructions for facilitators: Read the case study. </a:t>
            </a:r>
          </a:p>
          <a:p>
            <a:pPr marL="0" indent="0" defTabSz="915221">
              <a:buFont typeface="Arial" panose="020B0604020202020204" pitchFamily="34" charset="0"/>
              <a:buNone/>
              <a:defRPr/>
            </a:pPr>
            <a:endParaRPr lang="en-AU" sz="1100" b="1" dirty="0" smtClean="0"/>
          </a:p>
          <a:p>
            <a:pPr marL="171639" indent="-171639" defTabSz="915221">
              <a:buFont typeface="Arial" panose="020B0604020202020204" pitchFamily="34" charset="0"/>
              <a:buChar char="•"/>
              <a:defRPr/>
            </a:pPr>
            <a:r>
              <a:rPr lang="en-AU" sz="1100" b="1" i="1" dirty="0" smtClean="0"/>
              <a:t>Ask participants - what signs in this patient story make you think you need to inquire about  suspected </a:t>
            </a:r>
            <a:r>
              <a:rPr lang="en-AU" sz="1100" b="1" i="1" dirty="0" smtClean="0"/>
              <a:t>abuse</a:t>
            </a:r>
            <a:r>
              <a:rPr lang="en-AU" sz="1100" b="1" i="1" dirty="0" smtClean="0"/>
              <a:t>.</a:t>
            </a:r>
          </a:p>
          <a:p>
            <a:pPr defTabSz="915221">
              <a:defRPr/>
            </a:pPr>
            <a:r>
              <a:rPr lang="en-AU" sz="1100" dirty="0" smtClean="0"/>
              <a:t>There are a number of risk indicators that need to be addressed.</a:t>
            </a:r>
          </a:p>
          <a:p>
            <a:pPr marL="629342" lvl="1" indent="-171639" defTabSz="915221">
              <a:lnSpc>
                <a:spcPct val="100000"/>
              </a:lnSpc>
              <a:buFont typeface="Arial" panose="020B0604020202020204" pitchFamily="34" charset="0"/>
              <a:buChar char="•"/>
              <a:defRPr/>
            </a:pPr>
            <a:r>
              <a:rPr lang="en-AU" sz="1100" dirty="0" smtClean="0"/>
              <a:t>Weight loss</a:t>
            </a:r>
          </a:p>
          <a:p>
            <a:pPr marL="629342" lvl="1" indent="-171639" defTabSz="915221">
              <a:lnSpc>
                <a:spcPct val="100000"/>
              </a:lnSpc>
              <a:buFont typeface="Arial" panose="020B0604020202020204" pitchFamily="34" charset="0"/>
              <a:buChar char="•"/>
              <a:defRPr/>
            </a:pPr>
            <a:r>
              <a:rPr lang="en-AU" sz="1100" dirty="0" smtClean="0"/>
              <a:t>Mood change</a:t>
            </a:r>
          </a:p>
          <a:p>
            <a:pPr marL="629342" lvl="1" indent="-171639" defTabSz="915221">
              <a:lnSpc>
                <a:spcPct val="100000"/>
              </a:lnSpc>
              <a:buFont typeface="Arial" panose="020B0604020202020204" pitchFamily="34" charset="0"/>
              <a:buChar char="•"/>
              <a:defRPr/>
            </a:pPr>
            <a:r>
              <a:rPr lang="en-AU" sz="1100" dirty="0" smtClean="0"/>
              <a:t>Evasive or vague responses</a:t>
            </a:r>
          </a:p>
          <a:p>
            <a:pPr marL="629342" lvl="1" indent="-171639" defTabSz="915221">
              <a:lnSpc>
                <a:spcPct val="100000"/>
              </a:lnSpc>
              <a:buFont typeface="Arial" panose="020B0604020202020204" pitchFamily="34" charset="0"/>
              <a:buChar char="•"/>
              <a:defRPr/>
            </a:pPr>
            <a:r>
              <a:rPr lang="en-AU" sz="1100" dirty="0" smtClean="0"/>
              <a:t>New arrangement - daughter and grandchild living with the older person</a:t>
            </a:r>
          </a:p>
          <a:p>
            <a:pPr marL="629342" lvl="1" indent="-171639" defTabSz="915221">
              <a:lnSpc>
                <a:spcPct val="100000"/>
              </a:lnSpc>
              <a:buFont typeface="Arial" panose="020B0604020202020204" pitchFamily="34" charset="0"/>
              <a:buChar char="•"/>
              <a:defRPr/>
            </a:pPr>
            <a:r>
              <a:rPr lang="en-AU" sz="1100" dirty="0" smtClean="0"/>
              <a:t>Not wanting to return home</a:t>
            </a:r>
          </a:p>
          <a:p>
            <a:pPr marL="629342" lvl="1" indent="-171639" defTabSz="915221">
              <a:lnSpc>
                <a:spcPct val="100000"/>
              </a:lnSpc>
              <a:buFont typeface="Arial" panose="020B0604020202020204" pitchFamily="34" charset="0"/>
              <a:buChar char="•"/>
              <a:defRPr/>
            </a:pPr>
            <a:r>
              <a:rPr lang="en-US" sz="1100" dirty="0" smtClean="0"/>
              <a:t>Ceased contact with her friends and local community</a:t>
            </a:r>
          </a:p>
          <a:p>
            <a:pPr marL="457703" lvl="1" indent="0" defTabSz="915221">
              <a:lnSpc>
                <a:spcPct val="100000"/>
              </a:lnSpc>
              <a:buFont typeface="Arial" panose="020B0604020202020204" pitchFamily="34" charset="0"/>
              <a:buNone/>
              <a:defRPr/>
            </a:pPr>
            <a:endParaRPr lang="en-AU" sz="1100" i="1" dirty="0" smtClean="0"/>
          </a:p>
          <a:p>
            <a:endParaRPr lang="en-AU" sz="1100" i="1" dirty="0" smtClean="0">
              <a:cs typeface="Arial" charset="0"/>
            </a:endParaRPr>
          </a:p>
          <a:p>
            <a:r>
              <a:rPr lang="en-AU" sz="1100" b="1" i="1" dirty="0" smtClean="0">
                <a:cs typeface="Arial" charset="0"/>
              </a:rPr>
              <a:t>Ask - If you have noticed these signs, what would be important considerations for you to create a safe and private environment to have a conversation with Mrs D?</a:t>
            </a:r>
          </a:p>
          <a:p>
            <a:pPr defTabSz="915221">
              <a:lnSpc>
                <a:spcPct val="100000"/>
              </a:lnSpc>
              <a:spcBef>
                <a:spcPts val="1001"/>
              </a:spcBef>
              <a:defRPr/>
            </a:pPr>
            <a:r>
              <a:rPr lang="en-AU" sz="1100" b="1" dirty="0" smtClean="0">
                <a:latin typeface="Arial" panose="020B0604020202020204" pitchFamily="34" charset="0"/>
                <a:cs typeface="Arial" panose="020B0604020202020204" pitchFamily="34" charset="0"/>
              </a:rPr>
              <a:t>Build rapport and trust </a:t>
            </a:r>
            <a:r>
              <a:rPr lang="en-AU" sz="1100" dirty="0" smtClean="0">
                <a:latin typeface="Arial" panose="020B0604020202020204" pitchFamily="34" charset="0"/>
                <a:cs typeface="Arial" panose="020B0604020202020204" pitchFamily="34" charset="0"/>
              </a:rPr>
              <a:t>- perhaps 1:1 time to develop rapport and start to ask about home</a:t>
            </a:r>
            <a:br>
              <a:rPr lang="en-AU" sz="1100" dirty="0" smtClean="0">
                <a:latin typeface="Arial" panose="020B0604020202020204" pitchFamily="34" charset="0"/>
                <a:cs typeface="Arial" panose="020B0604020202020204" pitchFamily="34" charset="0"/>
              </a:rPr>
            </a:br>
            <a:r>
              <a:rPr lang="en-AU" sz="1100" b="1" dirty="0" smtClean="0">
                <a:latin typeface="Arial" panose="020B0604020202020204" pitchFamily="34" charset="0"/>
                <a:cs typeface="Arial" panose="020B0604020202020204" pitchFamily="34" charset="0"/>
              </a:rPr>
              <a:t>Show dignity and respect </a:t>
            </a:r>
            <a:r>
              <a:rPr lang="en-AU" sz="1100" dirty="0" smtClean="0">
                <a:latin typeface="Arial" panose="020B0604020202020204" pitchFamily="34" charset="0"/>
                <a:cs typeface="Arial" panose="020B0604020202020204" pitchFamily="34" charset="0"/>
              </a:rPr>
              <a:t>– don’t have a conversation that can be overheard (try to speak to Mrs D alone in private space) Is it a suitable time to ask – is she in pain, tired or anxious about surgery</a:t>
            </a:r>
          </a:p>
          <a:p>
            <a:pPr defTabSz="915221" fontAlgn="base">
              <a:lnSpc>
                <a:spcPct val="100000"/>
              </a:lnSpc>
              <a:spcBef>
                <a:spcPct val="30000"/>
              </a:spcBef>
              <a:spcAft>
                <a:spcPct val="0"/>
              </a:spcAft>
              <a:defRPr/>
            </a:pPr>
            <a:r>
              <a:rPr lang="en-AU" sz="1100" b="1" dirty="0" smtClean="0">
                <a:latin typeface="Arial" panose="020B0604020202020204" pitchFamily="34" charset="0"/>
                <a:cs typeface="Arial" panose="020B0604020202020204" pitchFamily="34" charset="0"/>
              </a:rPr>
              <a:t>Respect confidentiality and privacy </a:t>
            </a:r>
            <a:r>
              <a:rPr lang="en-AU" sz="1100" dirty="0" smtClean="0">
                <a:latin typeface="Arial" panose="020B0604020202020204" pitchFamily="34" charset="0"/>
                <a:cs typeface="Arial" panose="020B0604020202020204" pitchFamily="34" charset="0"/>
              </a:rPr>
              <a:t>- you must be honest about the limits to confidentiality because if you are significantly worried about Mrs D you might need to speak with someone else such as a social worker</a:t>
            </a:r>
          </a:p>
          <a:p>
            <a:pPr defTabSz="915221" fontAlgn="base">
              <a:lnSpc>
                <a:spcPct val="100000"/>
              </a:lnSpc>
              <a:spcBef>
                <a:spcPct val="30000"/>
              </a:spcBef>
              <a:spcAft>
                <a:spcPct val="0"/>
              </a:spcAft>
              <a:defRPr/>
            </a:pPr>
            <a:r>
              <a:rPr lang="en-AU" sz="1100" dirty="0" smtClean="0">
                <a:latin typeface="Arial" panose="020B0604020202020204" pitchFamily="34" charset="0"/>
                <a:cs typeface="Arial" panose="020B0604020202020204" pitchFamily="34" charset="0"/>
              </a:rPr>
              <a:t>Observe </a:t>
            </a:r>
            <a:r>
              <a:rPr lang="en-AU" sz="1100" b="1" dirty="0" smtClean="0">
                <a:latin typeface="Arial" panose="020B0604020202020204" pitchFamily="34" charset="0"/>
                <a:cs typeface="Arial" panose="020B0604020202020204" pitchFamily="34" charset="0"/>
              </a:rPr>
              <a:t>non-verbal cues</a:t>
            </a:r>
          </a:p>
          <a:p>
            <a:pPr defTabSz="915221" fontAlgn="base">
              <a:lnSpc>
                <a:spcPct val="100000"/>
              </a:lnSpc>
              <a:spcBef>
                <a:spcPct val="30000"/>
              </a:spcBef>
              <a:spcAft>
                <a:spcPct val="0"/>
              </a:spcAft>
              <a:defRPr/>
            </a:pPr>
            <a:r>
              <a:rPr lang="en-AU" sz="1100" dirty="0" smtClean="0">
                <a:latin typeface="Arial" panose="020B0604020202020204" pitchFamily="34" charset="0"/>
                <a:cs typeface="Arial" panose="020B0604020202020204" pitchFamily="34" charset="0"/>
              </a:rPr>
              <a:t>Be </a:t>
            </a:r>
            <a:r>
              <a:rPr lang="en-AU" sz="1100" b="1" dirty="0" smtClean="0">
                <a:latin typeface="Arial" panose="020B0604020202020204" pitchFamily="34" charset="0"/>
                <a:cs typeface="Arial" panose="020B0604020202020204" pitchFamily="34" charset="0"/>
              </a:rPr>
              <a:t>mindful of noise</a:t>
            </a:r>
          </a:p>
          <a:p>
            <a:pPr defTabSz="915221">
              <a:lnSpc>
                <a:spcPct val="100000"/>
              </a:lnSpc>
              <a:defRPr/>
            </a:pPr>
            <a:r>
              <a:rPr lang="en-AU" sz="1100" dirty="0" smtClean="0">
                <a:latin typeface="Arial" panose="020B0604020202020204" pitchFamily="34" charset="0"/>
                <a:cs typeface="Arial" panose="020B0604020202020204" pitchFamily="34" charset="0"/>
              </a:rPr>
              <a:t>Ask </a:t>
            </a:r>
            <a:r>
              <a:rPr lang="en-AU" sz="1100" b="1" dirty="0" smtClean="0">
                <a:latin typeface="Arial" panose="020B0604020202020204" pitchFamily="34" charset="0"/>
                <a:cs typeface="Arial" panose="020B0604020202020204" pitchFamily="34" charset="0"/>
              </a:rPr>
              <a:t>open questions, allow sufficient time for an answer</a:t>
            </a:r>
          </a:p>
          <a:p>
            <a:pPr defTabSz="915221">
              <a:lnSpc>
                <a:spcPct val="100000"/>
              </a:lnSpc>
              <a:defRPr/>
            </a:pPr>
            <a:r>
              <a:rPr lang="en-AU" sz="1100" dirty="0" smtClean="0">
                <a:latin typeface="Arial" panose="020B0604020202020204" pitchFamily="34" charset="0"/>
                <a:cs typeface="Arial" panose="020B0604020202020204" pitchFamily="34" charset="0"/>
              </a:rPr>
              <a:t>Allow the older person to </a:t>
            </a:r>
            <a:r>
              <a:rPr lang="en-AU" sz="1100" b="1" dirty="0" smtClean="0">
                <a:latin typeface="Arial" panose="020B0604020202020204" pitchFamily="34" charset="0"/>
                <a:cs typeface="Arial" panose="020B0604020202020204" pitchFamily="34" charset="0"/>
              </a:rPr>
              <a:t>tell their story at their own pace</a:t>
            </a:r>
            <a:endParaRPr lang="en-US" sz="1100" b="1" dirty="0" smtClean="0">
              <a:latin typeface="Arial" panose="020B0604020202020204" pitchFamily="34" charset="0"/>
              <a:cs typeface="Arial" panose="020B0604020202020204" pitchFamily="34" charset="0"/>
            </a:endParaRPr>
          </a:p>
          <a:p>
            <a:pPr defTabSz="915221">
              <a:lnSpc>
                <a:spcPct val="100000"/>
              </a:lnSpc>
              <a:defRPr/>
            </a:pPr>
            <a:r>
              <a:rPr lang="en-US" sz="1100" dirty="0" smtClean="0">
                <a:latin typeface="Arial" panose="020B0604020202020204" pitchFamily="34" charset="0"/>
                <a:cs typeface="Arial" panose="020B0604020202020204" pitchFamily="34" charset="0"/>
              </a:rPr>
              <a:t>It is important to </a:t>
            </a:r>
            <a:r>
              <a:rPr lang="en-AU" sz="1100" dirty="0" smtClean="0">
                <a:latin typeface="Arial" panose="020B0604020202020204" pitchFamily="34" charset="0"/>
                <a:cs typeface="Arial" panose="020B0604020202020204" pitchFamily="34" charset="0"/>
              </a:rPr>
              <a:t>clearly state the reason you are having the conversation.</a:t>
            </a:r>
          </a:p>
          <a:p>
            <a:pPr defTabSz="915221" fontAlgn="base">
              <a:lnSpc>
                <a:spcPct val="100000"/>
              </a:lnSpc>
              <a:spcBef>
                <a:spcPct val="30000"/>
              </a:spcBef>
              <a:spcAft>
                <a:spcPct val="0"/>
              </a:spcAft>
              <a:defRPr/>
            </a:pPr>
            <a:r>
              <a:rPr lang="en-US" sz="1100" dirty="0" smtClean="0">
                <a:latin typeface="Arial" panose="020B0604020202020204" pitchFamily="34" charset="0"/>
                <a:cs typeface="Arial" panose="020B0604020202020204" pitchFamily="34" charset="0"/>
              </a:rPr>
              <a:t>Take time to ensure the older person has understood you</a:t>
            </a:r>
          </a:p>
          <a:p>
            <a:pPr>
              <a:lnSpc>
                <a:spcPct val="110000"/>
              </a:lnSpc>
            </a:pPr>
            <a:endParaRPr lang="en-AU" sz="1100" i="1" dirty="0" smtClean="0">
              <a:cs typeface="Arial" charset="0"/>
            </a:endParaRPr>
          </a:p>
          <a:p>
            <a:pPr>
              <a:lnSpc>
                <a:spcPct val="110000"/>
              </a:lnSpc>
            </a:pPr>
            <a:r>
              <a:rPr lang="en-AU" sz="1100" b="1" i="1" dirty="0" smtClean="0">
                <a:cs typeface="Arial" charset="0"/>
              </a:rPr>
              <a:t>Ask - How would you start the conversation – what would be a good framing statement to ‘normalise’ the conversation so Mrs D does not anxious or feel judged by clinicians? </a:t>
            </a:r>
            <a:endParaRPr lang="en-AU" sz="1100" b="1" dirty="0" smtClean="0">
              <a:cs typeface="Arial" charset="0"/>
            </a:endParaRPr>
          </a:p>
          <a:p>
            <a:pPr marL="629342" lvl="1" indent="-171639" defTabSz="915221">
              <a:lnSpc>
                <a:spcPct val="100000"/>
              </a:lnSpc>
              <a:buFont typeface="Arial" panose="020B0604020202020204" pitchFamily="34" charset="0"/>
              <a:buChar char="•"/>
              <a:defRPr/>
            </a:pPr>
            <a:r>
              <a:rPr lang="en-AU" sz="1100" dirty="0" smtClean="0"/>
              <a:t>We often ask people about how things are at home and in their relationships, as this is important to their overall health …</a:t>
            </a:r>
          </a:p>
          <a:p>
            <a:pPr marL="629342" lvl="1" indent="-171639" defTabSz="915221">
              <a:lnSpc>
                <a:spcPct val="100000"/>
              </a:lnSpc>
              <a:buFont typeface="Arial" panose="020B0604020202020204" pitchFamily="34" charset="0"/>
              <a:buChar char="•"/>
              <a:defRPr/>
            </a:pPr>
            <a:r>
              <a:rPr lang="en-AU" sz="1100" dirty="0" smtClean="0"/>
              <a:t>We often ask patients about how safe they feel at home, as that’s important…</a:t>
            </a:r>
          </a:p>
          <a:p>
            <a:pPr marL="629342" lvl="1" indent="-171639" defTabSz="915221">
              <a:lnSpc>
                <a:spcPct val="100000"/>
              </a:lnSpc>
              <a:buFont typeface="Arial" panose="020B0604020202020204" pitchFamily="34" charset="0"/>
              <a:buChar char="•"/>
              <a:defRPr/>
            </a:pPr>
            <a:r>
              <a:rPr lang="en-AU" sz="1100" dirty="0" smtClean="0"/>
              <a:t>Being in hospital can be a very stressful time, so how has your family been coping? </a:t>
            </a:r>
          </a:p>
          <a:p>
            <a:pPr marL="629342" lvl="1" indent="-171639" defTabSz="915221">
              <a:lnSpc>
                <a:spcPct val="100000"/>
              </a:lnSpc>
              <a:buFont typeface="Arial" panose="020B0604020202020204" pitchFamily="34" charset="0"/>
              <a:buChar char="•"/>
              <a:defRPr/>
            </a:pPr>
            <a:r>
              <a:rPr lang="en-US" sz="1100" dirty="0" smtClean="0"/>
              <a:t>Relationships can affect your health, so I regularly ask about them…</a:t>
            </a:r>
          </a:p>
          <a:p>
            <a:pPr marL="629342" lvl="1" indent="-171639" defTabSz="915221">
              <a:lnSpc>
                <a:spcPct val="100000"/>
              </a:lnSpc>
              <a:buFont typeface="Arial" panose="020B0604020202020204" pitchFamily="34" charset="0"/>
              <a:buChar char="•"/>
              <a:defRPr/>
            </a:pPr>
            <a:endParaRPr lang="en-US" sz="1100" i="1"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defTabSz="914216">
              <a:defRPr/>
            </a:pPr>
            <a:r>
              <a:rPr lang="en-AU" sz="1400" b="1" dirty="0" smtClean="0">
                <a:latin typeface="Arial" panose="020B0604020202020204" pitchFamily="34" charset="0"/>
                <a:cs typeface="Arial" panose="020B0604020202020204" pitchFamily="34" charset="0"/>
              </a:rPr>
              <a:t>You have framed your conversation to normalise it as part of a comprehensive response to hospital admission with a focus on health and wellbeing.</a:t>
            </a:r>
          </a:p>
          <a:p>
            <a:pPr defTabSz="914216">
              <a:defRPr/>
            </a:pPr>
            <a:endParaRPr lang="en-AU" sz="1400" dirty="0" smtClean="0">
              <a:latin typeface="Arial" panose="020B0604020202020204" pitchFamily="34" charset="0"/>
              <a:cs typeface="Arial" panose="020B0604020202020204" pitchFamily="34" charset="0"/>
            </a:endParaRPr>
          </a:p>
          <a:p>
            <a:pPr marL="171415" indent="-171415" defTabSz="914216">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Once you have framed your reason for making an inquiry - you can ask some more in-depth prompting questions which are open questions, to elicit further information, without compromising her trust or feelings around safety.   </a:t>
            </a:r>
          </a:p>
          <a:p>
            <a:pPr marL="171415" indent="-171415" defTabSz="914216">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It is suggested that health professional's follow a cascading series of questions from general to more specific and monitor the patients comfort during your conversation.   </a:t>
            </a:r>
          </a:p>
          <a:p>
            <a:pPr marL="171415" indent="-171415" defTabSz="914216">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It is important that you have a brief understanding of what is going on.</a:t>
            </a:r>
          </a:p>
          <a:p>
            <a:pPr marL="171415" indent="-171415" defTabSz="914216">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It is possible that you may need to gain the consent of the patient and refer to another health professional </a:t>
            </a:r>
            <a:r>
              <a:rPr lang="en-US" sz="1400" dirty="0" err="1" smtClean="0">
                <a:latin typeface="Arial" panose="020B0604020202020204" pitchFamily="34" charset="0"/>
                <a:cs typeface="Arial" panose="020B0604020202020204" pitchFamily="34" charset="0"/>
              </a:rPr>
              <a:t>e.g</a:t>
            </a:r>
            <a:r>
              <a:rPr lang="en-US" sz="1400" dirty="0" smtClean="0">
                <a:latin typeface="Arial" panose="020B0604020202020204" pitchFamily="34" charset="0"/>
                <a:cs typeface="Arial" panose="020B0604020202020204" pitchFamily="34" charset="0"/>
              </a:rPr>
              <a:t> social worker to undertake a more detailed assessment.</a:t>
            </a:r>
            <a:endParaRPr lang="en-AU" sz="1400" dirty="0" smtClean="0">
              <a:latin typeface="Arial" panose="020B0604020202020204" pitchFamily="34" charset="0"/>
              <a:cs typeface="Arial" panose="020B0604020202020204" pitchFamily="34" charset="0"/>
            </a:endParaRPr>
          </a:p>
          <a:p>
            <a:pPr marL="171415" indent="-171415" defTabSz="914216" fontAlgn="base">
              <a:lnSpc>
                <a:spcPct val="100000"/>
              </a:lnSpc>
              <a:spcBef>
                <a:spcPct val="30000"/>
              </a:spcBef>
              <a:spcAft>
                <a:spcPct val="0"/>
              </a:spcAft>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Remember sensitive inquiry aims to build trust and safety within the patient/health professional relationship - ensuring that the person feels in control of their situation</a:t>
            </a:r>
          </a:p>
          <a:p>
            <a:pPr defTabSz="913849"/>
            <a:endParaRPr lang="en-AU" sz="1400" i="1" dirty="0" smtClean="0">
              <a:solidFill>
                <a:schemeClr val="tx2"/>
              </a:solidFill>
              <a:latin typeface="Arial" panose="020B0604020202020204" pitchFamily="34" charset="0"/>
              <a:cs typeface="Arial" panose="020B0604020202020204" pitchFamily="34" charset="0"/>
            </a:endParaRPr>
          </a:p>
          <a:p>
            <a:pPr defTabSz="913849"/>
            <a:r>
              <a:rPr lang="en-AU" sz="1400" b="1" i="1" dirty="0" smtClean="0">
                <a:latin typeface="Arial" panose="020B0604020202020204" pitchFamily="34" charset="0"/>
                <a:cs typeface="Arial" panose="020B0604020202020204" pitchFamily="34" charset="0"/>
              </a:rPr>
              <a:t>Ask - What might the questions be in Mrs Ds situation?</a:t>
            </a:r>
          </a:p>
          <a:p>
            <a:pPr marL="629342" lvl="1" indent="-171639" defTabSz="913849">
              <a:buFont typeface="Arial" panose="020B0604020202020204" pitchFamily="34" charset="0"/>
              <a:buChar char="•"/>
            </a:pPr>
            <a:endParaRPr lang="en-AU" sz="1400" i="1" dirty="0" smtClean="0">
              <a:solidFill>
                <a:schemeClr val="tx2"/>
              </a:solidFill>
              <a:latin typeface="Arial" panose="020B0604020202020204" pitchFamily="34" charset="0"/>
              <a:cs typeface="Arial" panose="020B0604020202020204" pitchFamily="34" charset="0"/>
            </a:endParaRP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Is there anything worrying you?</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How do you spend your days?</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Is there anything you need?</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Has anyone ever taken anything of yours without asking?</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Has anyone ever threatened you?</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Are you afraid of anyone at home?</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Has anyone at home ever hurt you?</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Has anyone ever touched you without your consent?</a:t>
            </a:r>
          </a:p>
          <a:p>
            <a:pPr marL="171415" lvl="1" indent="-171415" defTabSz="914216">
              <a:lnSpc>
                <a:spcPct val="120000"/>
              </a:lnSpc>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Has anyone ever made you do things you did not want to do?</a:t>
            </a:r>
            <a:endParaRPr lang="en-AU" sz="1400" dirty="0" smtClean="0">
              <a:latin typeface="Arial" panose="020B0604020202020204" pitchFamily="34" charset="0"/>
              <a:cs typeface="Arial" panose="020B0604020202020204" pitchFamily="34" charset="0"/>
            </a:endParaRPr>
          </a:p>
          <a:p>
            <a:pPr marL="171415" lvl="1" indent="-171415" defTabSz="914216">
              <a:lnSpc>
                <a:spcPct val="120000"/>
              </a:lnSpc>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What is it that worries you most about your current situation at home?</a:t>
            </a:r>
          </a:p>
          <a:p>
            <a:pPr marL="171415" lvl="1" indent="-171415" defTabSz="914216">
              <a:lnSpc>
                <a:spcPct val="120000"/>
              </a:lnSpc>
              <a:buFont typeface="Arial" panose="020B0604020202020204" pitchFamily="34" charset="0"/>
              <a:buChar char="•"/>
              <a:defRPr/>
            </a:pPr>
            <a:r>
              <a:rPr lang="en-AU" sz="1400" dirty="0" smtClean="0">
                <a:latin typeface="Arial" panose="020B0604020202020204" pitchFamily="34" charset="0"/>
                <a:cs typeface="Arial" panose="020B0604020202020204" pitchFamily="34" charset="0"/>
              </a:rPr>
              <a:t>Do you feel safe to go home when you are discharged from hospital?</a:t>
            </a:r>
          </a:p>
          <a:p>
            <a:pPr marL="629342" lvl="1" indent="-171639" defTabSz="915221">
              <a:lnSpc>
                <a:spcPct val="100000"/>
              </a:lnSpc>
              <a:buFont typeface="Arial" panose="020B0604020202020204" pitchFamily="34" charset="0"/>
              <a:buChar char="•"/>
              <a:defRPr/>
            </a:pPr>
            <a:endParaRPr lang="en-AU" sz="1100" i="1" dirty="0" smtClean="0">
              <a:latin typeface="Arial" panose="020B0604020202020204" pitchFamily="34" charset="0"/>
              <a:cs typeface="Arial" panose="020B0604020202020204" pitchFamily="34" charset="0"/>
            </a:endParaRPr>
          </a:p>
          <a:p>
            <a:pPr marL="629342" lvl="1" indent="-171639" defTabSz="915221">
              <a:lnSpc>
                <a:spcPct val="100000"/>
              </a:lnSpc>
              <a:buFont typeface="Arial" panose="020B0604020202020204" pitchFamily="34" charset="0"/>
              <a:buChar char="•"/>
              <a:defRPr/>
            </a:pPr>
            <a:endParaRPr lang="en-AU" sz="1100" b="1" i="1" dirty="0" smtClean="0">
              <a:latin typeface="Arial" panose="020B0604020202020204" pitchFamily="34" charset="0"/>
              <a:cs typeface="Arial" panose="020B0604020202020204" pitchFamily="34" charset="0"/>
            </a:endParaRPr>
          </a:p>
          <a:p>
            <a:pPr marL="503" lvl="0" indent="0" defTabSz="915221">
              <a:lnSpc>
                <a:spcPct val="100000"/>
              </a:lnSpc>
              <a:buFont typeface="Arial" panose="020B0604020202020204" pitchFamily="34" charset="0"/>
              <a:buNone/>
              <a:defRPr/>
            </a:pPr>
            <a:r>
              <a:rPr lang="en-AU" sz="1100" b="1" dirty="0" smtClean="0"/>
              <a:t>KEY MESSAGE: It is the way in which you begin the conversation that creates an environment for the older person to feel safe</a:t>
            </a:r>
            <a:endParaRPr lang="en-AU" sz="1100" i="1"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pPr marL="629342" lvl="1" indent="-171639" algn="just" defTabSz="915406">
              <a:spcBef>
                <a:spcPts val="1001"/>
              </a:spcBef>
              <a:buFont typeface="Arial" panose="020B0604020202020204" pitchFamily="34" charset="0"/>
              <a:buChar char="•"/>
            </a:pPr>
            <a:endParaRPr lang="en-AU" sz="1100" dirty="0" smtClean="0">
              <a:cs typeface="Arial" charset="0"/>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22</a:t>
            </a:fld>
            <a:endParaRPr lang="en-AU"/>
          </a:p>
        </p:txBody>
      </p:sp>
    </p:spTree>
    <p:extLst>
      <p:ext uri="{BB962C8B-B14F-4D97-AF65-F5344CB8AC3E}">
        <p14:creationId xmlns:p14="http://schemas.microsoft.com/office/powerpoint/2010/main" val="334376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[Participants could be provided with a handout about LIVES for further reading. </a:t>
            </a:r>
            <a:r>
              <a:rPr lang="en-AU" sz="1100" kern="1200" dirty="0">
                <a:solidFill>
                  <a:schemeClr val="tx1"/>
                </a:solidFill>
                <a:effectLst/>
                <a:latin typeface="Arial" panose="020B0604020202020204" pitchFamily="34" charset="0"/>
                <a:ea typeface="Arial" charset="0"/>
                <a:cs typeface="Arial" panose="020B0604020202020204" pitchFamily="34" charset="0"/>
              </a:rPr>
              <a:t>http://www.who.int/reproductivehealth/publications/violence/vaw-clinical-handbook/en/ The lanyards in the tool kit provide a reminder about LIVES.]</a:t>
            </a:r>
          </a:p>
          <a:p>
            <a:pPr marL="0" indent="0">
              <a:lnSpc>
                <a:spcPct val="100000"/>
              </a:lnSpc>
              <a:buFont typeface="Arial" panose="020B0604020202020204" pitchFamily="34" charset="0"/>
              <a:buNone/>
            </a:pPr>
            <a:endParaRPr lang="en-AU" sz="1100" b="0" i="1"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171415" indent="-171415" defTabSz="915222">
              <a:buFont typeface="Arial" panose="020B0604020202020204" pitchFamily="34" charset="0"/>
              <a:buChar char="•"/>
              <a:defRPr/>
            </a:pPr>
            <a:r>
              <a:rPr lang="en-AU" dirty="0" smtClean="0">
                <a:latin typeface="Arial" panose="020B0604020202020204" pitchFamily="34" charset="0"/>
                <a:cs typeface="Arial" panose="020B0604020202020204" pitchFamily="34" charset="0"/>
              </a:rPr>
              <a:t>Disclosures of elder abuse need to be heard and acknowledged empathically and non-judgementally. </a:t>
            </a:r>
          </a:p>
          <a:p>
            <a:pPr marL="171415" indent="-171415">
              <a:buFont typeface="Arial" panose="020B0604020202020204" pitchFamily="34" charset="0"/>
              <a:buChar char="•"/>
            </a:pPr>
            <a:r>
              <a:rPr lang="en-US" dirty="0" smtClean="0">
                <a:latin typeface="Arial" panose="020B0604020202020204" pitchFamily="34" charset="0"/>
                <a:cs typeface="Arial" panose="020B0604020202020204" pitchFamily="34" charset="0"/>
              </a:rPr>
              <a:t>Responding appropriately to any disclosure requires the health professional to:</a:t>
            </a:r>
          </a:p>
          <a:p>
            <a:pPr marL="628524" lvl="1" indent="-171415">
              <a:buFont typeface="Arial" panose="020B0604020202020204" pitchFamily="34" charset="0"/>
              <a:buChar char="•"/>
            </a:pPr>
            <a:r>
              <a:rPr lang="en-US" dirty="0" smtClean="0">
                <a:latin typeface="Arial" panose="020B0604020202020204" pitchFamily="34" charset="0"/>
                <a:cs typeface="Arial" panose="020B0604020202020204" pitchFamily="34" charset="0"/>
              </a:rPr>
              <a:t>Stay calm</a:t>
            </a:r>
            <a:endParaRPr lang="en-AU" dirty="0" smtClean="0">
              <a:latin typeface="Arial" panose="020B0604020202020204" pitchFamily="34" charset="0"/>
              <a:cs typeface="Arial" panose="020B0604020202020204" pitchFamily="34" charset="0"/>
            </a:endParaRPr>
          </a:p>
          <a:p>
            <a:pPr marL="628524" lvl="1"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Use empathetic listening </a:t>
            </a:r>
          </a:p>
          <a:p>
            <a:pPr marL="628524" lvl="1"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Validate the disclosure</a:t>
            </a:r>
          </a:p>
          <a:p>
            <a:pPr marL="628524" lvl="1"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Name it as elder abuse </a:t>
            </a:r>
          </a:p>
          <a:p>
            <a:pPr marL="628524" lvl="1"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Emphasise that violence towards an older person is a violation of their human rights.</a:t>
            </a:r>
          </a:p>
          <a:p>
            <a:pPr marL="628524" lvl="1"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Use empowering language</a:t>
            </a:r>
          </a:p>
          <a:p>
            <a:pPr marL="457108" lvl="1"/>
            <a:endParaRPr lang="en-AU"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It is important to remember that the patient is an expert in their own story. As a health professional it is not for us to judge what is safe for them or tell an older person what to do. </a:t>
            </a:r>
          </a:p>
          <a:p>
            <a:pPr marL="171415" indent="-171415">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0" lvl="3">
              <a:spcAft>
                <a:spcPts val="1201"/>
              </a:spcAft>
              <a:defRPr/>
            </a:pPr>
            <a:r>
              <a:rPr lang="en-AU" i="1" dirty="0" smtClean="0">
                <a:latin typeface="Arial" panose="020B0604020202020204" pitchFamily="34" charset="0"/>
                <a:ea typeface="Verdana" pitchFamily="34" charset="0"/>
                <a:cs typeface="Arial" panose="020B0604020202020204" pitchFamily="34" charset="0"/>
              </a:rPr>
              <a:t>Ask - What would be a respectful response in Mrs D’s situation?</a:t>
            </a:r>
          </a:p>
          <a:p>
            <a:pPr marL="629342" lvl="1" indent="-171639">
              <a:buFont typeface="Arial" panose="020B0604020202020204" pitchFamily="34" charset="0"/>
              <a:buChar char="•"/>
            </a:pPr>
            <a:r>
              <a:rPr lang="en-AU" dirty="0" smtClean="0">
                <a:latin typeface="Arial" panose="020B0604020202020204" pitchFamily="34" charset="0"/>
                <a:cs typeface="Arial" panose="020B0604020202020204" pitchFamily="34" charset="0"/>
              </a:rPr>
              <a:t>You are not to blame for their behaviour </a:t>
            </a:r>
          </a:p>
          <a:p>
            <a:pPr marL="629342" lvl="1" indent="-171639">
              <a:buFont typeface="Arial" panose="020B0604020202020204" pitchFamily="34" charset="0"/>
              <a:buChar char="•"/>
            </a:pPr>
            <a:r>
              <a:rPr lang="en-AU" dirty="0" smtClean="0">
                <a:latin typeface="Arial" panose="020B0604020202020204" pitchFamily="34" charset="0"/>
                <a:cs typeface="Arial" panose="020B0604020202020204" pitchFamily="34" charset="0"/>
              </a:rPr>
              <a:t>Everyone has the right to feel safe.</a:t>
            </a:r>
          </a:p>
          <a:p>
            <a:pPr marL="629342" lvl="1" indent="-171639" defTabSz="915406" fontAlgn="base">
              <a:lnSpc>
                <a:spcPct val="100000"/>
              </a:lnSpc>
              <a:spcBef>
                <a:spcPct val="30000"/>
              </a:spcBef>
              <a:spcAft>
                <a:spcPct val="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 can see how difficult this is for you.</a:t>
            </a:r>
          </a:p>
          <a:p>
            <a:pPr marL="629342" lvl="1" indent="-171639" defTabSz="915406" fontAlgn="base">
              <a:lnSpc>
                <a:spcPct val="100000"/>
              </a:lnSpc>
              <a:spcBef>
                <a:spcPct val="30000"/>
              </a:spcBef>
              <a:spcAft>
                <a:spcPct val="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 can see how much you love your family, at the same time it sounds like you need some more information to help you make a decision….</a:t>
            </a:r>
          </a:p>
          <a:p>
            <a:pPr marL="629342" lvl="1" indent="-171639" defTabSz="915406" fontAlgn="base">
              <a:lnSpc>
                <a:spcPct val="100000"/>
              </a:lnSpc>
              <a:spcBef>
                <a:spcPct val="30000"/>
              </a:spcBef>
              <a:spcAft>
                <a:spcPct val="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 can only begin to imagine how difficult this decision is…. </a:t>
            </a:r>
          </a:p>
          <a:p>
            <a:pPr marL="629342" lvl="1" indent="-171639">
              <a:buFont typeface="Arial" panose="020B0604020202020204" pitchFamily="34" charset="0"/>
              <a:buChar char="•"/>
            </a:pPr>
            <a:r>
              <a:rPr lang="en-AU" dirty="0" smtClean="0">
                <a:latin typeface="Arial" panose="020B0604020202020204" pitchFamily="34" charset="0"/>
                <a:cs typeface="Arial" panose="020B0604020202020204" pitchFamily="34" charset="0"/>
              </a:rPr>
              <a:t>Thank you for sharing with me today. It sounds like it has been very stressful for you at home. I would like to help you feel safe and more confident…</a:t>
            </a:r>
          </a:p>
          <a:p>
            <a:pPr marL="629342" lvl="1" indent="-171639">
              <a:buFont typeface="Arial" panose="020B0604020202020204" pitchFamily="34" charset="0"/>
              <a:buChar char="•"/>
            </a:pPr>
            <a:r>
              <a:rPr lang="en-AU" dirty="0" smtClean="0">
                <a:latin typeface="Arial" panose="020B0604020202020204" pitchFamily="34" charset="0"/>
                <a:cs typeface="Arial" panose="020B0604020202020204" pitchFamily="34" charset="0"/>
              </a:rPr>
              <a:t>Perhaps we can link you in with supports at this hospital or in the community? Would you be agreeable to consider this?</a:t>
            </a:r>
          </a:p>
          <a:p>
            <a:endParaRPr lang="en-AU" dirty="0" smtClean="0">
              <a:latin typeface="Arial" panose="020B0604020202020204" pitchFamily="34" charset="0"/>
              <a:cs typeface="Arial" panose="020B0604020202020204" pitchFamily="34" charset="0"/>
            </a:endParaRPr>
          </a:p>
          <a:p>
            <a:pPr marL="171415" lvl="1" indent="-171415" defTabSz="915313">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If violence, neglect or abuse is witnessed, disclosed or suspected, immediate action should be taken to ensure the older person’s safety and wellbeing. </a:t>
            </a:r>
          </a:p>
          <a:p>
            <a:pPr marL="171415" lvl="1" indent="-171415" defTabSz="915313">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All action should be undertaken in a way that is respectful of the person, is culturally appropriate, and empowers them to make their own choices and decisions wherever possible.</a:t>
            </a:r>
          </a:p>
          <a:p>
            <a:endParaRPr lang="en-AU"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pPr defTabSz="914216">
              <a:defRPr/>
            </a:pPr>
            <a:r>
              <a:rPr lang="en-AU" b="1" dirty="0" smtClean="0">
                <a:latin typeface="Arial" panose="020B0604020202020204" pitchFamily="34" charset="0"/>
                <a:cs typeface="Arial" panose="020B0604020202020204" pitchFamily="34" charset="0"/>
              </a:rPr>
              <a:t>KEY MESSAGE: </a:t>
            </a:r>
            <a:r>
              <a:rPr lang="en-US" b="1" dirty="0" smtClean="0">
                <a:latin typeface="Arial" panose="020B0604020202020204" pitchFamily="34" charset="0"/>
                <a:cs typeface="Arial" panose="020B0604020202020204" pitchFamily="34" charset="0"/>
              </a:rPr>
              <a:t>Our role as health professionals is to provide people with knowledge and resources for them to make their own decision.</a:t>
            </a:r>
          </a:p>
          <a:p>
            <a:pPr marL="0" lvl="0" indent="0">
              <a:buFont typeface="Arial" panose="020B0604020202020204" pitchFamily="34" charset="0"/>
              <a:buNone/>
            </a:pPr>
            <a:endParaRPr lang="en-AU" sz="1100" kern="120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6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0" indent="0">
              <a:lnSpc>
                <a:spcPct val="100000"/>
              </a:lnSpc>
              <a:buFont typeface="Arial" panose="020B0604020202020204" pitchFamily="34" charset="0"/>
              <a:buNone/>
            </a:pPr>
            <a:endParaRPr lang="en-AU" sz="1100" b="0" i="1"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endParaRPr lang="en-AU" sz="1100" dirty="0">
              <a:solidFill>
                <a:schemeClr val="tx1"/>
              </a:solidFill>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endParaRPr lang="en-AU" sz="1100" b="0" dirty="0" smtClean="0">
              <a:latin typeface="Arial" panose="020B0604020202020204" pitchFamily="34" charset="0"/>
              <a:cs typeface="Arial" panose="020B0604020202020204" pitchFamily="34" charset="0"/>
            </a:endParaRPr>
          </a:p>
          <a:p>
            <a:pPr marL="0" marR="0" lvl="0" indent="0" algn="l" defTabSz="915406" rtl="0" eaLnBrk="1" fontAlgn="base" latinLnBrk="0" hangingPunct="1">
              <a:lnSpc>
                <a:spcPct val="100000"/>
              </a:lnSpc>
              <a:spcBef>
                <a:spcPct val="30000"/>
              </a:spcBef>
              <a:spcAft>
                <a:spcPct val="0"/>
              </a:spcAft>
              <a:buClrTx/>
              <a:buSzTx/>
              <a:buFontTx/>
              <a:buNone/>
              <a:tabLst/>
              <a:defRPr/>
            </a:pPr>
            <a:r>
              <a:rPr lang="en-US" sz="1100" b="1" dirty="0" smtClean="0">
                <a:latin typeface="Arial" panose="020B0604020202020204" pitchFamily="34" charset="0"/>
                <a:cs typeface="Arial" panose="020B0604020202020204" pitchFamily="34" charset="0"/>
              </a:rPr>
              <a:t>In</a:t>
            </a:r>
            <a:r>
              <a:rPr lang="en-US" sz="1100" b="1" baseline="0" dirty="0" smtClean="0">
                <a:latin typeface="Arial" panose="020B0604020202020204" pitchFamily="34" charset="0"/>
                <a:cs typeface="Arial" panose="020B0604020202020204" pitchFamily="34" charset="0"/>
              </a:rPr>
              <a:t> the case of </a:t>
            </a:r>
            <a:r>
              <a:rPr lang="en-US" sz="1100" b="1" baseline="0" dirty="0" err="1" smtClean="0">
                <a:latin typeface="Arial" panose="020B0604020202020204" pitchFamily="34" charset="0"/>
                <a:cs typeface="Arial" panose="020B0604020202020204" pitchFamily="34" charset="0"/>
              </a:rPr>
              <a:t>Mrs</a:t>
            </a:r>
            <a:r>
              <a:rPr lang="en-US" sz="1100" b="1" baseline="0" dirty="0" smtClean="0">
                <a:latin typeface="Arial" panose="020B0604020202020204" pitchFamily="34" charset="0"/>
                <a:cs typeface="Arial" panose="020B0604020202020204" pitchFamily="34" charset="0"/>
              </a:rPr>
              <a:t> D – it is important that an experienced and trained health professional undertakes an </a:t>
            </a:r>
            <a:r>
              <a:rPr lang="en-US" sz="1100" b="1" dirty="0" smtClean="0">
                <a:latin typeface="Arial" panose="020B0604020202020204" pitchFamily="34" charset="0"/>
                <a:cs typeface="Arial" panose="020B0604020202020204" pitchFamily="34" charset="0"/>
              </a:rPr>
              <a:t>assessment to determine if elder</a:t>
            </a:r>
            <a:r>
              <a:rPr lang="en-US" sz="1100" b="1" baseline="0" dirty="0" smtClean="0">
                <a:latin typeface="Arial" panose="020B0604020202020204" pitchFamily="34" charset="0"/>
                <a:cs typeface="Arial" panose="020B0604020202020204" pitchFamily="34" charset="0"/>
              </a:rPr>
              <a:t> abuse is occurring, if there is ongoing risk to the older person and what options may be available to reduce or </a:t>
            </a:r>
            <a:r>
              <a:rPr lang="en-US" sz="1100" b="1" baseline="0" dirty="0" err="1" smtClean="0">
                <a:latin typeface="Arial" panose="020B0604020202020204" pitchFamily="34" charset="0"/>
                <a:cs typeface="Arial" panose="020B0604020202020204" pitchFamily="34" charset="0"/>
              </a:rPr>
              <a:t>minimise</a:t>
            </a:r>
            <a:r>
              <a:rPr lang="en-US" sz="1100" b="1" baseline="0" dirty="0" smtClean="0">
                <a:latin typeface="Arial" panose="020B0604020202020204" pitchFamily="34" charset="0"/>
                <a:cs typeface="Arial" panose="020B0604020202020204" pitchFamily="34" charset="0"/>
              </a:rPr>
              <a:t> the risk. Involving the older person in all decisions supports the empowerment approach in responding to suspected elder abuse. </a:t>
            </a:r>
            <a:r>
              <a:rPr lang="en-AU" sz="1100" b="0" dirty="0" smtClean="0">
                <a:latin typeface="Arial" panose="020B0604020202020204" pitchFamily="34" charset="0"/>
                <a:cs typeface="Arial" panose="020B0604020202020204" pitchFamily="34" charset="0"/>
              </a:rPr>
              <a:t>At the time</a:t>
            </a:r>
            <a:r>
              <a:rPr lang="en-AU" sz="1100" b="0" baseline="0" dirty="0" smtClean="0">
                <a:latin typeface="Arial" panose="020B0604020202020204" pitchFamily="34" charset="0"/>
                <a:cs typeface="Arial" panose="020B0604020202020204" pitchFamily="34" charset="0"/>
              </a:rPr>
              <a:t> of determining an a</a:t>
            </a:r>
            <a:r>
              <a:rPr lang="en-AU" sz="1100" b="0" dirty="0" smtClean="0">
                <a:latin typeface="Arial" panose="020B0604020202020204" pitchFamily="34" charset="0"/>
                <a:cs typeface="Arial" panose="020B0604020202020204" pitchFamily="34" charset="0"/>
              </a:rPr>
              <a:t>ction plan stage it is suggested</a:t>
            </a:r>
            <a:r>
              <a:rPr lang="en-AU" sz="1100" b="0" baseline="0" dirty="0" smtClean="0">
                <a:latin typeface="Arial" panose="020B0604020202020204" pitchFamily="34" charset="0"/>
                <a:cs typeface="Arial" panose="020B0604020202020204" pitchFamily="34" charset="0"/>
              </a:rPr>
              <a:t> that </a:t>
            </a:r>
            <a:r>
              <a:rPr lang="en-AU" sz="1100" b="0" dirty="0" smtClean="0">
                <a:latin typeface="Arial" panose="020B0604020202020204" pitchFamily="34" charset="0"/>
                <a:cs typeface="Arial" panose="020B0604020202020204" pitchFamily="34" charset="0"/>
              </a:rPr>
              <a:t>frontline staff consult with internal or external staff or programs as per hospital protocol.</a:t>
            </a:r>
            <a:r>
              <a:rPr lang="en-AU" sz="1100" b="0" baseline="0" dirty="0" smtClean="0">
                <a:latin typeface="Arial" panose="020B0604020202020204" pitchFamily="34" charset="0"/>
                <a:cs typeface="Arial" panose="020B0604020202020204" pitchFamily="34" charset="0"/>
              </a:rPr>
              <a:t> [Refer to hospital protocol]</a:t>
            </a:r>
            <a:endParaRPr lang="en-AU" sz="1100" i="1" dirty="0" smtClean="0">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endParaRPr lang="en-US" sz="1100" b="1" baseline="0" dirty="0" smtClean="0">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endParaRPr lang="en-AU" sz="1100" b="1" dirty="0" smtClean="0">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r>
              <a:rPr lang="en-AU" sz="1100" b="0" i="1" dirty="0" smtClean="0">
                <a:latin typeface="Arial" panose="020B0604020202020204" pitchFamily="34" charset="0"/>
                <a:cs typeface="Arial" panose="020B0604020202020204" pitchFamily="34" charset="0"/>
              </a:rPr>
              <a:t>Ask – Who in your hospital would you work</a:t>
            </a:r>
            <a:r>
              <a:rPr lang="en-AU" sz="1100" b="0" i="1" baseline="0" dirty="0" smtClean="0">
                <a:latin typeface="Arial" panose="020B0604020202020204" pitchFamily="34" charset="0"/>
                <a:cs typeface="Arial" panose="020B0604020202020204" pitchFamily="34" charset="0"/>
              </a:rPr>
              <a:t> </a:t>
            </a:r>
            <a:r>
              <a:rPr lang="en-AU" sz="1100" b="0" i="1" dirty="0" smtClean="0">
                <a:latin typeface="Arial" panose="020B0604020202020204" pitchFamily="34" charset="0"/>
                <a:cs typeface="Arial" panose="020B0604020202020204" pitchFamily="34" charset="0"/>
              </a:rPr>
              <a:t>with to develop a care</a:t>
            </a:r>
            <a:r>
              <a:rPr lang="en-AU" sz="1100" b="0" i="1" baseline="0" dirty="0" smtClean="0">
                <a:latin typeface="Arial" panose="020B0604020202020204" pitchFamily="34" charset="0"/>
                <a:cs typeface="Arial" panose="020B0604020202020204" pitchFamily="34" charset="0"/>
              </a:rPr>
              <a:t> </a:t>
            </a:r>
            <a:r>
              <a:rPr lang="en-AU" sz="1100" b="0" i="1" dirty="0" smtClean="0">
                <a:latin typeface="Arial" panose="020B0604020202020204" pitchFamily="34" charset="0"/>
                <a:cs typeface="Arial" panose="020B0604020202020204" pitchFamily="34" charset="0"/>
              </a:rPr>
              <a:t>plan for Mrs D? [Refer to hospital protocol]</a:t>
            </a:r>
          </a:p>
          <a:p>
            <a:pPr defTabSz="915406" fontAlgn="base">
              <a:lnSpc>
                <a:spcPct val="100000"/>
              </a:lnSpc>
              <a:spcBef>
                <a:spcPct val="30000"/>
              </a:spcBef>
              <a:spcAft>
                <a:spcPct val="0"/>
              </a:spcAft>
              <a:defRPr/>
            </a:pPr>
            <a:endParaRPr lang="en-AU" sz="1100" b="1" dirty="0" smtClean="0">
              <a:latin typeface="Arial" panose="020B0604020202020204" pitchFamily="34" charset="0"/>
              <a:cs typeface="Arial" panose="020B0604020202020204" pitchFamily="34" charset="0"/>
            </a:endParaRPr>
          </a:p>
          <a:p>
            <a:pPr defTabSz="915406" fontAlgn="base">
              <a:lnSpc>
                <a:spcPct val="100000"/>
              </a:lnSpc>
              <a:spcBef>
                <a:spcPct val="30000"/>
              </a:spcBef>
              <a:spcAft>
                <a:spcPct val="0"/>
              </a:spcAft>
              <a:defRPr/>
            </a:pPr>
            <a:r>
              <a:rPr lang="en-AU" sz="1100" i="1" dirty="0" smtClean="0">
                <a:latin typeface="Arial" panose="020B0604020202020204" pitchFamily="34" charset="0"/>
                <a:cs typeface="Arial" panose="020B0604020202020204" pitchFamily="34" charset="0"/>
              </a:rPr>
              <a:t>Ask - What would need to be considered if Mrs D discloses abuse or confirms after a discussion with a health professional that abuse is happening– financial, neglect, social and psychological?</a:t>
            </a:r>
          </a:p>
          <a:p>
            <a:endParaRPr lang="en-AU" sz="1100" dirty="0" smtClean="0">
              <a:latin typeface="Arial" panose="020B0604020202020204" pitchFamily="34" charset="0"/>
              <a:cs typeface="Arial" panose="020B0604020202020204" pitchFamily="34" charset="0"/>
            </a:endParaRP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Acting on suspected elder abuse can be challenging for any health professional.</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It is important to decide who may be the most appropriate person in your </a:t>
            </a:r>
            <a:r>
              <a:rPr lang="en-US" altLang="en-US" sz="1100" dirty="0" err="1" smtClean="0">
                <a:latin typeface="Arial" panose="020B0604020202020204" pitchFamily="34" charset="0"/>
                <a:cs typeface="Arial" panose="020B0604020202020204" pitchFamily="34" charset="0"/>
              </a:rPr>
              <a:t>organisation</a:t>
            </a:r>
            <a:r>
              <a:rPr lang="en-US" altLang="en-US" sz="1100" dirty="0" smtClean="0">
                <a:latin typeface="Arial" panose="020B0604020202020204" pitchFamily="34" charset="0"/>
                <a:cs typeface="Arial" panose="020B0604020202020204" pitchFamily="34" charset="0"/>
              </a:rPr>
              <a:t> to support the older person </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Further assessment by other team members could be helpful in determining the action plan in consultation with the older person and their family.</a:t>
            </a:r>
          </a:p>
          <a:p>
            <a:pPr marL="171415" indent="-171415" defTabSz="914216">
              <a:lnSpc>
                <a:spcPct val="110000"/>
              </a:lnSpc>
              <a:buFont typeface="Arial" panose="020B0604020202020204" pitchFamily="34" charset="0"/>
              <a:buChar char="•"/>
              <a:defRPr/>
            </a:pPr>
            <a:r>
              <a:rPr lang="en-US" altLang="en-US" sz="1100" dirty="0" smtClean="0">
                <a:latin typeface="Arial" panose="020B0604020202020204" pitchFamily="34" charset="0"/>
                <a:cs typeface="Arial" panose="020B0604020202020204" pitchFamily="34" charset="0"/>
              </a:rPr>
              <a:t>The aim of an assessment and action plan is to provide</a:t>
            </a:r>
            <a:r>
              <a:rPr lang="en-US" altLang="en-US" sz="1100" baseline="0" dirty="0" smtClean="0">
                <a:latin typeface="Arial" panose="020B0604020202020204" pitchFamily="34" charset="0"/>
                <a:cs typeface="Arial" panose="020B0604020202020204" pitchFamily="34" charset="0"/>
              </a:rPr>
              <a:t> options for a</a:t>
            </a:r>
            <a:r>
              <a:rPr lang="en-US" altLang="en-US" sz="1100" dirty="0" smtClean="0">
                <a:latin typeface="Arial" panose="020B0604020202020204" pitchFamily="34" charset="0"/>
                <a:cs typeface="Arial" panose="020B0604020202020204" pitchFamily="34" charset="0"/>
              </a:rPr>
              <a:t> safety plan with</a:t>
            </a:r>
            <a:r>
              <a:rPr lang="en-US" altLang="en-US" sz="1100" baseline="0" dirty="0" smtClean="0">
                <a:latin typeface="Arial" panose="020B0604020202020204" pitchFamily="34" charset="0"/>
                <a:cs typeface="Arial" panose="020B0604020202020204" pitchFamily="34" charset="0"/>
              </a:rPr>
              <a:t> the aim to </a:t>
            </a:r>
            <a:r>
              <a:rPr lang="en-US" altLang="en-US" sz="1100" dirty="0" smtClean="0">
                <a:latin typeface="Arial" panose="020B0604020202020204" pitchFamily="34" charset="0"/>
                <a:cs typeface="Arial" panose="020B0604020202020204" pitchFamily="34" charset="0"/>
              </a:rPr>
              <a:t>empower the older person to make their own decisions.</a:t>
            </a:r>
          </a:p>
          <a:p>
            <a:pPr marL="171415" indent="-171415" defTabSz="914216">
              <a:lnSpc>
                <a:spcPct val="110000"/>
              </a:lnSpc>
              <a:buFont typeface="Arial" panose="020B0604020202020204" pitchFamily="34" charset="0"/>
              <a:buChar char="•"/>
              <a:defRPr/>
            </a:pPr>
            <a:r>
              <a:rPr lang="en-US" altLang="en-US" sz="1100" dirty="0" smtClean="0">
                <a:latin typeface="Arial" panose="020B0604020202020204" pitchFamily="34" charset="0"/>
                <a:cs typeface="Arial" panose="020B0604020202020204" pitchFamily="34" charset="0"/>
              </a:rPr>
              <a:t>Consent of the older person is important before any referrals can be made.</a:t>
            </a:r>
          </a:p>
          <a:p>
            <a:pPr marL="171415" indent="-171415" defTabSz="914216">
              <a:lnSpc>
                <a:spcPct val="110000"/>
              </a:lnSpc>
              <a:buFont typeface="Arial" panose="020B0604020202020204" pitchFamily="34" charset="0"/>
              <a:buChar char="•"/>
              <a:defRPr/>
            </a:pPr>
            <a:r>
              <a:rPr lang="en-US" altLang="en-US" sz="1100" dirty="0" smtClean="0">
                <a:latin typeface="Arial" panose="020B0604020202020204" pitchFamily="34" charset="0"/>
                <a:cs typeface="Arial" panose="020B0604020202020204" pitchFamily="34" charset="0"/>
              </a:rPr>
              <a:t>The</a:t>
            </a:r>
            <a:r>
              <a:rPr lang="en-US" altLang="en-US" sz="1100" baseline="0" dirty="0" smtClean="0">
                <a:latin typeface="Arial" panose="020B0604020202020204" pitchFamily="34" charset="0"/>
                <a:cs typeface="Arial" panose="020B0604020202020204" pitchFamily="34" charset="0"/>
              </a:rPr>
              <a:t> response by health professionals may be different if </a:t>
            </a:r>
            <a:r>
              <a:rPr lang="en-US" altLang="en-US" sz="1100" dirty="0" smtClean="0">
                <a:latin typeface="Arial" panose="020B0604020202020204" pitchFamily="34" charset="0"/>
                <a:cs typeface="Arial" panose="020B0604020202020204" pitchFamily="34" charset="0"/>
              </a:rPr>
              <a:t>older people have limited decision making capacity</a:t>
            </a:r>
            <a:r>
              <a:rPr lang="en-US" altLang="en-US" sz="1100" baseline="0" dirty="0" smtClean="0">
                <a:latin typeface="Arial" panose="020B0604020202020204" pitchFamily="34" charset="0"/>
                <a:cs typeface="Arial" panose="020B0604020202020204" pitchFamily="34" charset="0"/>
              </a:rPr>
              <a:t> (Refer to your hospital protocols).</a:t>
            </a:r>
            <a:endParaRPr lang="en-US" altLang="en-US" sz="1100" dirty="0" smtClean="0">
              <a:latin typeface="Arial" panose="020B0604020202020204" pitchFamily="34" charset="0"/>
              <a:cs typeface="Arial" panose="020B0604020202020204" pitchFamily="34" charset="0"/>
            </a:endParaRP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The response to elder abuse requires a </a:t>
            </a:r>
            <a:r>
              <a:rPr lang="en-US" altLang="en-US" sz="1100" dirty="0" err="1" smtClean="0">
                <a:latin typeface="Arial" panose="020B0604020202020204" pitchFamily="34" charset="0"/>
                <a:cs typeface="Arial" panose="020B0604020202020204" pitchFamily="34" charset="0"/>
              </a:rPr>
              <a:t>multidisplinary</a:t>
            </a:r>
            <a:r>
              <a:rPr lang="en-US" altLang="en-US" sz="1100" dirty="0" smtClean="0">
                <a:latin typeface="Arial" panose="020B0604020202020204" pitchFamily="34" charset="0"/>
                <a:cs typeface="Arial" panose="020B0604020202020204" pitchFamily="34" charset="0"/>
              </a:rPr>
              <a:t> approach.</a:t>
            </a:r>
          </a:p>
          <a:p>
            <a:pPr marL="171415" indent="-171415">
              <a:lnSpc>
                <a:spcPct val="110000"/>
              </a:lnSpc>
              <a:buFont typeface="Arial" panose="020B0604020202020204" pitchFamily="34" charset="0"/>
              <a:buChar char="•"/>
            </a:pPr>
            <a:r>
              <a:rPr lang="en-AU" sz="1100" dirty="0" smtClean="0">
                <a:latin typeface="Arial" panose="020B0604020202020204" pitchFamily="34" charset="0"/>
                <a:cs typeface="Arial" panose="020B0604020202020204" pitchFamily="34" charset="0"/>
              </a:rPr>
              <a:t>Health professionals may need to escalate to their supervisor or manager</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The action plan needed for elder abuse will depend on a number of factors (see slide)</a:t>
            </a:r>
          </a:p>
          <a:p>
            <a:pPr>
              <a:lnSpc>
                <a:spcPct val="100000"/>
              </a:lnSpc>
            </a:pPr>
            <a:endParaRPr lang="en-AU" sz="1100" baseline="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24</a:t>
            </a:fld>
            <a:endParaRPr lang="en-AU">
              <a:solidFill>
                <a:prstClr val="black"/>
              </a:solidFill>
            </a:endParaRPr>
          </a:p>
        </p:txBody>
      </p:sp>
    </p:spTree>
    <p:extLst>
      <p:ext uri="{BB962C8B-B14F-4D97-AF65-F5344CB8AC3E}">
        <p14:creationId xmlns:p14="http://schemas.microsoft.com/office/powerpoint/2010/main" val="2284027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171415" indent="-171415" defTabSz="915406" fontAlgn="base">
              <a:lnSpc>
                <a:spcPct val="100000"/>
              </a:lnSpc>
              <a:spcBef>
                <a:spcPct val="30000"/>
              </a:spcBef>
              <a:spcAft>
                <a:spcPct val="0"/>
              </a:spcAft>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Note: Each health service will us</a:t>
            </a:r>
            <a:r>
              <a:rPr lang="en-US" sz="1100" baseline="0" dirty="0" smtClean="0">
                <a:latin typeface="Arial" panose="020B0604020202020204" pitchFamily="34" charset="0"/>
                <a:cs typeface="Arial" panose="020B0604020202020204" pitchFamily="34" charset="0"/>
              </a:rPr>
              <a:t>e their own terminology</a:t>
            </a:r>
            <a:r>
              <a:rPr lang="en-US" sz="1100" dirty="0" smtClean="0">
                <a:latin typeface="Arial" panose="020B0604020202020204" pitchFamily="34" charset="0"/>
                <a:cs typeface="Arial" panose="020B0604020202020204" pitchFamily="34" charset="0"/>
              </a:rPr>
              <a:t> around elder abuse and terms such as person of concern</a:t>
            </a:r>
            <a:r>
              <a:rPr lang="en-US" sz="1100" baseline="0" dirty="0" smtClean="0">
                <a:latin typeface="Arial" panose="020B0604020202020204" pitchFamily="34" charset="0"/>
                <a:cs typeface="Arial" panose="020B0604020202020204" pitchFamily="34" charset="0"/>
              </a:rPr>
              <a:t> or</a:t>
            </a:r>
            <a:r>
              <a:rPr lang="en-US" sz="1100" dirty="0" smtClean="0">
                <a:latin typeface="Arial" panose="020B0604020202020204" pitchFamily="34" charset="0"/>
                <a:cs typeface="Arial" panose="020B0604020202020204" pitchFamily="34" charset="0"/>
              </a:rPr>
              <a:t> person</a:t>
            </a:r>
            <a:r>
              <a:rPr lang="en-US" sz="1100" baseline="0" dirty="0" smtClean="0">
                <a:latin typeface="Arial" panose="020B0604020202020204" pitchFamily="34" charset="0"/>
                <a:cs typeface="Arial" panose="020B0604020202020204" pitchFamily="34" charset="0"/>
              </a:rPr>
              <a:t> of trust (which you may choose to use because they align to the definition of elder abuse) could be interchanged with perpetrator.</a:t>
            </a:r>
          </a:p>
          <a:p>
            <a:pPr marL="0" indent="0" defTabSz="915406" fontAlgn="base">
              <a:lnSpc>
                <a:spcPct val="100000"/>
              </a:lnSpc>
              <a:spcBef>
                <a:spcPct val="30000"/>
              </a:spcBef>
              <a:spcAft>
                <a:spcPct val="0"/>
              </a:spcAft>
              <a:buFont typeface="Arial" panose="020B0604020202020204" pitchFamily="34" charset="0"/>
              <a:buNone/>
              <a:defRPr/>
            </a:pPr>
            <a:endParaRPr lang="en-US" sz="1100" dirty="0" smtClean="0">
              <a:latin typeface="Arial" panose="020B0604020202020204" pitchFamily="34" charset="0"/>
              <a:cs typeface="Arial" panose="020B0604020202020204" pitchFamily="34" charset="0"/>
            </a:endParaRPr>
          </a:p>
          <a:p>
            <a:pPr marL="171415" indent="-171415" defTabSz="915406" fontAlgn="base">
              <a:lnSpc>
                <a:spcPct val="100000"/>
              </a:lnSpc>
              <a:spcBef>
                <a:spcPct val="30000"/>
              </a:spcBef>
              <a:spcAft>
                <a:spcPct val="0"/>
              </a:spcAft>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Noticing the signs and </a:t>
            </a:r>
            <a:r>
              <a:rPr lang="en-US" sz="1100" dirty="0" err="1" smtClean="0">
                <a:latin typeface="Arial" panose="020B0604020202020204" pitchFamily="34" charset="0"/>
                <a:cs typeface="Arial" panose="020B0604020202020204" pitchFamily="34" charset="0"/>
              </a:rPr>
              <a:t>recognising</a:t>
            </a:r>
            <a:r>
              <a:rPr lang="en-US" sz="1100" dirty="0" smtClean="0">
                <a:latin typeface="Arial" panose="020B0604020202020204" pitchFamily="34" charset="0"/>
                <a:cs typeface="Arial" panose="020B0604020202020204" pitchFamily="34" charset="0"/>
              </a:rPr>
              <a:t> risk are two different things.  They both need to be taken into account in cases of suspected elder abuse.</a:t>
            </a:r>
          </a:p>
          <a:p>
            <a:pPr marL="171415" indent="-171415" defTabSz="915406" fontAlgn="base">
              <a:lnSpc>
                <a:spcPct val="100000"/>
              </a:lnSpc>
              <a:spcBef>
                <a:spcPct val="30000"/>
              </a:spcBef>
              <a:spcAft>
                <a:spcPct val="0"/>
              </a:spcAft>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complex dynamics in which elder abuse occurs make it difficult to determine or identify all the factors associated with an increased risk of abuse. </a:t>
            </a:r>
          </a:p>
          <a:p>
            <a:pPr marL="171415" indent="-171415">
              <a:buFont typeface="Arial" panose="020B0604020202020204" pitchFamily="34" charset="0"/>
              <a:buChar char="•"/>
            </a:pPr>
            <a:r>
              <a:rPr lang="en-US" sz="1100" dirty="0" smtClean="0">
                <a:latin typeface="Arial" panose="020B0604020202020204" pitchFamily="34" charset="0"/>
                <a:cs typeface="Arial" panose="020B0604020202020204" pitchFamily="34" charset="0"/>
              </a:rPr>
              <a:t>Identifying risk often requires workers to balance carefully the autonomy of an older person and that person’s identified and assessed risk. </a:t>
            </a:r>
          </a:p>
          <a:p>
            <a:pPr marL="171415" indent="-171415">
              <a:buFont typeface="Arial" panose="020B0604020202020204" pitchFamily="34" charset="0"/>
              <a:buChar char="•"/>
            </a:pPr>
            <a:r>
              <a:rPr lang="en-US" sz="1100" dirty="0" smtClean="0">
                <a:latin typeface="Arial" panose="020B0604020202020204" pitchFamily="34" charset="0"/>
                <a:cs typeface="Arial" panose="020B0604020202020204" pitchFamily="34" charset="0"/>
              </a:rPr>
              <a:t>Risk identification is particularly challenging in cases involving neglect by a </a:t>
            </a:r>
            <a:r>
              <a:rPr lang="en-US" sz="1100" dirty="0" err="1" smtClean="0">
                <a:latin typeface="Arial" panose="020B0604020202020204" pitchFamily="34" charset="0"/>
                <a:cs typeface="Arial" panose="020B0604020202020204" pitchFamily="34" charset="0"/>
              </a:rPr>
              <a:t>carer</a:t>
            </a:r>
            <a:r>
              <a:rPr lang="en-US" sz="1100" dirty="0" smtClean="0">
                <a:latin typeface="Arial" panose="020B0604020202020204" pitchFamily="34" charset="0"/>
                <a:cs typeface="Arial" panose="020B0604020202020204" pitchFamily="34" charset="0"/>
              </a:rPr>
              <a:t>. (does this have a reference) </a:t>
            </a:r>
          </a:p>
          <a:p>
            <a:pPr marL="171415" indent="-171415">
              <a:buFont typeface="Arial" panose="020B0604020202020204" pitchFamily="34" charset="0"/>
              <a:buChar char="•"/>
            </a:pPr>
            <a:r>
              <a:rPr lang="en-US" sz="1100" dirty="0" smtClean="0">
                <a:latin typeface="Arial" panose="020B0604020202020204" pitchFamily="34" charset="0"/>
                <a:cs typeface="Arial" panose="020B0604020202020204" pitchFamily="34" charset="0"/>
              </a:rPr>
              <a:t>Untimely intervention may result in the loss of a support system for an older person, or an unwanted move into residential care.</a:t>
            </a:r>
          </a:p>
          <a:p>
            <a:pPr marL="171415" indent="-171415">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literature suggests that there are risks for both the older person and the alleged perpetrator the harm.</a:t>
            </a:r>
          </a:p>
          <a:p>
            <a:pPr>
              <a:lnSpc>
                <a:spcPct val="90000"/>
              </a:lnSpc>
            </a:pPr>
            <a:endParaRPr lang="en-US" sz="1100" dirty="0" smtClean="0">
              <a:latin typeface="Arial" panose="020B0604020202020204" pitchFamily="34" charset="0"/>
              <a:cs typeface="Arial" panose="020B0604020202020204" pitchFamily="34" charset="0"/>
            </a:endParaRPr>
          </a:p>
          <a:p>
            <a:pPr>
              <a:lnSpc>
                <a:spcPct val="90000"/>
              </a:lnSpc>
            </a:pPr>
            <a:r>
              <a:rPr lang="en-US" sz="1100" dirty="0" smtClean="0">
                <a:latin typeface="Arial" panose="020B0604020202020204" pitchFamily="34" charset="0"/>
                <a:cs typeface="Arial" panose="020B0604020202020204" pitchFamily="34" charset="0"/>
              </a:rPr>
              <a:t>Older person: </a:t>
            </a:r>
            <a:r>
              <a:rPr lang="en-AU" sz="1100" dirty="0" smtClean="0">
                <a:latin typeface="Arial" panose="020B0604020202020204" pitchFamily="34" charset="0"/>
                <a:cs typeface="Arial" panose="020B0604020202020204" pitchFamily="34" charset="0"/>
              </a:rPr>
              <a:t>(</a:t>
            </a:r>
            <a:r>
              <a:rPr lang="en-AU" sz="1100" dirty="0" err="1" smtClean="0">
                <a:latin typeface="Arial" panose="020B0604020202020204" pitchFamily="34" charset="0"/>
                <a:cs typeface="Arial" panose="020B0604020202020204" pitchFamily="34" charset="0"/>
              </a:rPr>
              <a:t>Joosten</a:t>
            </a:r>
            <a:r>
              <a:rPr lang="en-AU" sz="1100" dirty="0" smtClean="0">
                <a:latin typeface="Arial" panose="020B0604020202020204" pitchFamily="34" charset="0"/>
                <a:cs typeface="Arial" panose="020B0604020202020204" pitchFamily="34" charset="0"/>
              </a:rPr>
              <a:t>, Dow, &amp; Blakey, 2015).</a:t>
            </a:r>
            <a:endParaRPr lang="en-US" sz="1100" dirty="0" smtClean="0">
              <a:latin typeface="Arial" panose="020B0604020202020204" pitchFamily="34" charset="0"/>
              <a:cs typeface="Arial" panose="020B0604020202020204" pitchFamily="34" charset="0"/>
            </a:endParaRP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Cognitive impairment/dementia (</a:t>
            </a:r>
            <a:r>
              <a:rPr lang="en-AU" sz="1100" dirty="0" err="1" smtClean="0">
                <a:latin typeface="Arial" panose="020B0604020202020204" pitchFamily="34" charset="0"/>
                <a:cs typeface="Arial" panose="020B0604020202020204" pitchFamily="34" charset="0"/>
              </a:rPr>
              <a:t>Acierno</a:t>
            </a:r>
            <a:r>
              <a:rPr lang="en-AU" sz="1100" dirty="0" smtClean="0">
                <a:latin typeface="Arial" panose="020B0604020202020204" pitchFamily="34" charset="0"/>
                <a:cs typeface="Arial" panose="020B0604020202020204" pitchFamily="34" charset="0"/>
              </a:rPr>
              <a:t> et al., 2010; WHO, 2015). </a:t>
            </a:r>
            <a:endParaRPr lang="en-US" sz="1100" dirty="0" smtClean="0">
              <a:latin typeface="Arial" panose="020B0604020202020204" pitchFamily="34" charset="0"/>
              <a:cs typeface="Arial" panose="020B0604020202020204" pitchFamily="34" charset="0"/>
            </a:endParaRP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Social isolation/loneliness (</a:t>
            </a:r>
            <a:r>
              <a:rPr lang="en-AU" sz="1100" dirty="0" err="1" smtClean="0">
                <a:latin typeface="Arial" panose="020B0604020202020204" pitchFamily="34" charset="0"/>
                <a:cs typeface="Arial" panose="020B0604020202020204" pitchFamily="34" charset="0"/>
              </a:rPr>
              <a:t>Acierno</a:t>
            </a:r>
            <a:r>
              <a:rPr lang="en-AU" sz="1100" dirty="0" smtClean="0">
                <a:latin typeface="Arial" panose="020B0604020202020204" pitchFamily="34" charset="0"/>
                <a:cs typeface="Arial" panose="020B0604020202020204" pitchFamily="34" charset="0"/>
              </a:rPr>
              <a:t> et al., 2010; O'Keeffe et al., 2007; WHO, 2015). </a:t>
            </a:r>
            <a:endParaRPr lang="en-US" sz="1100" dirty="0" smtClean="0">
              <a:latin typeface="Arial" panose="020B0604020202020204" pitchFamily="34" charset="0"/>
              <a:cs typeface="Arial" panose="020B0604020202020204" pitchFamily="34" charset="0"/>
            </a:endParaRP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Traumatic life events including past abuse</a:t>
            </a: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Gender</a:t>
            </a: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Functional dependency/disability (</a:t>
            </a:r>
            <a:r>
              <a:rPr lang="en-AU" sz="1100" dirty="0" smtClean="0">
                <a:latin typeface="Arial" panose="020B0604020202020204" pitchFamily="34" charset="0"/>
                <a:cs typeface="Arial" panose="020B0604020202020204" pitchFamily="34" charset="0"/>
              </a:rPr>
              <a:t>Stanley &amp;  </a:t>
            </a:r>
            <a:r>
              <a:rPr lang="en-AU" sz="1100" dirty="0" err="1" smtClean="0">
                <a:latin typeface="Arial" panose="020B0604020202020204" pitchFamily="34" charset="0"/>
                <a:cs typeface="Arial" panose="020B0604020202020204" pitchFamily="34" charset="0"/>
              </a:rPr>
              <a:t>Manthorpe</a:t>
            </a:r>
            <a:r>
              <a:rPr lang="en-AU" sz="1100" dirty="0" smtClean="0">
                <a:latin typeface="Arial" panose="020B0604020202020204" pitchFamily="34" charset="0"/>
                <a:cs typeface="Arial" panose="020B0604020202020204" pitchFamily="34" charset="0"/>
              </a:rPr>
              <a:t>, 2004; Cooper et al. (2011). </a:t>
            </a:r>
            <a:endParaRPr lang="en-US" sz="1100" dirty="0" smtClean="0">
              <a:latin typeface="Arial" panose="020B0604020202020204" pitchFamily="34" charset="0"/>
              <a:cs typeface="Arial" panose="020B0604020202020204" pitchFamily="34" charset="0"/>
            </a:endParaRPr>
          </a:p>
          <a:p>
            <a:pPr marL="342831" indent="-342831" defTabSz="914216">
              <a:lnSpc>
                <a:spcPct val="90000"/>
              </a:lnSpc>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Language or cultural barriers (</a:t>
            </a:r>
            <a:r>
              <a:rPr lang="en-AU" sz="1100" dirty="0" err="1" smtClean="0">
                <a:latin typeface="Arial" panose="020B0604020202020204" pitchFamily="34" charset="0"/>
                <a:cs typeface="Arial" panose="020B0604020202020204" pitchFamily="34" charset="0"/>
              </a:rPr>
              <a:t>Bagshaw</a:t>
            </a:r>
            <a:r>
              <a:rPr lang="en-AU" sz="1100" dirty="0" smtClean="0">
                <a:latin typeface="Arial" panose="020B0604020202020204" pitchFamily="34" charset="0"/>
                <a:cs typeface="Arial" panose="020B0604020202020204" pitchFamily="34" charset="0"/>
              </a:rPr>
              <a:t>, Wendt, &amp; </a:t>
            </a:r>
            <a:r>
              <a:rPr lang="en-AU" sz="1100" dirty="0" err="1" smtClean="0">
                <a:latin typeface="Arial" panose="020B0604020202020204" pitchFamily="34" charset="0"/>
                <a:cs typeface="Arial" panose="020B0604020202020204" pitchFamily="34" charset="0"/>
              </a:rPr>
              <a:t>Zannettino</a:t>
            </a:r>
            <a:r>
              <a:rPr lang="en-AU" sz="1100" dirty="0" smtClean="0">
                <a:latin typeface="Arial" panose="020B0604020202020204" pitchFamily="34" charset="0"/>
                <a:cs typeface="Arial" panose="020B0604020202020204" pitchFamily="34" charset="0"/>
              </a:rPr>
              <a:t>, 2009)</a:t>
            </a:r>
            <a:endParaRPr lang="en-US" sz="1100" dirty="0" smtClean="0">
              <a:latin typeface="Arial" panose="020B0604020202020204" pitchFamily="34" charset="0"/>
              <a:cs typeface="Arial" panose="020B0604020202020204" pitchFamily="34" charset="0"/>
            </a:endParaRP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Change in circumstances (accommodation, health)</a:t>
            </a:r>
          </a:p>
          <a:p>
            <a:pPr marL="342831" indent="-342831">
              <a:lnSpc>
                <a:spcPct val="90000"/>
              </a:lnSpc>
              <a:buFont typeface="Arial" panose="020B0604020202020204" pitchFamily="34" charset="0"/>
              <a:buChar char="•"/>
            </a:pPr>
            <a:r>
              <a:rPr lang="en-AU" sz="1200" kern="1200" dirty="0" smtClean="0">
                <a:solidFill>
                  <a:schemeClr val="tx1"/>
                </a:solidFill>
                <a:effectLst/>
                <a:latin typeface="+mn-lt"/>
                <a:ea typeface="+mn-ea"/>
                <a:cs typeface="+mn-cs"/>
              </a:rPr>
              <a:t>Being </a:t>
            </a:r>
            <a:r>
              <a:rPr lang="en-US" sz="1200" kern="1200" dirty="0" smtClean="0">
                <a:solidFill>
                  <a:schemeClr val="tx1"/>
                </a:solidFill>
                <a:effectLst/>
                <a:latin typeface="+mn-lt"/>
                <a:ea typeface="+mn-ea"/>
                <a:cs typeface="+mn-cs"/>
              </a:rPr>
              <a:t>LGBTIQ - 1 in 3 LGBTIQ people experience intimate partner and /or family violence from a partner, ex-partner, or family member, inclusive of family of choice. (</a:t>
            </a:r>
            <a:r>
              <a:rPr lang="en-US" sz="1200" u="sng" kern="1200" dirty="0" smtClean="0">
                <a:solidFill>
                  <a:schemeClr val="tx1"/>
                </a:solidFill>
                <a:effectLst/>
                <a:latin typeface="+mn-lt"/>
                <a:ea typeface="+mn-ea"/>
                <a:cs typeface="+mn-cs"/>
                <a:hlinkClick r:id="rId3"/>
              </a:rPr>
              <a:t>Thorne </a:t>
            </a:r>
            <a:r>
              <a:rPr lang="en-US" sz="1200" u="sng" kern="1200" dirty="0" err="1" smtClean="0">
                <a:solidFill>
                  <a:schemeClr val="tx1"/>
                </a:solidFill>
                <a:effectLst/>
                <a:latin typeface="+mn-lt"/>
                <a:ea typeface="+mn-ea"/>
                <a:cs typeface="+mn-cs"/>
                <a:hlinkClick r:id="rId3"/>
              </a:rPr>
              <a:t>Harbour</a:t>
            </a:r>
            <a:r>
              <a:rPr lang="en-US" sz="1200" kern="1200" dirty="0" smtClean="0">
                <a:solidFill>
                  <a:schemeClr val="tx1"/>
                </a:solidFill>
                <a:effectLst/>
                <a:latin typeface="+mn-lt"/>
                <a:ea typeface="+mn-ea"/>
                <a:cs typeface="+mn-cs"/>
              </a:rPr>
              <a:t>)’</a:t>
            </a:r>
            <a:endParaRPr lang="en-US" sz="1100" dirty="0" smtClean="0">
              <a:solidFill>
                <a:schemeClr val="tx1"/>
              </a:solidFill>
              <a:latin typeface="Arial" panose="020B0604020202020204" pitchFamily="34" charset="0"/>
              <a:cs typeface="Arial" panose="020B0604020202020204" pitchFamily="34" charset="0"/>
            </a:endParaRPr>
          </a:p>
          <a:p>
            <a:pPr>
              <a:lnSpc>
                <a:spcPct val="90000"/>
              </a:lnSpc>
            </a:pPr>
            <a:endParaRPr lang="en-US" sz="1100" dirty="0" smtClean="0">
              <a:latin typeface="Arial" panose="020B0604020202020204" pitchFamily="34" charset="0"/>
              <a:cs typeface="Arial" panose="020B0604020202020204" pitchFamily="34" charset="0"/>
            </a:endParaRPr>
          </a:p>
          <a:p>
            <a:pPr>
              <a:lnSpc>
                <a:spcPct val="90000"/>
              </a:lnSpc>
            </a:pPr>
            <a:r>
              <a:rPr lang="en-US" sz="1100" dirty="0" smtClean="0">
                <a:latin typeface="Arial" panose="020B0604020202020204" pitchFamily="34" charset="0"/>
                <a:cs typeface="Arial" panose="020B0604020202020204" pitchFamily="34" charset="0"/>
              </a:rPr>
              <a:t>Alleged perpetrator: </a:t>
            </a: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Mental illness/psychological issues/substance abuse (AIFS 2015; </a:t>
            </a:r>
            <a:r>
              <a:rPr lang="en-AU" sz="1100" dirty="0" smtClean="0">
                <a:latin typeface="Arial" panose="020B0604020202020204" pitchFamily="34" charset="0"/>
                <a:cs typeface="Arial" panose="020B0604020202020204" pitchFamily="34" charset="0"/>
              </a:rPr>
              <a:t>WHO, 2014</a:t>
            </a:r>
            <a:r>
              <a:rPr lang="en-US" sz="1100" dirty="0" smtClean="0">
                <a:latin typeface="Arial" panose="020B0604020202020204" pitchFamily="34" charset="0"/>
                <a:cs typeface="Arial" panose="020B0604020202020204" pitchFamily="34" charset="0"/>
              </a:rPr>
              <a:t>)</a:t>
            </a: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Stress in care relationships (</a:t>
            </a:r>
            <a:r>
              <a:rPr lang="en-AU" sz="1100" dirty="0" err="1" smtClean="0">
                <a:latin typeface="Arial" panose="020B0604020202020204" pitchFamily="34" charset="0"/>
                <a:cs typeface="Arial" panose="020B0604020202020204" pitchFamily="34" charset="0"/>
              </a:rPr>
              <a:t>Johannesen</a:t>
            </a:r>
            <a:r>
              <a:rPr lang="en-AU" sz="1100" dirty="0" smtClean="0">
                <a:latin typeface="Arial" panose="020B0604020202020204" pitchFamily="34" charset="0"/>
                <a:cs typeface="Arial" panose="020B0604020202020204" pitchFamily="34" charset="0"/>
              </a:rPr>
              <a:t> &amp; </a:t>
            </a:r>
            <a:r>
              <a:rPr lang="en-AU" sz="1100" dirty="0" err="1" smtClean="0">
                <a:latin typeface="Arial" panose="020B0604020202020204" pitchFamily="34" charset="0"/>
                <a:cs typeface="Arial" panose="020B0604020202020204" pitchFamily="34" charset="0"/>
              </a:rPr>
              <a:t>LoGiudice</a:t>
            </a:r>
            <a:r>
              <a:rPr lang="en-AU" sz="1100" dirty="0" smtClean="0">
                <a:latin typeface="Arial" panose="020B0604020202020204" pitchFamily="34" charset="0"/>
                <a:cs typeface="Arial" panose="020B0604020202020204" pitchFamily="34" charset="0"/>
              </a:rPr>
              <a:t>, 2013). </a:t>
            </a:r>
            <a:endParaRPr lang="en-US" sz="1100" dirty="0" smtClean="0">
              <a:latin typeface="Arial" panose="020B0604020202020204" pitchFamily="34" charset="0"/>
              <a:cs typeface="Arial" panose="020B0604020202020204" pitchFamily="34" charset="0"/>
            </a:endParaRPr>
          </a:p>
          <a:p>
            <a:pPr marL="342831" indent="-342831">
              <a:lnSpc>
                <a:spcPct val="9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Dependency on the older person (</a:t>
            </a:r>
            <a:r>
              <a:rPr lang="en-AU" sz="1100" dirty="0" err="1" smtClean="0">
                <a:latin typeface="Arial" panose="020B0604020202020204" pitchFamily="34" charset="0"/>
                <a:cs typeface="Arial" panose="020B0604020202020204" pitchFamily="34" charset="0"/>
              </a:rPr>
              <a:t>Pillemer</a:t>
            </a:r>
            <a:r>
              <a:rPr lang="en-AU" sz="1100" dirty="0" smtClean="0">
                <a:latin typeface="Arial" panose="020B0604020202020204" pitchFamily="34" charset="0"/>
                <a:cs typeface="Arial" panose="020B0604020202020204" pitchFamily="34" charset="0"/>
              </a:rPr>
              <a:t> et al., 2008).</a:t>
            </a:r>
            <a:endParaRPr lang="en-US" sz="1100"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KEY MESSAGE: Elder abuse is complex but it is important to consider the risk factors for both the older person and the person of trust.</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67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a:solidFill>
                <a:schemeClr val="tx1"/>
              </a:solidFill>
              <a:latin typeface="Arial" panose="020B0604020202020204" pitchFamily="34" charset="0"/>
              <a:cs typeface="Arial" panose="020B0604020202020204" pitchFamily="34" charset="0"/>
            </a:endParaRPr>
          </a:p>
          <a:p>
            <a:pPr>
              <a:lnSpc>
                <a:spcPct val="110000"/>
              </a:lnSpc>
            </a:pPr>
            <a:r>
              <a:rPr lang="en-US" altLang="en-US" sz="1100" dirty="0" smtClean="0">
                <a:latin typeface="Arial" panose="020B0604020202020204" pitchFamily="34" charset="0"/>
                <a:cs typeface="Arial" panose="020B0604020202020204" pitchFamily="34" charset="0"/>
              </a:rPr>
              <a:t>In developing an action plan it is:</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Important to empower and support the rights of the older person.</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Identify opportunities for protective factors – is there a trusted relative, friend or </a:t>
            </a:r>
            <a:r>
              <a:rPr lang="en-US" altLang="en-US" sz="1100" dirty="0" err="1" smtClean="0">
                <a:latin typeface="Arial" panose="020B0604020202020204" pitchFamily="34" charset="0"/>
                <a:cs typeface="Arial" panose="020B0604020202020204" pitchFamily="34" charset="0"/>
              </a:rPr>
              <a:t>carer</a:t>
            </a:r>
            <a:r>
              <a:rPr lang="en-US" altLang="en-US" sz="1100" dirty="0" smtClean="0">
                <a:latin typeface="Arial" panose="020B0604020202020204" pitchFamily="34" charset="0"/>
                <a:cs typeface="Arial" panose="020B0604020202020204" pitchFamily="34" charset="0"/>
              </a:rPr>
              <a:t>.</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Identify options and provide choices.</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Assess ‘vulnerability’ of the older person – you may need to identify the older persons ability to make informed decisions</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Consider the need for a multi-</a:t>
            </a:r>
            <a:r>
              <a:rPr lang="en-US" altLang="en-US" sz="1100" dirty="0" err="1" smtClean="0">
                <a:latin typeface="Arial" panose="020B0604020202020204" pitchFamily="34" charset="0"/>
                <a:cs typeface="Arial" panose="020B0604020202020204" pitchFamily="34" charset="0"/>
              </a:rPr>
              <a:t>displinary</a:t>
            </a:r>
            <a:r>
              <a:rPr lang="en-US" altLang="en-US" sz="1100" dirty="0" smtClean="0">
                <a:latin typeface="Arial" panose="020B0604020202020204" pitchFamily="34" charset="0"/>
                <a:cs typeface="Arial" panose="020B0604020202020204" pitchFamily="34" charset="0"/>
              </a:rPr>
              <a:t> approach</a:t>
            </a:r>
          </a:p>
          <a:p>
            <a:pPr marL="171415" indent="-171415">
              <a:lnSpc>
                <a:spcPct val="110000"/>
              </a:lnSpc>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Important to focus on the least restrictive options for the older person (capacity may be something that needs to be considered if the risk to the older person places them in significant danger)</a:t>
            </a:r>
          </a:p>
          <a:p>
            <a:pPr>
              <a:lnSpc>
                <a:spcPct val="110000"/>
              </a:lnSpc>
            </a:pPr>
            <a:endParaRPr lang="en-US" altLang="en-US" sz="1100" dirty="0" smtClean="0">
              <a:latin typeface="Arial" panose="020B0604020202020204" pitchFamily="34" charset="0"/>
              <a:cs typeface="Arial" panose="020B0604020202020204" pitchFamily="34" charset="0"/>
            </a:endParaRPr>
          </a:p>
          <a:p>
            <a:pPr>
              <a:lnSpc>
                <a:spcPct val="110000"/>
              </a:lnSpc>
            </a:pPr>
            <a:r>
              <a:rPr lang="en-US" altLang="en-US" sz="1100" i="1" dirty="0" smtClean="0">
                <a:latin typeface="Arial" panose="020B0604020202020204" pitchFamily="34" charset="0"/>
                <a:cs typeface="Arial" panose="020B0604020202020204" pitchFamily="34" charset="0"/>
              </a:rPr>
              <a:t>Ask</a:t>
            </a:r>
            <a:r>
              <a:rPr lang="en-US" altLang="en-US" sz="1100" i="1" baseline="0" dirty="0" smtClean="0">
                <a:latin typeface="Arial" panose="020B0604020202020204" pitchFamily="34" charset="0"/>
                <a:cs typeface="Arial" panose="020B0604020202020204" pitchFamily="34" charset="0"/>
              </a:rPr>
              <a:t> - </a:t>
            </a:r>
            <a:r>
              <a:rPr lang="en-US" altLang="en-US" sz="1100" i="1" dirty="0" smtClean="0">
                <a:latin typeface="Arial" panose="020B0604020202020204" pitchFamily="34" charset="0"/>
                <a:cs typeface="Arial" panose="020B0604020202020204" pitchFamily="34" charset="0"/>
              </a:rPr>
              <a:t>In the case of </a:t>
            </a:r>
            <a:r>
              <a:rPr lang="en-US" altLang="en-US" sz="1100" i="1" dirty="0" err="1" smtClean="0">
                <a:latin typeface="Arial" panose="020B0604020202020204" pitchFamily="34" charset="0"/>
                <a:cs typeface="Arial" panose="020B0604020202020204" pitchFamily="34" charset="0"/>
              </a:rPr>
              <a:t>Mrs</a:t>
            </a:r>
            <a:r>
              <a:rPr lang="en-US" altLang="en-US" sz="1100" i="1" dirty="0" smtClean="0">
                <a:latin typeface="Arial" panose="020B0604020202020204" pitchFamily="34" charset="0"/>
                <a:cs typeface="Arial" panose="020B0604020202020204" pitchFamily="34" charset="0"/>
              </a:rPr>
              <a:t> D what domains of assessment would need to be considered</a:t>
            </a:r>
            <a:r>
              <a:rPr lang="en-US" altLang="en-US" sz="1100" i="1" baseline="0" dirty="0" smtClean="0">
                <a:latin typeface="Arial" panose="020B0604020202020204" pitchFamily="34" charset="0"/>
                <a:cs typeface="Arial" panose="020B0604020202020204" pitchFamily="34" charset="0"/>
              </a:rPr>
              <a:t> to ensure a holistic approach? Remember there seems to be  financial, psychological, social and neglect evident.</a:t>
            </a:r>
          </a:p>
          <a:p>
            <a:pPr>
              <a:lnSpc>
                <a:spcPct val="110000"/>
              </a:lnSpc>
            </a:pPr>
            <a:endParaRPr lang="en-US" altLang="en-US" sz="1100" i="1" baseline="0" dirty="0" smtClean="0">
              <a:latin typeface="Arial" panose="020B0604020202020204" pitchFamily="34" charset="0"/>
              <a:cs typeface="Arial" panose="020B0604020202020204" pitchFamily="34" charset="0"/>
            </a:endParaRPr>
          </a:p>
          <a:p>
            <a:r>
              <a:rPr lang="en-AU" sz="1200" b="0" i="0" u="none" strike="noStrike" kern="1200" baseline="0" dirty="0" smtClean="0">
                <a:solidFill>
                  <a:schemeClr val="tx1"/>
                </a:solidFill>
                <a:latin typeface="+mn-lt"/>
                <a:ea typeface="+mn-ea"/>
                <a:cs typeface="+mn-cs"/>
              </a:rPr>
              <a:t>Practice considerations for responding to older people experiencing family violence (elder abuse) include, but are not limited to the following: </a:t>
            </a:r>
          </a:p>
          <a:p>
            <a:r>
              <a:rPr lang="en-AU" sz="1200" b="0" i="0" u="none" strike="noStrike" kern="1200" baseline="0" dirty="0" smtClean="0">
                <a:solidFill>
                  <a:schemeClr val="tx1"/>
                </a:solidFill>
                <a:latin typeface="+mn-lt"/>
                <a:ea typeface="+mn-ea"/>
                <a:cs typeface="+mn-cs"/>
              </a:rPr>
              <a:t>Cognitive issues and impairments may affect some older people’s capability to engage with services including self-assessed levels of risk </a:t>
            </a:r>
          </a:p>
          <a:p>
            <a:pPr lvl="0"/>
            <a:r>
              <a:rPr lang="en-AU" sz="1200" kern="1200" dirty="0" smtClean="0">
                <a:solidFill>
                  <a:schemeClr val="tx1"/>
                </a:solidFill>
                <a:effectLst/>
                <a:latin typeface="+mn-lt"/>
                <a:ea typeface="+mn-ea"/>
                <a:cs typeface="+mn-cs"/>
              </a:rPr>
              <a:t>The new </a:t>
            </a:r>
            <a:r>
              <a:rPr lang="en-AU" sz="1200" i="1" u="sng" kern="1200" dirty="0" smtClean="0">
                <a:solidFill>
                  <a:schemeClr val="tx1"/>
                </a:solidFill>
                <a:effectLst/>
                <a:latin typeface="+mn-lt"/>
                <a:ea typeface="+mn-ea"/>
                <a:cs typeface="+mn-cs"/>
                <a:hlinkClick r:id="rId3"/>
              </a:rPr>
              <a:t>Guardianship and Administration Act</a:t>
            </a:r>
            <a:r>
              <a:rPr lang="en-AU" sz="1200" i="1" kern="1200" dirty="0" smtClean="0">
                <a:solidFill>
                  <a:schemeClr val="tx1"/>
                </a:solidFill>
                <a:effectLst/>
                <a:latin typeface="+mn-lt"/>
                <a:ea typeface="+mn-ea"/>
                <a:cs typeface="+mn-cs"/>
              </a:rPr>
              <a:t> 2019</a:t>
            </a:r>
            <a:r>
              <a:rPr lang="en-AU" sz="1200" kern="1200" dirty="0" smtClean="0">
                <a:solidFill>
                  <a:schemeClr val="tx1"/>
                </a:solidFill>
                <a:effectLst/>
                <a:latin typeface="+mn-lt"/>
                <a:ea typeface="+mn-ea"/>
                <a:cs typeface="+mn-cs"/>
              </a:rPr>
              <a:t> (effective as of Sunday, 1 March 2020) which presumes that a person has the capacity to make decisions unless evidence is provided otherwise and recognises that a person also has decision-making capacity if they can make decisions with support. </a:t>
            </a:r>
          </a:p>
          <a:p>
            <a:r>
              <a:rPr lang="en-AU" sz="1200" kern="1200" dirty="0" smtClean="0">
                <a:solidFill>
                  <a:schemeClr val="tx1"/>
                </a:solidFill>
                <a:effectLst/>
                <a:latin typeface="+mn-lt"/>
                <a:ea typeface="+mn-ea"/>
                <a:cs typeface="+mn-cs"/>
              </a:rPr>
              <a:t>If VCAT appoints a guardian or administrator they must make decisions that reflect the person’s </a:t>
            </a:r>
            <a:r>
              <a:rPr lang="en-AU" sz="1200" b="1" kern="1200" dirty="0" smtClean="0">
                <a:solidFill>
                  <a:schemeClr val="tx1"/>
                </a:solidFill>
                <a:effectLst/>
                <a:latin typeface="+mn-lt"/>
                <a:ea typeface="+mn-ea"/>
                <a:cs typeface="+mn-cs"/>
              </a:rPr>
              <a:t>will </a:t>
            </a:r>
            <a:r>
              <a:rPr lang="en-AU" sz="1200" kern="1200" dirty="0" smtClean="0">
                <a:solidFill>
                  <a:schemeClr val="tx1"/>
                </a:solidFill>
                <a:effectLst/>
                <a:latin typeface="+mn-lt"/>
                <a:ea typeface="+mn-ea"/>
                <a:cs typeface="+mn-cs"/>
              </a:rPr>
              <a:t>(for example, to live independently and well) </a:t>
            </a:r>
            <a:r>
              <a:rPr lang="en-AU" sz="1200" b="1" kern="1200" dirty="0" smtClean="0">
                <a:solidFill>
                  <a:schemeClr val="tx1"/>
                </a:solidFill>
                <a:effectLst/>
                <a:latin typeface="+mn-lt"/>
                <a:ea typeface="+mn-ea"/>
                <a:cs typeface="+mn-cs"/>
              </a:rPr>
              <a:t>and preferences</a:t>
            </a:r>
            <a:r>
              <a:rPr lang="en-AU" sz="1200" kern="1200" dirty="0" smtClean="0">
                <a:solidFill>
                  <a:schemeClr val="tx1"/>
                </a:solidFill>
                <a:effectLst/>
                <a:latin typeface="+mn-lt"/>
                <a:ea typeface="+mn-ea"/>
                <a:cs typeface="+mn-cs"/>
              </a:rPr>
              <a:t>, unless it would cause serious harm to the person.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Key principles include: That a person should be presumed to have capacity unless there is evidence to suggest otherwise </a:t>
            </a:r>
          </a:p>
          <a:p>
            <a:r>
              <a:rPr lang="en-AU" sz="1200" b="0" i="0" u="none" strike="noStrike" kern="1200" baseline="0" dirty="0" smtClean="0">
                <a:solidFill>
                  <a:schemeClr val="tx1"/>
                </a:solidFill>
                <a:latin typeface="+mn-lt"/>
                <a:ea typeface="+mn-ea"/>
                <a:cs typeface="+mn-cs"/>
              </a:rPr>
              <a:t>Capacity can fluctuate — a person may have decision-making capacity for some decisions and not others and this may be temporary or permanent </a:t>
            </a:r>
          </a:p>
          <a:p>
            <a:r>
              <a:rPr lang="en-AU" sz="1200" b="0" i="0" u="none" strike="noStrike" kern="1200" baseline="0" dirty="0" smtClean="0">
                <a:solidFill>
                  <a:schemeClr val="tx1"/>
                </a:solidFill>
                <a:latin typeface="+mn-lt"/>
                <a:ea typeface="+mn-ea"/>
                <a:cs typeface="+mn-cs"/>
              </a:rPr>
              <a:t>A person has decision-making capacity if appropriate supports and adjustments can overcome any capacity issues </a:t>
            </a:r>
          </a:p>
          <a:p>
            <a:r>
              <a:rPr lang="en-AU" sz="1200" b="0" i="0" u="none" strike="noStrike" kern="1200" baseline="0" dirty="0" smtClean="0">
                <a:solidFill>
                  <a:schemeClr val="tx1"/>
                </a:solidFill>
                <a:latin typeface="+mn-lt"/>
                <a:ea typeface="+mn-ea"/>
                <a:cs typeface="+mn-cs"/>
              </a:rPr>
              <a:t>Professionals should not make assumptions based on the person’s appearance or the perceived merits of decisions they make.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Ensure appropriate supports and adjustments are provided for older people with disabilities or whose cognition is affected to address any issues with capacity.</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Service providers have obligations to provide reasonable adjustments for people with disabilities under the </a:t>
            </a:r>
            <a:r>
              <a:rPr lang="en-AU" sz="1200" b="0" i="1" u="none" strike="noStrike" kern="1200" baseline="0" dirty="0" smtClean="0">
                <a:solidFill>
                  <a:schemeClr val="tx1"/>
                </a:solidFill>
                <a:latin typeface="+mn-lt"/>
                <a:ea typeface="+mn-ea"/>
                <a:cs typeface="+mn-cs"/>
              </a:rPr>
              <a:t>Equal Opportunity Act 2010 </a:t>
            </a:r>
            <a:r>
              <a:rPr lang="en-AU" sz="1200" b="0" i="0" u="none" strike="noStrike" kern="1200" baseline="0" dirty="0" smtClean="0">
                <a:solidFill>
                  <a:schemeClr val="tx1"/>
                </a:solidFill>
                <a:latin typeface="+mn-lt"/>
                <a:ea typeface="+mn-ea"/>
                <a:cs typeface="+mn-cs"/>
              </a:rPr>
              <a:t>(Vic). This may include communication supports (e.g. speech pathologists), formal or informal advocacy, and different communication strategies (written, Easy English, and verbal reiteration) </a:t>
            </a:r>
          </a:p>
          <a:p>
            <a:r>
              <a:rPr lang="en-AU" sz="1200" b="0" i="0" u="none" strike="noStrike" kern="1200" baseline="0" dirty="0" smtClean="0">
                <a:solidFill>
                  <a:schemeClr val="tx1"/>
                </a:solidFill>
                <a:latin typeface="+mn-lt"/>
                <a:ea typeface="+mn-ea"/>
                <a:cs typeface="+mn-cs"/>
              </a:rPr>
              <a:t>Be careful not to assume someone is incompetent or has dementia based on how they present when they may be experiencing trauma, such as grief</a:t>
            </a:r>
          </a:p>
          <a:p>
            <a:r>
              <a:rPr lang="en-AU" sz="1200" b="0" i="0" u="none" strike="noStrike" kern="1200" baseline="0" dirty="0" smtClean="0">
                <a:solidFill>
                  <a:schemeClr val="tx1"/>
                </a:solidFill>
                <a:latin typeface="+mn-lt"/>
                <a:ea typeface="+mn-ea"/>
                <a:cs typeface="+mn-cs"/>
              </a:rPr>
              <a:t>Be aware of ageism from services and your own potential for unconscious bias and ageism. This can include not recognising their experience as family violence or undermining the person’s agency, such as by not engaging with them directly but instead engaging and potentially colluding with adult children who might be perpetrators </a:t>
            </a:r>
          </a:p>
          <a:p>
            <a:r>
              <a:rPr lang="en-AU" sz="1200" b="0" i="0" u="none" strike="noStrike" kern="1200" baseline="0" dirty="0" smtClean="0">
                <a:solidFill>
                  <a:schemeClr val="tx1"/>
                </a:solidFill>
                <a:latin typeface="+mn-lt"/>
                <a:ea typeface="+mn-ea"/>
                <a:cs typeface="+mn-cs"/>
              </a:rPr>
              <a:t>There are few specialist services working with older people experiencing family violence and universal services might not be aware of relevant services and how to connect clients to them. Professionals can connect and collaborate with different services in relation to issues arising from family violence, such as financial services and support relating to financial abuse. (MARAM Foundation Knowledge Guide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AU" sz="1100" b="0" kern="1200" dirty="0" smtClean="0">
                <a:solidFill>
                  <a:schemeClr val="tx1"/>
                </a:solidFill>
                <a:effectLst/>
                <a:latin typeface="+mn-lt"/>
                <a:ea typeface="+mn-ea"/>
                <a:cs typeface="+mn-cs"/>
              </a:rPr>
              <a:t>L</a:t>
            </a:r>
            <a:r>
              <a:rPr lang="en-US" sz="1100" b="1" kern="1200" dirty="0" smtClean="0">
                <a:solidFill>
                  <a:schemeClr val="tx1"/>
                </a:solidFill>
                <a:effectLst/>
                <a:latin typeface="+mn-lt"/>
                <a:ea typeface="+mn-ea"/>
                <a:cs typeface="+mn-cs"/>
              </a:rPr>
              <a:t>inking to services</a:t>
            </a:r>
            <a:r>
              <a:rPr lang="en-US" sz="1100" kern="1200" dirty="0" smtClean="0">
                <a:solidFill>
                  <a:schemeClr val="tx1"/>
                </a:solidFill>
                <a:effectLst/>
                <a:latin typeface="+mn-lt"/>
                <a:ea typeface="+mn-ea"/>
                <a:cs typeface="+mn-cs"/>
              </a:rPr>
              <a:t> to </a:t>
            </a:r>
            <a:r>
              <a:rPr lang="en-US" sz="1100" i="1" kern="1200" dirty="0" smtClean="0">
                <a:solidFill>
                  <a:schemeClr val="tx1"/>
                </a:solidFill>
                <a:effectLst/>
                <a:latin typeface="+mn-lt"/>
                <a:ea typeface="+mn-ea"/>
                <a:cs typeface="+mn-cs"/>
              </a:rPr>
              <a:t>Identify opportunities for protective factors – is there a trusted relative, friend or </a:t>
            </a:r>
            <a:r>
              <a:rPr lang="en-US" sz="1100" i="1" kern="1200" dirty="0" err="1" smtClean="0">
                <a:solidFill>
                  <a:schemeClr val="tx1"/>
                </a:solidFill>
                <a:effectLst/>
                <a:latin typeface="+mn-lt"/>
                <a:ea typeface="+mn-ea"/>
                <a:cs typeface="+mn-cs"/>
              </a:rPr>
              <a:t>carer</a:t>
            </a:r>
            <a:r>
              <a:rPr lang="en-US" sz="1100" kern="1200" dirty="0" smtClean="0">
                <a:solidFill>
                  <a:schemeClr val="tx1"/>
                </a:solidFill>
                <a:effectLst/>
                <a:latin typeface="+mn-lt"/>
                <a:ea typeface="+mn-ea"/>
                <a:cs typeface="+mn-cs"/>
              </a:rPr>
              <a:t>, service/service provider (social connections/supportive are protective - </a:t>
            </a:r>
            <a:r>
              <a:rPr lang="en-AU" sz="1100" kern="1200" dirty="0" smtClean="0">
                <a:solidFill>
                  <a:schemeClr val="tx1"/>
                </a:solidFill>
                <a:effectLst/>
                <a:latin typeface="+mn-lt"/>
                <a:ea typeface="+mn-ea"/>
                <a:cs typeface="+mn-cs"/>
              </a:rPr>
              <a:t>strengthening referral pathways would enhance the resources and support for individuals at risk of elder abuse, </a:t>
            </a:r>
            <a:r>
              <a:rPr lang="en-AU" sz="1100" u="sng" kern="1200" dirty="0" smtClean="0">
                <a:solidFill>
                  <a:schemeClr val="tx1"/>
                </a:solidFill>
                <a:effectLst/>
                <a:latin typeface="+mn-lt"/>
                <a:ea typeface="+mn-ea"/>
                <a:cs typeface="+mn-cs"/>
                <a:hlinkClick r:id="rId4"/>
              </a:rPr>
              <a:t>Ageing is everyone’s business – Commission for Senior Victorians Jan 2016</a:t>
            </a:r>
            <a:endParaRPr lang="en-AU" sz="1100" kern="1200" dirty="0" smtClean="0">
              <a:solidFill>
                <a:schemeClr val="tx1"/>
              </a:solidFill>
              <a:effectLst/>
              <a:latin typeface="+mn-lt"/>
              <a:ea typeface="+mn-ea"/>
              <a:cs typeface="+mn-cs"/>
            </a:endParaRPr>
          </a:p>
          <a:p>
            <a:pPr marL="0" indent="0">
              <a:lnSpc>
                <a:spcPct val="110000"/>
              </a:lnSpc>
              <a:buFont typeface="Arial" panose="020B0604020202020204" pitchFamily="34" charset="0"/>
              <a:buNone/>
            </a:pPr>
            <a:endParaRPr lang="en-US" altLang="en-US" sz="1100" baseline="0" dirty="0" smtClean="0">
              <a:solidFill>
                <a:srgbClr val="0070C0"/>
              </a:solidFill>
              <a:latin typeface="Arial" panose="020B0604020202020204" pitchFamily="34" charset="0"/>
              <a:cs typeface="Arial" panose="020B0604020202020204" pitchFamily="34" charset="0"/>
            </a:endParaRPr>
          </a:p>
          <a:p>
            <a:pPr>
              <a:lnSpc>
                <a:spcPct val="110000"/>
              </a:lnSpc>
            </a:pPr>
            <a:endParaRPr lang="en-US" altLang="en-US" sz="1100" dirty="0" smtClean="0">
              <a:solidFill>
                <a:srgbClr val="0070C0"/>
              </a:solidFill>
              <a:latin typeface="Arial" panose="020B0604020202020204" pitchFamily="34" charset="0"/>
              <a:cs typeface="Arial" panose="020B0604020202020204" pitchFamily="34" charset="0"/>
            </a:endParaRPr>
          </a:p>
          <a:p>
            <a:r>
              <a:rPr lang="en-AU" sz="1100" b="1" dirty="0" smtClean="0">
                <a:latin typeface="Arial" panose="020B0604020202020204" pitchFamily="34" charset="0"/>
                <a:cs typeface="Arial" panose="020B0604020202020204" pitchFamily="34" charset="0"/>
              </a:rPr>
              <a:t>KEY MESSAGE: Consult your</a:t>
            </a:r>
            <a:r>
              <a:rPr lang="en-AU" sz="1100" b="1" baseline="0" dirty="0" smtClean="0">
                <a:latin typeface="Arial" panose="020B0604020202020204" pitchFamily="34" charset="0"/>
                <a:cs typeface="Arial" panose="020B0604020202020204" pitchFamily="34" charset="0"/>
              </a:rPr>
              <a:t> hospital policy to identify who will work with the older person in determining an</a:t>
            </a:r>
            <a:r>
              <a:rPr lang="en-AU" sz="1100" b="1" dirty="0" smtClean="0">
                <a:latin typeface="Arial" panose="020B0604020202020204" pitchFamily="34" charset="0"/>
                <a:cs typeface="Arial" panose="020B0604020202020204" pitchFamily="34" charset="0"/>
              </a:rPr>
              <a:t> action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252715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p>
          <a:p>
            <a:pPr marL="0" indent="0">
              <a:lnSpc>
                <a:spcPct val="100000"/>
              </a:lnSpc>
              <a:buFont typeface="Arial" panose="020B0604020202020204" pitchFamily="34" charset="0"/>
              <a:buNone/>
            </a:pPr>
            <a:endParaRPr lang="en-AU" sz="1100" b="0" i="1"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171415" indent="-171415" defTabSz="914216">
              <a:buFont typeface="Arial" panose="020B0604020202020204" pitchFamily="34" charset="0"/>
              <a:buChar char="•"/>
              <a:defRPr/>
            </a:pPr>
            <a:r>
              <a:rPr lang="en-US" dirty="0" smtClean="0">
                <a:latin typeface="Arial" panose="020B0604020202020204" pitchFamily="34" charset="0"/>
                <a:cs typeface="Arial" panose="020B0604020202020204" pitchFamily="34" charset="0"/>
              </a:rPr>
              <a:t>Your assessment might confirm your suspicion</a:t>
            </a:r>
            <a:r>
              <a:rPr lang="en-US" baseline="0" dirty="0" smtClean="0">
                <a:latin typeface="Arial" panose="020B0604020202020204" pitchFamily="34" charset="0"/>
                <a:cs typeface="Arial" panose="020B0604020202020204" pitchFamily="34" charset="0"/>
              </a:rPr>
              <a:t> of elder abuse</a:t>
            </a:r>
            <a:r>
              <a:rPr lang="en-US" dirty="0" smtClean="0">
                <a:latin typeface="Arial" panose="020B0604020202020204" pitchFamily="34" charset="0"/>
                <a:cs typeface="Arial" panose="020B0604020202020204" pitchFamily="34" charset="0"/>
              </a:rPr>
              <a:t> but it</a:t>
            </a:r>
            <a:r>
              <a:rPr lang="en-US" baseline="0" dirty="0" smtClean="0">
                <a:latin typeface="Arial" panose="020B0604020202020204" pitchFamily="34" charset="0"/>
                <a:cs typeface="Arial" panose="020B0604020202020204" pitchFamily="34" charset="0"/>
              </a:rPr>
              <a:t> is important in the empowerment approach to respect an older persons choices.</a:t>
            </a:r>
          </a:p>
          <a:p>
            <a:pPr marL="171415" indent="-171415" defTabSz="914216">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71415" indent="-171415" defTabSz="914216">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When working with older people who may</a:t>
            </a:r>
            <a:r>
              <a:rPr lang="en-US" baseline="0" dirty="0" smtClean="0">
                <a:latin typeface="Arial" panose="020B0604020202020204" pitchFamily="34" charset="0"/>
                <a:cs typeface="Arial" panose="020B0604020202020204" pitchFamily="34" charset="0"/>
              </a:rPr>
              <a:t> be</a:t>
            </a:r>
            <a:r>
              <a:rPr lang="en-US" dirty="0" smtClean="0">
                <a:latin typeface="Arial" panose="020B0604020202020204" pitchFamily="34" charset="0"/>
                <a:cs typeface="Arial" panose="020B0604020202020204" pitchFamily="34" charset="0"/>
              </a:rPr>
              <a:t> experiencing</a:t>
            </a:r>
            <a:r>
              <a:rPr lang="en-US" baseline="0" dirty="0" smtClean="0">
                <a:latin typeface="Arial" panose="020B0604020202020204" pitchFamily="34" charset="0"/>
                <a:cs typeface="Arial" panose="020B0604020202020204" pitchFamily="34" charset="0"/>
              </a:rPr>
              <a:t> elder</a:t>
            </a:r>
            <a:r>
              <a:rPr lang="en-US" dirty="0" smtClean="0">
                <a:latin typeface="Arial" panose="020B0604020202020204" pitchFamily="34" charset="0"/>
                <a:cs typeface="Arial" panose="020B0604020202020204" pitchFamily="34" charset="0"/>
              </a:rPr>
              <a:t> abuse, it is important to take into account not just the older person’s need for safety but also their desire to maintain family relationships as much as possible and their desire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retain or regain control over their own life. </a:t>
            </a:r>
          </a:p>
          <a:p>
            <a:pPr marL="171415" indent="-171415" defTabSz="914216">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The Victorian Government’s approach to supporting people experiencing elder abuse is one of empowerment which is consistent with the universal human right to live life free from violence and abuse. </a:t>
            </a: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It also reflects a commitment to support the safety, security and dignity of all older people in our community. </a:t>
            </a: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The philosophy of the empowerment model involves health</a:t>
            </a:r>
            <a:r>
              <a:rPr lang="en-AU" baseline="0" dirty="0" smtClean="0">
                <a:latin typeface="Arial" panose="020B0604020202020204" pitchFamily="34" charset="0"/>
                <a:cs typeface="Arial" panose="020B0604020202020204" pitchFamily="34" charset="0"/>
              </a:rPr>
              <a:t> professionals</a:t>
            </a:r>
            <a:r>
              <a:rPr lang="en-AU" dirty="0" smtClean="0">
                <a:latin typeface="Arial" panose="020B0604020202020204" pitchFamily="34" charset="0"/>
                <a:cs typeface="Arial" panose="020B0604020202020204" pitchFamily="34" charset="0"/>
              </a:rPr>
              <a:t> listening to older people and supporting them in making decisions about how they would like to address the abuse.</a:t>
            </a: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This model is underpinned by values that support self-determination, informed choice and the ability of adults to make their own decisions. </a:t>
            </a:r>
          </a:p>
          <a:p>
            <a:pPr marL="171415" indent="-171415">
              <a:buFont typeface="Arial" panose="020B0604020202020204" pitchFamily="34" charset="0"/>
              <a:buChar char="•"/>
            </a:pPr>
            <a:r>
              <a:rPr lang="en-AU" dirty="0" smtClean="0">
                <a:latin typeface="Arial" panose="020B0604020202020204" pitchFamily="34" charset="0"/>
                <a:cs typeface="Arial" panose="020B0604020202020204" pitchFamily="34" charset="0"/>
              </a:rPr>
              <a:t>Key principles underpinning the implementation of the Victorian Government Elder Abuse Prevention Strategy are:</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Competence</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Self-determination</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Appropriate protection</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Best interests</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Importance of relationships</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Collaborative responses</a:t>
            </a:r>
          </a:p>
          <a:p>
            <a:pPr marL="285693" indent="-285693">
              <a:buFont typeface="Wingdings" pitchFamily="2" charset="2"/>
              <a:buChar char="Ø"/>
            </a:pPr>
            <a:r>
              <a:rPr lang="en-AU" dirty="0" smtClean="0">
                <a:latin typeface="Arial" panose="020B0604020202020204" pitchFamily="34" charset="0"/>
                <a:cs typeface="Arial" panose="020B0604020202020204" pitchFamily="34" charset="0"/>
              </a:rPr>
              <a:t>Community responsibility</a:t>
            </a:r>
          </a:p>
          <a:p>
            <a:r>
              <a:rPr lang="en-US" dirty="0" smtClean="0">
                <a:latin typeface="Arial" panose="020B0604020202020204" pitchFamily="34" charset="0"/>
                <a:cs typeface="Arial" panose="020B0604020202020204" pitchFamily="34" charset="0"/>
              </a:rPr>
              <a:t>Reference:</a:t>
            </a:r>
            <a:r>
              <a:rPr lang="en-US" baseline="0" dirty="0" smtClean="0">
                <a:latin typeface="Arial" panose="020B0604020202020204" pitchFamily="34" charset="0"/>
                <a:cs typeface="Arial" panose="020B0604020202020204" pitchFamily="34" charset="0"/>
              </a:rPr>
              <a:t> Department of Human Services (2009) With Respect to Age</a:t>
            </a:r>
          </a:p>
          <a:p>
            <a:endParaRPr lang="en-AU"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Currently there is a new project being undertaken by the Department of Health and Human Services </a:t>
            </a:r>
            <a:r>
              <a:rPr lang="en-AU" dirty="0" smtClean="0">
                <a:latin typeface="Arial" panose="020B0604020202020204" pitchFamily="34" charset="0"/>
                <a:cs typeface="Arial" panose="020B0604020202020204" pitchFamily="34" charset="0"/>
              </a:rPr>
              <a:t>(Elder Abuse Reform) </a:t>
            </a:r>
            <a:r>
              <a:rPr lang="en-US" dirty="0" smtClean="0">
                <a:latin typeface="Arial" panose="020B0604020202020204" pitchFamily="34" charset="0"/>
                <a:cs typeface="Arial" panose="020B0604020202020204" pitchFamily="34" charset="0"/>
              </a:rPr>
              <a:t>to trial an Integrated response to elder abuse. </a:t>
            </a:r>
            <a:r>
              <a:rPr lang="en-AU" sz="1200" kern="1200" dirty="0" smtClean="0">
                <a:solidFill>
                  <a:schemeClr val="tx1"/>
                </a:solidFill>
                <a:effectLst/>
                <a:latin typeface="+mn-lt"/>
                <a:ea typeface="+mn-ea"/>
                <a:cs typeface="+mn-cs"/>
              </a:rPr>
              <a:t>The </a:t>
            </a:r>
            <a:r>
              <a:rPr lang="en-AU" sz="1200" u="sng" kern="1200" dirty="0" smtClean="0">
                <a:solidFill>
                  <a:schemeClr val="tx1"/>
                </a:solidFill>
                <a:effectLst/>
                <a:latin typeface="+mn-lt"/>
                <a:ea typeface="+mn-ea"/>
                <a:cs typeface="+mn-cs"/>
                <a:hlinkClick r:id="rId3"/>
              </a:rPr>
              <a:t>Integrated Model of Care</a:t>
            </a:r>
            <a:r>
              <a:rPr lang="en-AU" sz="1200" kern="1200" dirty="0" smtClean="0">
                <a:solidFill>
                  <a:schemeClr val="tx1"/>
                </a:solidFill>
                <a:effectLst/>
                <a:latin typeface="+mn-lt"/>
                <a:ea typeface="+mn-ea"/>
                <a:cs typeface="+mn-cs"/>
              </a:rPr>
              <a:t> is being piloted across 5 health networks resourcing local response to elder abuse until May 2021</a:t>
            </a:r>
          </a:p>
          <a:p>
            <a:pPr lvl="0"/>
            <a:endParaRPr lang="en-AU" dirty="0" smtClean="0">
              <a:latin typeface="Arial" panose="020B0604020202020204" pitchFamily="34" charset="0"/>
              <a:cs typeface="Arial" panose="020B0604020202020204" pitchFamily="34" charset="0"/>
            </a:endParaRPr>
          </a:p>
          <a:p>
            <a:r>
              <a:rPr lang="en-AU" i="1" dirty="0" smtClean="0">
                <a:latin typeface="Arial" panose="020B0604020202020204" pitchFamily="34" charset="0"/>
                <a:cs typeface="Arial" panose="020B0604020202020204" pitchFamily="34" charset="0"/>
              </a:rPr>
              <a:t>Ask  – What would be an example of empowerment in responding to Mrs D? </a:t>
            </a:r>
          </a:p>
          <a:p>
            <a:endParaRPr lang="en-AU" i="1" dirty="0" smtClean="0">
              <a:latin typeface="Arial" panose="020B0604020202020204" pitchFamily="34" charset="0"/>
              <a:cs typeface="Arial" panose="020B0604020202020204" pitchFamily="34" charset="0"/>
            </a:endParaRPr>
          </a:p>
          <a:p>
            <a:pPr marL="171639" indent="-171639" defTabSz="915406" fontAlgn="base">
              <a:lnSpc>
                <a:spcPct val="100000"/>
              </a:lnSpc>
              <a:spcBef>
                <a:spcPct val="30000"/>
              </a:spcBef>
              <a:spcAft>
                <a:spcPct val="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She may choose to be discharged from hospital to her own home following disclosure of abuse from a family member</a:t>
            </a:r>
            <a:r>
              <a:rPr lang="en-US" baseline="0" dirty="0" smtClean="0">
                <a:latin typeface="Arial" panose="020B0604020202020204" pitchFamily="34" charset="0"/>
                <a:cs typeface="Arial" panose="020B0604020202020204" pitchFamily="34" charset="0"/>
              </a:rPr>
              <a:t> without wanting any support</a:t>
            </a:r>
            <a:endParaRPr lang="en-US" dirty="0" smtClean="0">
              <a:latin typeface="Arial" panose="020B0604020202020204" pitchFamily="34" charset="0"/>
              <a:cs typeface="Arial" panose="020B0604020202020204" pitchFamily="34" charset="0"/>
            </a:endParaRPr>
          </a:p>
          <a:p>
            <a:pPr marL="171639" marR="0" lvl="0" indent="-1716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health professional can provide her</a:t>
            </a:r>
            <a:r>
              <a:rPr lang="en-US" dirty="0" smtClean="0">
                <a:latin typeface="Arial" panose="020B0604020202020204" pitchFamily="34" charset="0"/>
                <a:cs typeface="Arial" panose="020B0604020202020204" pitchFamily="34" charset="0"/>
              </a:rPr>
              <a:t> resources and information to make informed decisions</a:t>
            </a:r>
            <a:r>
              <a:rPr lang="en-US" baseline="0" dirty="0" smtClean="0">
                <a:latin typeface="Arial" panose="020B0604020202020204" pitchFamily="34" charset="0"/>
                <a:cs typeface="Arial" panose="020B0604020202020204" pitchFamily="34" charset="0"/>
              </a:rPr>
              <a:t> e.g. contact details for Seniors Rights Victoria or access to a Health Justice Lawyer, </a:t>
            </a:r>
            <a:r>
              <a:rPr lang="en-AU" sz="1200" kern="1200" dirty="0" smtClean="0">
                <a:solidFill>
                  <a:schemeClr val="tx1"/>
                </a:solidFill>
                <a:effectLst/>
                <a:latin typeface="+mn-lt"/>
                <a:ea typeface="+mn-ea"/>
                <a:cs typeface="+mn-cs"/>
              </a:rPr>
              <a:t>Orange Door, family mediation/family consultant service where available, other services aged services</a:t>
            </a:r>
            <a:endParaRPr lang="en-US" dirty="0" smtClean="0">
              <a:latin typeface="Arial" panose="020B0604020202020204" pitchFamily="34" charset="0"/>
              <a:cs typeface="Arial" panose="020B0604020202020204" pitchFamily="34" charset="0"/>
            </a:endParaRPr>
          </a:p>
          <a:p>
            <a:pPr marL="171639" indent="-171639">
              <a:buFont typeface="Arial" panose="020B0604020202020204" pitchFamily="34" charset="0"/>
              <a:buChar char="•"/>
            </a:pPr>
            <a:r>
              <a:rPr lang="en-US" dirty="0" smtClean="0">
                <a:latin typeface="Arial" panose="020B0604020202020204" pitchFamily="34" charset="0"/>
                <a:cs typeface="Arial" panose="020B0604020202020204" pitchFamily="34" charset="0"/>
              </a:rPr>
              <a:t>This may mean that an older person continues to live in situations where abuse may continue.</a:t>
            </a:r>
          </a:p>
          <a:p>
            <a:pPr marL="171639" marR="0" lvl="0" indent="-1716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Mrs D could be supported to also develop a safety plan/identify risk</a:t>
            </a:r>
          </a:p>
          <a:p>
            <a:pPr marL="171639" marR="0" lvl="0" indent="-1716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Assist</a:t>
            </a:r>
            <a:r>
              <a:rPr lang="en-AU" sz="1200" kern="1200" baseline="0" dirty="0" smtClean="0">
                <a:solidFill>
                  <a:schemeClr val="tx1"/>
                </a:solidFill>
                <a:effectLst/>
                <a:latin typeface="+mn-lt"/>
                <a:ea typeface="+mn-ea"/>
                <a:cs typeface="+mn-cs"/>
              </a:rPr>
              <a:t> Mrs D to f</a:t>
            </a:r>
            <a:r>
              <a:rPr lang="en-AU" sz="1200" kern="1200" dirty="0" smtClean="0">
                <a:solidFill>
                  <a:schemeClr val="tx1"/>
                </a:solidFill>
                <a:effectLst/>
                <a:latin typeface="+mn-lt"/>
                <a:ea typeface="+mn-ea"/>
                <a:cs typeface="+mn-cs"/>
              </a:rPr>
              <a:t>ind the trusted person in their family/friend network</a:t>
            </a:r>
          </a:p>
          <a:p>
            <a:pPr marL="171639" indent="-171639">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285693" indent="-285693">
              <a:buFont typeface="Wingdings" pitchFamily="2" charset="2"/>
              <a:buChar char="Ø"/>
            </a:pPr>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KEY MESSAGE: The empowerment approach respects that people</a:t>
            </a:r>
            <a:r>
              <a:rPr lang="en-AU" b="1" baseline="0" dirty="0" smtClean="0">
                <a:latin typeface="Arial" panose="020B0604020202020204" pitchFamily="34" charset="0"/>
                <a:cs typeface="Arial" panose="020B0604020202020204" pitchFamily="34" charset="0"/>
              </a:rPr>
              <a:t> should have</a:t>
            </a:r>
            <a:r>
              <a:rPr lang="en-AU" b="1" dirty="0" smtClean="0">
                <a:latin typeface="Arial" panose="020B0604020202020204" pitchFamily="34" charset="0"/>
                <a:cs typeface="Arial" panose="020B0604020202020204" pitchFamily="34" charset="0"/>
              </a:rPr>
              <a:t> choice and control at any age</a:t>
            </a:r>
            <a:endParaRPr lang="en-AU"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AU" sz="1100" kern="120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27</a:t>
            </a:fld>
            <a:endParaRPr lang="en-AU">
              <a:solidFill>
                <a:prstClr val="black"/>
              </a:solidFill>
            </a:endParaRPr>
          </a:p>
        </p:txBody>
      </p:sp>
    </p:spTree>
    <p:extLst>
      <p:ext uri="{BB962C8B-B14F-4D97-AF65-F5344CB8AC3E}">
        <p14:creationId xmlns:p14="http://schemas.microsoft.com/office/powerpoint/2010/main" val="92439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a:lnSpc>
                <a:spcPct val="100000"/>
              </a:lnSpc>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Note: </a:t>
            </a:r>
            <a:r>
              <a:rPr lang="en-AU" sz="1100" b="0" dirty="0">
                <a:solidFill>
                  <a:schemeClr val="tx1"/>
                </a:solidFill>
                <a:latin typeface="Arial" panose="020B0604020202020204" pitchFamily="34" charset="0"/>
                <a:cs typeface="Arial" panose="020B0604020202020204" pitchFamily="34" charset="0"/>
              </a:rPr>
              <a:t>This slide should be amended to reflect your hospital’s referral pathway for internal and external services noting where 24/7 assistance is available</a:t>
            </a:r>
          </a:p>
          <a:p>
            <a:pPr>
              <a:lnSpc>
                <a:spcPct val="100000"/>
              </a:lnSpc>
            </a:pPr>
            <a:r>
              <a:rPr lang="en-AU" sz="1100" b="1" dirty="0">
                <a:solidFill>
                  <a:schemeClr val="tx1"/>
                </a:solidFill>
                <a:latin typeface="Arial" panose="020B0604020202020204" pitchFamily="34" charset="0"/>
                <a:cs typeface="Arial" panose="020B0604020202020204" pitchFamily="34" charset="0"/>
              </a:rPr>
              <a:t>Handout:</a:t>
            </a:r>
            <a:r>
              <a:rPr lang="en-AU" sz="1100" b="1" baseline="0" dirty="0">
                <a:solidFill>
                  <a:schemeClr val="tx1"/>
                </a:solidFill>
                <a:latin typeface="Arial" panose="020B0604020202020204" pitchFamily="34" charset="0"/>
                <a:cs typeface="Arial" panose="020B0604020202020204" pitchFamily="34" charset="0"/>
              </a:rPr>
              <a:t> </a:t>
            </a:r>
            <a:r>
              <a:rPr lang="en-AU" sz="1100" b="0" baseline="0" dirty="0">
                <a:solidFill>
                  <a:schemeClr val="tx1"/>
                </a:solidFill>
                <a:latin typeface="Arial" panose="020B0604020202020204" pitchFamily="34" charset="0"/>
                <a:cs typeface="Arial" panose="020B0604020202020204" pitchFamily="34" charset="0"/>
              </a:rPr>
              <a:t>C</a:t>
            </a:r>
            <a:r>
              <a:rPr lang="en-AU" sz="1100" b="0" dirty="0">
                <a:solidFill>
                  <a:schemeClr val="tx1"/>
                </a:solidFill>
                <a:latin typeface="Arial" panose="020B0604020202020204" pitchFamily="34" charset="0"/>
                <a:cs typeface="Arial" panose="020B0604020202020204" pitchFamily="34" charset="0"/>
              </a:rPr>
              <a:t>ontact details for specialist family violence services</a:t>
            </a:r>
          </a:p>
          <a:p>
            <a:pPr>
              <a:lnSpc>
                <a:spcPct val="100000"/>
              </a:lnSpc>
            </a:pPr>
            <a:endParaRPr lang="en-AU" sz="1100"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latin typeface="Arial" panose="020B0604020202020204" pitchFamily="34" charset="0"/>
                <a:cs typeface="Arial" panose="020B0604020202020204" pitchFamily="34" charset="0"/>
              </a:rPr>
              <a:t>It is important for health professionals to understand what services are available,</a:t>
            </a:r>
            <a:r>
              <a:rPr lang="en-AU" sz="1100" b="0" baseline="0" dirty="0">
                <a:solidFill>
                  <a:schemeClr val="tx1"/>
                </a:solidFill>
                <a:latin typeface="Arial" panose="020B0604020202020204" pitchFamily="34" charset="0"/>
                <a:cs typeface="Arial" panose="020B0604020202020204" pitchFamily="34" charset="0"/>
              </a:rPr>
              <a:t> including</a:t>
            </a:r>
            <a:r>
              <a:rPr lang="en-AU" sz="1100" b="0" dirty="0">
                <a:solidFill>
                  <a:schemeClr val="tx1"/>
                </a:solidFill>
                <a:latin typeface="Arial" panose="020B0604020202020204" pitchFamily="34" charset="0"/>
                <a:cs typeface="Arial" panose="020B0604020202020204" pitchFamily="34" charset="0"/>
              </a:rPr>
              <a:t> family violence referral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latin typeface="Arial" panose="020B0604020202020204" pitchFamily="34" charset="0"/>
                <a:cs typeface="Arial" panose="020B0604020202020204" pitchFamily="34" charset="0"/>
              </a:rPr>
              <a:t>Refer to the intranet for more information and</a:t>
            </a:r>
            <a:r>
              <a:rPr lang="en-AU" sz="1100" b="0"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seek secondary consultation from your manager,</a:t>
            </a:r>
            <a:r>
              <a:rPr lang="en-AU" sz="1100" b="0" baseline="0" dirty="0">
                <a:solidFill>
                  <a:schemeClr val="tx1"/>
                </a:solidFill>
                <a:latin typeface="Arial" panose="020B0604020202020204" pitchFamily="34" charset="0"/>
                <a:cs typeface="Arial" panose="020B0604020202020204" pitchFamily="34" charset="0"/>
              </a:rPr>
              <a:t> clinical staff </a:t>
            </a:r>
            <a:r>
              <a:rPr lang="en-AU" sz="1100" b="0" dirty="0">
                <a:solidFill>
                  <a:schemeClr val="tx1"/>
                </a:solidFill>
                <a:latin typeface="Arial" panose="020B0604020202020204" pitchFamily="34" charset="0"/>
                <a:cs typeface="Arial" panose="020B0604020202020204" pitchFamily="34" charset="0"/>
              </a:rPr>
              <a:t>or social work department.  </a:t>
            </a:r>
            <a:endParaRPr lang="en-AU" sz="1100" b="0" dirty="0" smtClean="0">
              <a:solidFill>
                <a:schemeClr val="tx1"/>
              </a:solidFill>
              <a:latin typeface="Arial" panose="020B0604020202020204" pitchFamily="34" charset="0"/>
              <a:cs typeface="Arial" panose="020B0604020202020204" pitchFamily="34" charset="0"/>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Further</a:t>
            </a:r>
            <a:r>
              <a:rPr lang="en-AU" sz="1200" b="1" kern="1200" baseline="0" dirty="0" smtClean="0">
                <a:solidFill>
                  <a:schemeClr val="tx1"/>
                </a:solidFill>
                <a:effectLst/>
                <a:latin typeface="+mn-lt"/>
                <a:ea typeface="+mn-ea"/>
                <a:cs typeface="+mn-cs"/>
              </a:rPr>
              <a:t> r</a:t>
            </a:r>
            <a:r>
              <a:rPr lang="en-AU" sz="1200" b="1" kern="1200" dirty="0" smtClean="0">
                <a:solidFill>
                  <a:schemeClr val="tx1"/>
                </a:solidFill>
                <a:effectLst/>
                <a:latin typeface="+mn-lt"/>
                <a:ea typeface="+mn-ea"/>
                <a:cs typeface="+mn-cs"/>
              </a:rPr>
              <a:t>eferral pathways: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Seniors Rights Victoria: 1300 368 821 https://seniorsrights.org.au/</a:t>
            </a:r>
          </a:p>
          <a:p>
            <a:r>
              <a:rPr lang="en-AU" sz="1200" kern="1200" dirty="0" err="1" smtClean="0">
                <a:solidFill>
                  <a:schemeClr val="tx1"/>
                </a:solidFill>
                <a:effectLst/>
                <a:latin typeface="+mn-lt"/>
                <a:ea typeface="+mn-ea"/>
                <a:cs typeface="+mn-cs"/>
              </a:rPr>
              <a:t>Statewide</a:t>
            </a:r>
            <a:r>
              <a:rPr lang="en-AU" sz="1200" kern="1200" dirty="0" smtClean="0">
                <a:solidFill>
                  <a:schemeClr val="tx1"/>
                </a:solidFill>
                <a:effectLst/>
                <a:latin typeface="+mn-lt"/>
                <a:ea typeface="+mn-ea"/>
                <a:cs typeface="+mn-cs"/>
              </a:rPr>
              <a:t> Elder Abuse organization </a:t>
            </a:r>
          </a:p>
          <a:p>
            <a:r>
              <a:rPr lang="en-AU" sz="1200" kern="1200" dirty="0" smtClean="0">
                <a:solidFill>
                  <a:schemeClr val="tx1"/>
                </a:solidFill>
                <a:effectLst/>
                <a:latin typeface="+mn-lt"/>
                <a:ea typeface="+mn-ea"/>
                <a:cs typeface="+mn-cs"/>
              </a:rPr>
              <a:t>Mon – Fri 10 – 5pm</a:t>
            </a:r>
          </a:p>
          <a:p>
            <a:r>
              <a:rPr lang="en-AU" sz="1200" kern="1200" dirty="0" smtClean="0">
                <a:solidFill>
                  <a:schemeClr val="tx1"/>
                </a:solidFill>
                <a:effectLst/>
                <a:latin typeface="+mn-lt"/>
                <a:ea typeface="+mn-ea"/>
                <a:cs typeface="+mn-cs"/>
              </a:rPr>
              <a:t>Advocacy / Case Management</a:t>
            </a:r>
          </a:p>
          <a:p>
            <a:r>
              <a:rPr lang="en-AU" sz="1200" kern="1200" dirty="0" smtClean="0">
                <a:solidFill>
                  <a:schemeClr val="tx1"/>
                </a:solidFill>
                <a:effectLst/>
                <a:latin typeface="+mn-lt"/>
                <a:ea typeface="+mn-ea"/>
                <a:cs typeface="+mn-cs"/>
              </a:rPr>
              <a:t>Legal assistance</a:t>
            </a:r>
          </a:p>
          <a:p>
            <a:r>
              <a:rPr lang="en-AU" sz="1200" kern="1200" dirty="0" smtClean="0">
                <a:solidFill>
                  <a:schemeClr val="tx1"/>
                </a:solidFill>
                <a:effectLst/>
                <a:latin typeface="+mn-lt"/>
                <a:ea typeface="+mn-ea"/>
                <a:cs typeface="+mn-cs"/>
              </a:rPr>
              <a:t>Orange Door Support and Safety Hub: 1800 319 353 https://orangedoor.vic.gov.au/ (Orange door still not </a:t>
            </a:r>
            <a:r>
              <a:rPr lang="en-AU" sz="1200" kern="1200" dirty="0" err="1" smtClean="0">
                <a:solidFill>
                  <a:schemeClr val="tx1"/>
                </a:solidFill>
                <a:effectLst/>
                <a:latin typeface="+mn-lt"/>
                <a:ea typeface="+mn-ea"/>
                <a:cs typeface="+mn-cs"/>
              </a:rPr>
              <a:t>statewide</a:t>
            </a:r>
            <a:r>
              <a:rPr lang="en-AU" sz="1200" kern="1200" dirty="0" smtClean="0">
                <a:solidFill>
                  <a:schemeClr val="tx1"/>
                </a:solidFill>
                <a:effectLst/>
                <a:latin typeface="+mn-lt"/>
                <a:ea typeface="+mn-ea"/>
                <a:cs typeface="+mn-cs"/>
              </a:rPr>
              <a:t> – therefore should be ‘tailored’ to local service context)</a:t>
            </a:r>
          </a:p>
          <a:p>
            <a:r>
              <a:rPr lang="en-AU" sz="1200" kern="1200" dirty="0" smtClean="0">
                <a:solidFill>
                  <a:schemeClr val="tx1"/>
                </a:solidFill>
                <a:effectLst/>
                <a:latin typeface="+mn-lt"/>
                <a:ea typeface="+mn-ea"/>
                <a:cs typeface="+mn-cs"/>
              </a:rPr>
              <a:t>Family Violence Assessment and Response</a:t>
            </a:r>
          </a:p>
          <a:p>
            <a:r>
              <a:rPr lang="en-AU" sz="1200" kern="1200" dirty="0" smtClean="0">
                <a:solidFill>
                  <a:schemeClr val="tx1"/>
                </a:solidFill>
                <a:effectLst/>
                <a:latin typeface="+mn-lt"/>
                <a:ea typeface="+mn-ea"/>
                <a:cs typeface="+mn-cs"/>
              </a:rPr>
              <a:t>Men’s Behaviour Change Program</a:t>
            </a:r>
          </a:p>
          <a:p>
            <a:r>
              <a:rPr lang="en-AU" sz="1200" kern="1200" dirty="0" smtClean="0">
                <a:solidFill>
                  <a:schemeClr val="tx1"/>
                </a:solidFill>
                <a:effectLst/>
                <a:latin typeface="+mn-lt"/>
                <a:ea typeface="+mn-ea"/>
                <a:cs typeface="+mn-cs"/>
              </a:rPr>
              <a:t>Better Place Australia: 1800 639 523 https://betterplaceaustralia.com.au/</a:t>
            </a:r>
          </a:p>
          <a:p>
            <a:r>
              <a:rPr lang="en-AU" sz="1200" kern="1200" dirty="0" smtClean="0">
                <a:solidFill>
                  <a:schemeClr val="tx1"/>
                </a:solidFill>
                <a:effectLst/>
                <a:latin typeface="+mn-lt"/>
                <a:ea typeface="+mn-ea"/>
                <a:cs typeface="+mn-cs"/>
              </a:rPr>
              <a:t>Respecting Elders Program</a:t>
            </a:r>
          </a:p>
          <a:p>
            <a:r>
              <a:rPr lang="en-AU" sz="1200" kern="1200" dirty="0" smtClean="0">
                <a:solidFill>
                  <a:schemeClr val="tx1"/>
                </a:solidFill>
                <a:effectLst/>
                <a:latin typeface="+mn-lt"/>
                <a:ea typeface="+mn-ea"/>
                <a:cs typeface="+mn-cs"/>
              </a:rPr>
              <a:t>Mediation</a:t>
            </a:r>
          </a:p>
          <a:p>
            <a:r>
              <a:rPr lang="en-AU" sz="1200" kern="1200" dirty="0" smtClean="0">
                <a:solidFill>
                  <a:schemeClr val="tx1"/>
                </a:solidFill>
                <a:effectLst/>
                <a:latin typeface="+mn-lt"/>
                <a:ea typeface="+mn-ea"/>
                <a:cs typeface="+mn-cs"/>
              </a:rPr>
              <a:t>Financial Counselling</a:t>
            </a:r>
          </a:p>
          <a:p>
            <a:r>
              <a:rPr lang="en-AU" sz="1200" kern="1200" dirty="0" err="1" smtClean="0">
                <a:solidFill>
                  <a:schemeClr val="tx1"/>
                </a:solidFill>
                <a:effectLst/>
                <a:latin typeface="+mn-lt"/>
                <a:ea typeface="+mn-ea"/>
                <a:cs typeface="+mn-cs"/>
              </a:rPr>
              <a:t>Southsafe</a:t>
            </a:r>
            <a:r>
              <a:rPr lang="en-AU" sz="1200" kern="1200" dirty="0" smtClean="0">
                <a:solidFill>
                  <a:schemeClr val="tx1"/>
                </a:solidFill>
                <a:effectLst/>
                <a:latin typeface="+mn-lt"/>
                <a:ea typeface="+mn-ea"/>
                <a:cs typeface="+mn-cs"/>
              </a:rPr>
              <a:t> https://southsafe.com.au/ (which will not apply in other regions)</a:t>
            </a:r>
          </a:p>
          <a:p>
            <a:r>
              <a:rPr lang="en-AU" sz="1200" kern="1200" dirty="0" smtClean="0">
                <a:solidFill>
                  <a:schemeClr val="tx1"/>
                </a:solidFill>
                <a:effectLst/>
                <a:latin typeface="+mn-lt"/>
                <a:ea typeface="+mn-ea"/>
                <a:cs typeface="+mn-cs"/>
              </a:rPr>
              <a:t>Online resources for Family Violence workers and general workers</a:t>
            </a:r>
          </a:p>
          <a:p>
            <a:r>
              <a:rPr lang="en-AU" sz="1200" kern="1200" dirty="0" smtClean="0">
                <a:solidFill>
                  <a:schemeClr val="tx1"/>
                </a:solidFill>
                <a:effectLst/>
                <a:latin typeface="+mn-lt"/>
                <a:ea typeface="+mn-ea"/>
                <a:cs typeface="+mn-cs"/>
              </a:rPr>
              <a:t>Elders Rights Advocacy: 9602 3066 /1800 700 600 http://era.asn.au/</a:t>
            </a:r>
          </a:p>
          <a:p>
            <a:r>
              <a:rPr lang="en-AU" sz="1200" kern="1200" dirty="0" smtClean="0">
                <a:solidFill>
                  <a:schemeClr val="tx1"/>
                </a:solidFill>
                <a:effectLst/>
                <a:latin typeface="+mn-lt"/>
                <a:ea typeface="+mn-ea"/>
                <a:cs typeface="+mn-cs"/>
              </a:rPr>
              <a:t>Advocacy for anyone receiving a HCP or residing in a RACF</a:t>
            </a:r>
          </a:p>
          <a:p>
            <a:r>
              <a:rPr lang="en-AU" sz="1200" kern="1200" dirty="0" smtClean="0">
                <a:solidFill>
                  <a:schemeClr val="tx1"/>
                </a:solidFill>
                <a:effectLst/>
                <a:latin typeface="+mn-lt"/>
                <a:ea typeface="+mn-ea"/>
                <a:cs typeface="+mn-cs"/>
              </a:rPr>
              <a:t>8.30am and 4.30pm Monday to Friday</a:t>
            </a:r>
          </a:p>
          <a:p>
            <a:r>
              <a:rPr lang="en-AU" sz="1200" kern="1200" dirty="0" smtClean="0">
                <a:solidFill>
                  <a:schemeClr val="tx1"/>
                </a:solidFill>
                <a:effectLst/>
                <a:latin typeface="+mn-lt"/>
                <a:ea typeface="+mn-ea"/>
                <a:cs typeface="+mn-cs"/>
              </a:rPr>
              <a:t>LGBTIQ Support Services </a:t>
            </a:r>
          </a:p>
          <a:p>
            <a:r>
              <a:rPr lang="en-AU" sz="1200" kern="1200" dirty="0" err="1" smtClean="0">
                <a:solidFill>
                  <a:schemeClr val="tx1"/>
                </a:solidFill>
                <a:effectLst/>
                <a:latin typeface="+mn-lt"/>
                <a:ea typeface="+mn-ea"/>
                <a:cs typeface="+mn-cs"/>
              </a:rPr>
              <a:t>Queerspace</a:t>
            </a:r>
            <a:r>
              <a:rPr lang="en-AU" sz="1200" kern="1200" dirty="0" smtClean="0">
                <a:solidFill>
                  <a:schemeClr val="tx1"/>
                </a:solidFill>
                <a:effectLst/>
                <a:latin typeface="+mn-lt"/>
                <a:ea typeface="+mn-ea"/>
                <a:cs typeface="+mn-cs"/>
              </a:rPr>
              <a:t> at Drummond St Services 9663 6733 </a:t>
            </a:r>
          </a:p>
          <a:p>
            <a:r>
              <a:rPr lang="en-AU" sz="1200" kern="1200" dirty="0" smtClean="0">
                <a:solidFill>
                  <a:schemeClr val="tx1"/>
                </a:solidFill>
                <a:effectLst/>
                <a:latin typeface="+mn-lt"/>
                <a:ea typeface="+mn-ea"/>
                <a:cs typeface="+mn-cs"/>
              </a:rPr>
              <a:t>Thorne Harbour Health 9865 6700</a:t>
            </a:r>
          </a:p>
          <a:p>
            <a:r>
              <a:rPr lang="en-AU" sz="1200" kern="1200" dirty="0" smtClean="0">
                <a:solidFill>
                  <a:schemeClr val="tx1"/>
                </a:solidFill>
                <a:effectLst/>
                <a:latin typeface="+mn-lt"/>
                <a:ea typeface="+mn-ea"/>
                <a:cs typeface="+mn-cs"/>
              </a:rPr>
              <a:t>Trans Gender Vic 9020 4642		    </a:t>
            </a:r>
          </a:p>
          <a:p>
            <a:r>
              <a:rPr lang="en-AU" sz="1200" kern="1200" dirty="0" smtClean="0">
                <a:solidFill>
                  <a:schemeClr val="tx1"/>
                </a:solidFill>
                <a:effectLst/>
                <a:latin typeface="+mn-lt"/>
                <a:ea typeface="+mn-ea"/>
                <a:cs typeface="+mn-cs"/>
              </a:rPr>
              <a:t> Switchboard/ </a:t>
            </a:r>
            <a:r>
              <a:rPr lang="en-AU" sz="1200" kern="1200" dirty="0" err="1" smtClean="0">
                <a:solidFill>
                  <a:schemeClr val="tx1"/>
                </a:solidFill>
                <a:effectLst/>
                <a:latin typeface="+mn-lt"/>
                <a:ea typeface="+mn-ea"/>
                <a:cs typeface="+mn-cs"/>
              </a:rPr>
              <a:t>QLife</a:t>
            </a:r>
            <a:r>
              <a:rPr lang="en-AU" sz="1200" kern="1200" dirty="0" smtClean="0">
                <a:solidFill>
                  <a:schemeClr val="tx1"/>
                </a:solidFill>
                <a:effectLst/>
                <a:latin typeface="+mn-lt"/>
                <a:ea typeface="+mn-ea"/>
                <a:cs typeface="+mn-cs"/>
              </a:rPr>
              <a:t> – 1800 184 527</a:t>
            </a:r>
          </a:p>
          <a:p>
            <a:r>
              <a:rPr lang="en-AU" sz="1200" kern="1200" dirty="0" smtClean="0">
                <a:solidFill>
                  <a:schemeClr val="tx1"/>
                </a:solidFill>
                <a:effectLst/>
                <a:latin typeface="+mn-lt"/>
                <a:ea typeface="+mn-ea"/>
                <a:cs typeface="+mn-cs"/>
              </a:rPr>
              <a:t>1800RESPECT</a:t>
            </a:r>
          </a:p>
          <a:p>
            <a:r>
              <a:rPr lang="en-AU" sz="1200" kern="1200" dirty="0" smtClean="0">
                <a:solidFill>
                  <a:schemeClr val="tx1"/>
                </a:solidFill>
                <a:effectLst/>
                <a:latin typeface="+mn-lt"/>
                <a:ea typeface="+mn-ea"/>
                <a:cs typeface="+mn-cs"/>
              </a:rPr>
              <a:t>Carer Gateway &amp; Dementia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Key</a:t>
            </a:r>
            <a:r>
              <a:rPr lang="en-AU" sz="1100" b="1" baseline="0" dirty="0">
                <a:solidFill>
                  <a:schemeClr val="tx1"/>
                </a:solidFill>
                <a:latin typeface="Arial" panose="020B0604020202020204" pitchFamily="34" charset="0"/>
                <a:cs typeface="Arial" panose="020B0604020202020204" pitchFamily="34" charset="0"/>
              </a:rPr>
              <a:t> m</a:t>
            </a:r>
            <a:r>
              <a:rPr lang="en-AU" sz="1100" b="1" dirty="0">
                <a:solidFill>
                  <a:schemeClr val="tx1"/>
                </a:solidFill>
                <a:latin typeface="Arial" panose="020B0604020202020204" pitchFamily="34" charset="0"/>
                <a:cs typeface="Arial" panose="020B0604020202020204" pitchFamily="34" charset="0"/>
              </a:rPr>
              <a:t>essage: It</a:t>
            </a:r>
            <a:r>
              <a:rPr lang="en-AU" sz="1100" b="1" baseline="0" dirty="0">
                <a:solidFill>
                  <a:schemeClr val="tx1"/>
                </a:solidFill>
                <a:latin typeface="Arial" panose="020B0604020202020204" pitchFamily="34" charset="0"/>
                <a:cs typeface="Arial" panose="020B0604020202020204" pitchFamily="34" charset="0"/>
              </a:rPr>
              <a:t> is important to know</a:t>
            </a:r>
            <a:r>
              <a:rPr lang="en-AU" sz="1100" b="1" dirty="0">
                <a:solidFill>
                  <a:schemeClr val="tx1"/>
                </a:solidFill>
                <a:latin typeface="Arial" panose="020B0604020202020204" pitchFamily="34" charset="0"/>
                <a:cs typeface="Arial" panose="020B0604020202020204" pitchFamily="34" charset="0"/>
              </a:rPr>
              <a:t> how to</a:t>
            </a:r>
            <a:r>
              <a:rPr lang="en-AU" sz="1100" b="1" baseline="0" dirty="0">
                <a:solidFill>
                  <a:schemeClr val="tx1"/>
                </a:solidFill>
                <a:latin typeface="Arial" panose="020B0604020202020204" pitchFamily="34" charset="0"/>
                <a:cs typeface="Arial" panose="020B0604020202020204" pitchFamily="34" charset="0"/>
              </a:rPr>
              <a:t> refer </a:t>
            </a:r>
            <a:r>
              <a:rPr lang="en-AU" sz="1100" b="1" dirty="0">
                <a:solidFill>
                  <a:schemeClr val="tx1"/>
                </a:solidFill>
                <a:latin typeface="Arial" panose="020B0604020202020204" pitchFamily="34" charset="0"/>
                <a:cs typeface="Arial" panose="020B0604020202020204" pitchFamily="34" charset="0"/>
              </a:rPr>
              <a:t>patients and colleagues</a:t>
            </a:r>
            <a:r>
              <a:rPr lang="en-AU" sz="1100" b="1" baseline="0" dirty="0">
                <a:solidFill>
                  <a:schemeClr val="tx1"/>
                </a:solidFill>
                <a:latin typeface="Arial" panose="020B0604020202020204" pitchFamily="34" charset="0"/>
                <a:cs typeface="Arial" panose="020B0604020202020204" pitchFamily="34" charset="0"/>
              </a:rPr>
              <a:t> experiencing family violence internally and to professionals and services that can provide support and assistance. </a:t>
            </a:r>
            <a:r>
              <a:rPr lang="en-AU" sz="1100" b="1" dirty="0">
                <a:solidFill>
                  <a:schemeClr val="tx1"/>
                </a:solidFill>
                <a:latin typeface="Arial" panose="020B0604020202020204" pitchFamily="34" charset="0"/>
                <a:cs typeface="Arial" panose="020B0604020202020204" pitchFamily="34" charset="0"/>
              </a:rPr>
              <a:t> </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25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endParaRPr lang="en-AU" sz="1100" b="1" dirty="0" smtClean="0">
              <a:solidFill>
                <a:schemeClr val="tx1"/>
              </a:solidFill>
              <a:latin typeface="Arial" panose="020B0604020202020204" pitchFamily="34" charset="0"/>
              <a:cs typeface="Arial" panose="020B0604020202020204" pitchFamily="34" charset="0"/>
            </a:endParaRPr>
          </a:p>
          <a:p>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Refer to the slide and below dialogue. </a:t>
            </a:r>
          </a:p>
          <a:p>
            <a:endParaRPr lang="en-AU" sz="1100" dirty="0">
              <a:solidFill>
                <a:schemeClr val="tx1"/>
              </a:solidFill>
              <a:latin typeface="Arial" panose="020B0604020202020204" pitchFamily="34" charset="0"/>
              <a:cs typeface="Arial" panose="020B0604020202020204" pitchFamily="34" charset="0"/>
            </a:endParaRPr>
          </a:p>
          <a:p>
            <a:r>
              <a:rPr lang="en-AU" sz="1100" b="1" dirty="0">
                <a:solidFill>
                  <a:schemeClr val="tx1"/>
                </a:solidFill>
                <a:latin typeface="Arial" panose="020B0604020202020204" pitchFamily="34" charset="0"/>
                <a:cs typeface="Arial" panose="020B0604020202020204" pitchFamily="34" charset="0"/>
              </a:rPr>
              <a:t>Suggested facilitator dialogue:</a:t>
            </a:r>
          </a:p>
          <a:p>
            <a:r>
              <a:rPr lang="en-AU" sz="1100" dirty="0">
                <a:solidFill>
                  <a:schemeClr val="tx1"/>
                </a:solidFill>
                <a:latin typeface="Arial" panose="020B0604020202020204" pitchFamily="34" charset="0"/>
                <a:cs typeface="Arial" panose="020B0604020202020204" pitchFamily="34" charset="0"/>
              </a:rPr>
              <a:t>Maintaining records is an integral part of practice for all health professionals</a:t>
            </a:r>
            <a:r>
              <a:rPr lang="en-AU" sz="1100" baseline="0" dirty="0">
                <a:solidFill>
                  <a:schemeClr val="tx1"/>
                </a:solidFill>
                <a:latin typeface="Arial" panose="020B0604020202020204" pitchFamily="34" charset="0"/>
                <a:cs typeface="Arial" panose="020B0604020202020204" pitchFamily="34" charset="0"/>
              </a:rPr>
              <a:t> and i</a:t>
            </a:r>
            <a:r>
              <a:rPr lang="en-AU" sz="1100" dirty="0">
                <a:solidFill>
                  <a:schemeClr val="tx1"/>
                </a:solidFill>
                <a:latin typeface="Arial" panose="020B0604020202020204" pitchFamily="34" charset="0"/>
                <a:cs typeface="Arial" panose="020B0604020202020204" pitchFamily="34" charset="0"/>
              </a:rPr>
              <a:t>nformation recorded about a client should be impartial, accurate and complete. This information can be used in </a:t>
            </a:r>
            <a:r>
              <a:rPr lang="en-AU" sz="1100" dirty="0" smtClean="0">
                <a:solidFill>
                  <a:schemeClr val="tx1"/>
                </a:solidFill>
                <a:latin typeface="Arial" panose="020B0604020202020204" pitchFamily="34" charset="0"/>
                <a:cs typeface="Arial" panose="020B0604020202020204" pitchFamily="34" charset="0"/>
              </a:rPr>
              <a:t>court or in ongoing investigations. </a:t>
            </a:r>
          </a:p>
          <a:p>
            <a:endParaRPr lang="en-AU" sz="110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Reminder about using “Sensitive note” or whatever health services protocol is e.g. ***SENSITIVE INFO. NOT FOR D/C SUMMARY OR FOI***</a:t>
            </a:r>
          </a:p>
          <a:p>
            <a:endParaRPr lang="en-AU" sz="1100" dirty="0" smtClean="0">
              <a:solidFill>
                <a:schemeClr val="tx1"/>
              </a:solidFill>
              <a:latin typeface="Arial" panose="020B0604020202020204" pitchFamily="34" charset="0"/>
              <a:cs typeface="Arial" panose="020B0604020202020204" pitchFamily="34" charset="0"/>
            </a:endParaRP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29</a:t>
            </a:fld>
            <a:endParaRPr lang="en-AU">
              <a:solidFill>
                <a:prstClr val="black"/>
              </a:solidFill>
            </a:endParaRPr>
          </a:p>
        </p:txBody>
      </p:sp>
    </p:spTree>
    <p:extLst>
      <p:ext uri="{BB962C8B-B14F-4D97-AF65-F5344CB8AC3E}">
        <p14:creationId xmlns:p14="http://schemas.microsoft.com/office/powerpoint/2010/main" val="387397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for</a:t>
            </a:r>
            <a:r>
              <a:rPr lang="en-US" sz="11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baseline="0" dirty="0" smtClean="0">
                <a:solidFill>
                  <a:schemeClr val="tx1"/>
                </a:solidFill>
                <a:latin typeface="Arial" panose="020B0604020202020204" pitchFamily="34" charset="0"/>
                <a:cs typeface="Arial" panose="020B0604020202020204" pitchFamily="34" charset="0"/>
              </a:rPr>
              <a:t>Outline training objectives on </a:t>
            </a:r>
            <a:r>
              <a:rPr lang="en-AU" sz="1100" b="0" i="0" kern="1200" dirty="0" smtClean="0">
                <a:solidFill>
                  <a:schemeClr val="tx1"/>
                </a:solidFill>
                <a:effectLst/>
                <a:latin typeface="Arial" panose="020B0604020202020204" pitchFamily="34" charset="0"/>
                <a:ea typeface="+mn-ea"/>
                <a:cs typeface="Arial" panose="020B0604020202020204" pitchFamily="34" charset="0"/>
              </a:rPr>
              <a:t>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 below. </a:t>
            </a:r>
            <a:endParaRPr lang="en-AU" sz="1100" b="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smtClean="0">
                <a:solidFill>
                  <a:schemeClr val="tx1"/>
                </a:solidFill>
                <a:latin typeface="Arial" panose="020B0604020202020204" pitchFamily="34" charset="0"/>
                <a:cs typeface="Arial" panose="020B0604020202020204" pitchFamily="34" charset="0"/>
              </a:rPr>
              <a:t>Suggested facilitator dialogue:</a:t>
            </a:r>
            <a:endParaRPr lang="en-AU" sz="1100" b="1"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ea typeface="宋体" charset="0"/>
              <a:cs typeface="Arial" panose="020B0604020202020204" pitchFamily="34" charset="0"/>
            </a:endParaRPr>
          </a:p>
          <a:p>
            <a:pPr eaLnBrk="1" hangingPunct="1"/>
            <a:r>
              <a:rPr lang="en-US" sz="1100" dirty="0" smtClean="0"/>
              <a:t>At the conclusion of this session you will be able to: </a:t>
            </a:r>
          </a:p>
          <a:p>
            <a:pPr eaLnBrk="1" hangingPunct="1"/>
            <a:endParaRPr lang="en-US" sz="1100" dirty="0" smtClean="0"/>
          </a:p>
          <a:p>
            <a:pPr marL="171415" indent="-171415">
              <a:buFont typeface="Arial" panose="020B0604020202020204" pitchFamily="34" charset="0"/>
              <a:buChar char="•"/>
            </a:pPr>
            <a:r>
              <a:rPr lang="en-US" sz="1100" dirty="0" err="1" smtClean="0"/>
              <a:t>Recognise</a:t>
            </a:r>
            <a:r>
              <a:rPr lang="en-US" sz="1100" dirty="0" smtClean="0"/>
              <a:t> and define the different types of abuse of older persons</a:t>
            </a:r>
          </a:p>
          <a:p>
            <a:pPr marL="171415" indent="-171415">
              <a:buFont typeface="Arial" panose="020B0604020202020204" pitchFamily="34" charset="0"/>
              <a:buChar char="•"/>
            </a:pPr>
            <a:r>
              <a:rPr lang="en-US" sz="1100" dirty="0" smtClean="0"/>
              <a:t>Understand</a:t>
            </a:r>
            <a:r>
              <a:rPr lang="en-US" sz="1100" baseline="0" dirty="0" smtClean="0"/>
              <a:t> that abuse of older persons is a form of family violence</a:t>
            </a:r>
            <a:endParaRPr lang="en-US" sz="1100" dirty="0" smtClean="0"/>
          </a:p>
          <a:p>
            <a:pPr marL="171415" indent="-171415">
              <a:buFont typeface="Arial" panose="020B0604020202020204" pitchFamily="34" charset="0"/>
              <a:buChar char="•"/>
            </a:pPr>
            <a:r>
              <a:rPr lang="en-US" sz="1100" dirty="0" smtClean="0"/>
              <a:t>identify risk factors </a:t>
            </a:r>
          </a:p>
          <a:p>
            <a:pPr marL="171415" indent="-171415">
              <a:buFont typeface="Arial" panose="020B0604020202020204" pitchFamily="34" charset="0"/>
              <a:buChar char="•"/>
            </a:pPr>
            <a:r>
              <a:rPr lang="en-US" sz="1100" dirty="0" smtClean="0"/>
              <a:t>understand the empowerment</a:t>
            </a:r>
            <a:r>
              <a:rPr lang="en-US" sz="1100" baseline="0" dirty="0" smtClean="0"/>
              <a:t> approach</a:t>
            </a:r>
            <a:endParaRPr lang="en-US" sz="1100" dirty="0" smtClean="0"/>
          </a:p>
          <a:p>
            <a:pPr marL="171415" indent="-171415">
              <a:buFont typeface="Arial" panose="020B0604020202020204" pitchFamily="34" charset="0"/>
              <a:buChar char="•"/>
            </a:pPr>
            <a:r>
              <a:rPr lang="en-US" sz="1100" dirty="0" err="1" smtClean="0"/>
              <a:t>Recognise</a:t>
            </a:r>
            <a:r>
              <a:rPr lang="en-US" sz="1100" dirty="0" smtClean="0"/>
              <a:t> that family violence situations are often complex and barriers exist for older people</a:t>
            </a:r>
          </a:p>
          <a:p>
            <a:pPr marL="171415" indent="-171415">
              <a:buFont typeface="Arial" panose="020B0604020202020204" pitchFamily="34" charset="0"/>
              <a:buChar char="•"/>
            </a:pPr>
            <a:r>
              <a:rPr lang="en-US" sz="1100" dirty="0" smtClean="0"/>
              <a:t>apply sensitive</a:t>
            </a:r>
            <a:r>
              <a:rPr lang="en-US" sz="1100" baseline="0" dirty="0" smtClean="0"/>
              <a:t> practice approach to older people with identified abuse indicators</a:t>
            </a:r>
          </a:p>
          <a:p>
            <a:pPr marL="171415" indent="-171415">
              <a:buFont typeface="Arial" panose="020B0604020202020204" pitchFamily="34" charset="0"/>
              <a:buChar char="•"/>
            </a:pPr>
            <a:r>
              <a:rPr lang="en-US" sz="1100" baseline="0" dirty="0" smtClean="0"/>
              <a:t>support older people at risk</a:t>
            </a:r>
          </a:p>
          <a:p>
            <a:pPr marL="0" indent="0">
              <a:lnSpc>
                <a:spcPct val="100000"/>
              </a:lnSpc>
              <a:buFont typeface="Arial" panose="020B0604020202020204" pitchFamily="34" charset="0"/>
              <a:buNone/>
            </a:pPr>
            <a:endParaRPr lang="en-US" sz="1100" b="0" i="1" dirty="0" smtClean="0">
              <a:solidFill>
                <a:schemeClr val="tx1"/>
              </a:solidFill>
              <a:latin typeface="Arial" panose="020B0604020202020204" pitchFamily="34" charset="0"/>
              <a:ea typeface="宋体" charset="0"/>
              <a:cs typeface="Arial" panose="020B0604020202020204" pitchFamily="34" charset="0"/>
            </a:endParaRPr>
          </a:p>
          <a:p>
            <a:pPr eaLnBrk="1" hangingPunct="1"/>
            <a:r>
              <a:rPr lang="en-AU" sz="1100" b="1" i="0" baseline="0" dirty="0" smtClean="0">
                <a:solidFill>
                  <a:schemeClr val="tx1"/>
                </a:solidFill>
                <a:latin typeface="Arial" panose="020B0604020202020204" pitchFamily="34" charset="0"/>
                <a:cs typeface="Arial" panose="020B0604020202020204" pitchFamily="34" charset="0"/>
              </a:rPr>
              <a:t>Key message: </a:t>
            </a:r>
            <a:r>
              <a:rPr lang="en-US" altLang="en-US" sz="1400" b="1" dirty="0" smtClean="0"/>
              <a:t>This session will b</a:t>
            </a:r>
            <a:r>
              <a:rPr lang="en-US" sz="1400" b="1" dirty="0" smtClean="0"/>
              <a:t>uild awareness and understanding about older persons’ experience of family</a:t>
            </a:r>
            <a:r>
              <a:rPr lang="en-US" sz="1400" b="1" baseline="0" dirty="0" smtClean="0"/>
              <a:t> violence</a:t>
            </a:r>
            <a:r>
              <a:rPr lang="en-US" sz="1400" b="1" dirty="0" smtClean="0"/>
              <a:t> for health professionals. </a:t>
            </a:r>
          </a:p>
          <a:p>
            <a:pPr defTabSz="915406" fontAlgn="base">
              <a:lnSpc>
                <a:spcPct val="100000"/>
              </a:lnSpc>
              <a:spcBef>
                <a:spcPct val="30000"/>
              </a:spcBef>
              <a:spcAft>
                <a:spcPct val="0"/>
              </a:spcAft>
              <a:defRPr/>
            </a:pPr>
            <a:r>
              <a:rPr lang="en-US" sz="1400" b="1" dirty="0" smtClean="0"/>
              <a:t>Acting on your suspicion</a:t>
            </a:r>
            <a:r>
              <a:rPr lang="en-US" sz="1400" b="1" baseline="0" dirty="0" smtClean="0"/>
              <a:t> - i</a:t>
            </a:r>
            <a:r>
              <a:rPr lang="en-US" sz="1400" b="1" dirty="0" smtClean="0"/>
              <a:t>t is important that before any</a:t>
            </a:r>
            <a:r>
              <a:rPr lang="en-US" sz="1400" b="1" baseline="0" dirty="0" smtClean="0"/>
              <a:t> health professional asks questions about abuse – they are confident in responding and supporting the older person who may be experiencing abuse. This training will help you do that.</a:t>
            </a:r>
            <a:endParaRPr lang="en-AU" sz="14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smtClean="0">
                <a:solidFill>
                  <a:schemeClr val="tx1"/>
                </a:solidFill>
                <a:latin typeface="Arial" panose="020B0604020202020204" pitchFamily="34" charset="0"/>
                <a:cs typeface="Arial" panose="020B0604020202020204" pitchFamily="34" charset="0"/>
              </a:rPr>
              <a:t>Instructions </a:t>
            </a:r>
            <a:r>
              <a:rPr lang="en-AU" sz="1100" b="1" i="0" dirty="0">
                <a:solidFill>
                  <a:schemeClr val="tx1"/>
                </a:solidFill>
                <a:latin typeface="Arial" panose="020B0604020202020204" pitchFamily="34" charset="0"/>
                <a:cs typeface="Arial" panose="020B0604020202020204" pitchFamily="34" charset="0"/>
              </a:rPr>
              <a:t>for facilitators:</a:t>
            </a:r>
            <a:r>
              <a:rPr lang="en-AU" sz="1100" b="1" i="0"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dirty="0">
                <a:solidFill>
                  <a:schemeClr val="tx1"/>
                </a:solidFill>
                <a:effectLst/>
                <a:latin typeface="Arial" panose="020B0604020202020204" pitchFamily="34" charset="0"/>
                <a:ea typeface="Arial" charset="0"/>
                <a:cs typeface="Arial" panose="020B0604020202020204" pitchFamily="34" charset="0"/>
              </a:rPr>
              <a:t>Note:</a:t>
            </a:r>
            <a:r>
              <a:rPr lang="en-AU" sz="1100" b="1" i="0" dirty="0">
                <a:solidFill>
                  <a:schemeClr val="tx1"/>
                </a:solidFill>
                <a:latin typeface="Arial" panose="020B0604020202020204" pitchFamily="34" charset="0"/>
                <a:ea typeface="Arial" charset="0"/>
                <a:cs typeface="Arial" panose="020B0604020202020204" pitchFamily="34" charset="0"/>
              </a:rPr>
              <a:t> </a:t>
            </a:r>
            <a:r>
              <a:rPr lang="en-AU" sz="1100" b="0" i="0" dirty="0">
                <a:solidFill>
                  <a:schemeClr val="tx1"/>
                </a:solidFill>
                <a:latin typeface="Arial" panose="020B0604020202020204" pitchFamily="34" charset="0"/>
                <a:ea typeface="Arial" charset="0"/>
                <a:cs typeface="Arial" panose="020B0604020202020204" pitchFamily="34" charset="0"/>
              </a:rPr>
              <a:t>This slide</a:t>
            </a:r>
            <a:r>
              <a:rPr lang="en-AU" sz="1100" b="0" i="0" baseline="0" dirty="0">
                <a:solidFill>
                  <a:schemeClr val="tx1"/>
                </a:solidFill>
                <a:latin typeface="Arial" panose="020B0604020202020204" pitchFamily="34" charset="0"/>
                <a:ea typeface="Arial" charset="0"/>
                <a:cs typeface="Arial" panose="020B0604020202020204" pitchFamily="34" charset="0"/>
              </a:rPr>
              <a:t> should be amended</a:t>
            </a:r>
            <a:r>
              <a:rPr lang="en-AU" sz="1100" b="0" i="0" dirty="0">
                <a:solidFill>
                  <a:schemeClr val="tx1"/>
                </a:solidFill>
                <a:latin typeface="Arial" panose="020B0604020202020204" pitchFamily="34" charset="0"/>
                <a:ea typeface="Arial" charset="0"/>
                <a:cs typeface="Arial" panose="020B0604020202020204" pitchFamily="34" charset="0"/>
              </a:rPr>
              <a:t> to outline the support available</a:t>
            </a:r>
            <a:r>
              <a:rPr lang="en-AU" sz="1100" b="0" i="0" baseline="0" dirty="0">
                <a:solidFill>
                  <a:schemeClr val="tx1"/>
                </a:solidFill>
                <a:latin typeface="Arial" panose="020B0604020202020204" pitchFamily="34" charset="0"/>
                <a:ea typeface="Arial" charset="0"/>
                <a:cs typeface="Arial" panose="020B0604020202020204" pitchFamily="34" charset="0"/>
              </a:rPr>
              <a:t> to staff at your hospital on a professional and personal level</a:t>
            </a:r>
          </a:p>
          <a:p>
            <a:pPr>
              <a:lnSpc>
                <a:spcPct val="100000"/>
              </a:lnSpc>
            </a:pPr>
            <a:endParaRPr lang="en-AU" sz="1100" b="1"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it is</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not easy </a:t>
            </a:r>
            <a:r>
              <a:rPr lang="en-AU" sz="1100" i="0" kern="1200" dirty="0">
                <a:solidFill>
                  <a:schemeClr val="tx1"/>
                </a:solidFill>
                <a:effectLst/>
                <a:latin typeface="Arial" panose="020B0604020202020204" pitchFamily="34" charset="0"/>
                <a:ea typeface="Arial" charset="0"/>
                <a:cs typeface="Arial" panose="020B0604020202020204" pitchFamily="34" charset="0"/>
              </a:rPr>
              <a:t>working with people who have experienced family violence and sexual assault </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and </a:t>
            </a:r>
            <a:r>
              <a:rPr lang="en-AU" sz="1100" i="0" kern="1200" dirty="0">
                <a:solidFill>
                  <a:schemeClr val="tx1"/>
                </a:solidFill>
                <a:effectLst/>
                <a:latin typeface="Arial" panose="020B0604020202020204" pitchFamily="34" charset="0"/>
                <a:ea typeface="Arial" charset="0"/>
                <a:cs typeface="Arial" panose="020B0604020202020204" pitchFamily="34" charset="0"/>
              </a:rPr>
              <a:t>professionals can be personally affected by hearing about these traumatic events, and by witnessing the considerable impact and distress that</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it</a:t>
            </a:r>
            <a:r>
              <a:rPr lang="en-AU" sz="1100" i="0" kern="1200" dirty="0">
                <a:solidFill>
                  <a:schemeClr val="tx1"/>
                </a:solidFill>
                <a:effectLst/>
                <a:latin typeface="Arial" panose="020B0604020202020204" pitchFamily="34" charset="0"/>
                <a:ea typeface="Arial" charset="0"/>
                <a:cs typeface="Arial" panose="020B0604020202020204" pitchFamily="34" charset="0"/>
              </a:rPr>
              <a:t> causes.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Listening to accounts of trauma can challenge your understanding of the world and can lead to </a:t>
            </a:r>
            <a:r>
              <a:rPr lang="en-US" sz="1100" i="0" baseline="0" dirty="0">
                <a:solidFill>
                  <a:schemeClr val="tx1"/>
                </a:solidFill>
                <a:latin typeface="Arial" panose="020B0604020202020204" pitchFamily="34" charset="0"/>
                <a:cs typeface="Arial" panose="020B0604020202020204" pitchFamily="34" charset="0"/>
              </a:rPr>
              <a:t>cumulative stress, compassion fatigue or vicarious trauma. </a:t>
            </a:r>
            <a:endParaRPr lang="en-US" sz="110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Our stress can undermine the care and compassion we are able to give.</a:t>
            </a:r>
            <a:r>
              <a:rPr lang="en-US" sz="1100" i="0" baseline="0" dirty="0">
                <a:solidFill>
                  <a:schemeClr val="tx1"/>
                </a:solidFill>
                <a:latin typeface="Arial" panose="020B0604020202020204" pitchFamily="34" charset="0"/>
                <a:cs typeface="Arial" panose="020B0604020202020204" pitchFamily="34" charset="0"/>
              </a:rPr>
              <a:t> </a:t>
            </a:r>
            <a:r>
              <a:rPr lang="en-US" sz="1100" i="0" dirty="0">
                <a:solidFill>
                  <a:schemeClr val="tx1"/>
                </a:solidFill>
                <a:latin typeface="Arial" panose="020B0604020202020204" pitchFamily="34" charset="0"/>
                <a:cs typeface="Arial" panose="020B0604020202020204" pitchFamily="34" charset="0"/>
              </a:rPr>
              <a:t>When supporting people who have experienced trauma, your ability to ‘help’ them may fall short of your expectations </a:t>
            </a:r>
            <a:r>
              <a:rPr lang="en-AU" sz="1100" i="0" dirty="0">
                <a:solidFill>
                  <a:schemeClr val="tx1"/>
                </a:solidFill>
                <a:latin typeface="Arial" panose="020B0604020202020204" pitchFamily="34" charset="0"/>
                <a:cs typeface="Arial" panose="020B0604020202020204" pitchFamily="34" charset="0"/>
              </a:rPr>
              <a:t>and</a:t>
            </a:r>
            <a:r>
              <a:rPr lang="en-AU" sz="1100" i="0" baseline="0" dirty="0">
                <a:solidFill>
                  <a:schemeClr val="tx1"/>
                </a:solidFill>
                <a:latin typeface="Arial" panose="020B0604020202020204" pitchFamily="34" charset="0"/>
                <a:cs typeface="Arial" panose="020B0604020202020204" pitchFamily="34" charset="0"/>
              </a:rPr>
              <a:t> may make you </a:t>
            </a:r>
            <a:r>
              <a:rPr lang="en-US" sz="1100" i="0" dirty="0">
                <a:solidFill>
                  <a:schemeClr val="tx1"/>
                </a:solidFill>
                <a:latin typeface="Arial" panose="020B0604020202020204" pitchFamily="34" charset="0"/>
                <a:cs typeface="Arial" panose="020B0604020202020204" pitchFamily="34" charset="0"/>
              </a:rPr>
              <a:t>question your professional capacity. This is why reflective</a:t>
            </a:r>
            <a:r>
              <a:rPr lang="en-US" sz="1100" i="0" baseline="0" dirty="0">
                <a:solidFill>
                  <a:schemeClr val="tx1"/>
                </a:solidFill>
                <a:latin typeface="Arial" panose="020B0604020202020204" pitchFamily="34" charset="0"/>
                <a:cs typeface="Arial" panose="020B0604020202020204" pitchFamily="34" charset="0"/>
              </a:rPr>
              <a:t> practice</a:t>
            </a:r>
            <a:r>
              <a:rPr lang="en-US" sz="1100" i="0" dirty="0">
                <a:solidFill>
                  <a:schemeClr val="tx1"/>
                </a:solidFill>
                <a:latin typeface="Arial" panose="020B0604020202020204" pitchFamily="34" charset="0"/>
                <a:cs typeface="Arial" panose="020B0604020202020204" pitchFamily="34" charset="0"/>
              </a:rPr>
              <a:t> and supervision can be important</a:t>
            </a:r>
            <a:r>
              <a:rPr lang="en-US" sz="1100" i="0" baseline="0" dirty="0">
                <a:solidFill>
                  <a:schemeClr val="tx1"/>
                </a:solidFill>
                <a:latin typeface="Arial" panose="020B0604020202020204" pitchFamily="34" charset="0"/>
                <a:cs typeface="Arial" panose="020B0604020202020204" pitchFamily="34" charset="0"/>
              </a:rPr>
              <a:t> practices. </a:t>
            </a: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For</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some people this work</a:t>
            </a:r>
            <a:r>
              <a:rPr lang="en-AU" sz="1100" i="0" kern="1200" dirty="0">
                <a:solidFill>
                  <a:schemeClr val="tx1"/>
                </a:solidFill>
                <a:effectLst/>
                <a:latin typeface="Arial" panose="020B0604020202020204" pitchFamily="34" charset="0"/>
                <a:ea typeface="Arial" charset="0"/>
                <a:cs typeface="Arial" panose="020B0604020202020204" pitchFamily="34" charset="0"/>
              </a:rPr>
              <a:t> can be experienced as a privilege, knowing the difference that we can make to the lives of those that we assist. It can also become personally draining, at times overwhelming.</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Recognising and addressing the need for self-care is an important part of doing our job well.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Sometimes, simply sharing our emotions with colleagues, family and friends can help but sometimes more professional support is required.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Explain what is being done to train managers in the SHRFV Workplace Support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i="0" kern="1200" baseline="0" dirty="0">
              <a:solidFill>
                <a:schemeClr val="tx1"/>
              </a:solidFill>
              <a:effectLst/>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r>
              <a:rPr lang="en-AU" sz="1100" b="1" i="0" kern="1200" dirty="0">
                <a:solidFill>
                  <a:schemeClr val="tx1"/>
                </a:solidFill>
                <a:effectLst/>
                <a:latin typeface="Arial" panose="020B0604020202020204" pitchFamily="34" charset="0"/>
                <a:ea typeface="Arial" charset="0"/>
                <a:cs typeface="Arial" panose="020B0604020202020204" pitchFamily="34" charset="0"/>
              </a:rPr>
              <a:t>Key message</a:t>
            </a:r>
            <a:r>
              <a:rPr lang="en-AU" sz="1100" b="1" i="0" kern="1200" baseline="0" dirty="0">
                <a:solidFill>
                  <a:schemeClr val="tx1"/>
                </a:solidFill>
                <a:effectLst/>
                <a:latin typeface="Arial" panose="020B0604020202020204" pitchFamily="34" charset="0"/>
                <a:ea typeface="Arial" charset="0"/>
                <a:cs typeface="Arial" panose="020B0604020202020204" pitchFamily="34" charset="0"/>
              </a:rPr>
              <a:t>: It is important to recognise the need for self care when working with people affected by trauma from family violence. </a:t>
            </a:r>
            <a:endParaRPr lang="en-AU" sz="1100" b="1" i="0" dirty="0">
              <a:solidFill>
                <a:schemeClr val="tx1"/>
              </a:solidFill>
              <a:latin typeface="Arial" panose="020B0604020202020204" pitchFamily="34" charset="0"/>
              <a:ea typeface="Arial"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327818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latin typeface="Arial" panose="020B0604020202020204" pitchFamily="34" charset="0"/>
                <a:cs typeface="Arial" panose="020B0604020202020204" pitchFamily="34" charset="0"/>
              </a:rPr>
              <a:t>Instructions for facilitators:</a:t>
            </a:r>
            <a:r>
              <a:rPr lang="en-AU" sz="1100" b="1" baseline="0" dirty="0" smtClean="0">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dirty="0" smtClean="0">
                <a:solidFill>
                  <a:schemeClr val="tx1"/>
                </a:solidFill>
                <a:effectLst/>
                <a:latin typeface="Arial" panose="020B0604020202020204" pitchFamily="34" charset="0"/>
                <a:ea typeface="+mn-ea"/>
                <a:cs typeface="Arial" panose="020B0604020202020204" pitchFamily="34" charset="0"/>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i="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buFont typeface="Arial" panose="020B0604020202020204" pitchFamily="34" charset="0"/>
              <a:buChar char="•"/>
            </a:pP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Elder abuse is a recognised form of family violence</a:t>
            </a:r>
          </a:p>
          <a:p>
            <a:pPr marL="800100" lvl="1" indent="-34290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Health professionals need to be alert to the signs and risks of elder abuse and confidently offer respect and support</a:t>
            </a:r>
          </a:p>
          <a:p>
            <a:pPr marL="800100" lvl="1" indent="-34290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Apply principles of sensitive practice</a:t>
            </a:r>
          </a:p>
          <a:p>
            <a:pPr marL="800100" lvl="1" indent="-34290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Consider the safety of the older person</a:t>
            </a:r>
          </a:p>
          <a:p>
            <a:pPr marL="800100" lvl="1" indent="-34290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Respect the right of the older person to maintain family relationships</a:t>
            </a:r>
          </a:p>
          <a:p>
            <a:pPr marL="800100" lvl="1" indent="-34290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Work collaboratively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01934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endParaRPr lang="en-AU" sz="1100" i="1"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Thank the group for their participation, engagement and energy</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that family violence </a:t>
            </a:r>
            <a:r>
              <a:rPr lang="en-AU" sz="1100" i="0" kern="1200" dirty="0" smtClean="0">
                <a:solidFill>
                  <a:schemeClr val="tx1"/>
                </a:solidFill>
                <a:effectLst/>
                <a:latin typeface="Arial" panose="020B0604020202020204" pitchFamily="34" charset="0"/>
                <a:ea typeface="Arial" charset="0"/>
                <a:cs typeface="Arial" panose="020B0604020202020204" pitchFamily="34" charset="0"/>
              </a:rPr>
              <a:t>is</a:t>
            </a:r>
            <a:r>
              <a:rPr lang="en-AU" sz="1100" i="0" kern="1200" baseline="0" dirty="0" smtClean="0">
                <a:solidFill>
                  <a:schemeClr val="tx1"/>
                </a:solidFill>
                <a:effectLst/>
                <a:latin typeface="Arial" panose="020B0604020202020204" pitchFamily="34" charset="0"/>
                <a:ea typeface="Arial" charset="0"/>
                <a:cs typeface="Arial" panose="020B0604020202020204" pitchFamily="34" charset="0"/>
              </a:rPr>
              <a:t> </a:t>
            </a:r>
            <a:r>
              <a:rPr lang="en-AU" sz="1100" i="0" kern="1200" dirty="0" smtClean="0">
                <a:solidFill>
                  <a:schemeClr val="tx1"/>
                </a:solidFill>
                <a:effectLst/>
                <a:latin typeface="Arial" panose="020B0604020202020204" pitchFamily="34" charset="0"/>
                <a:ea typeface="Arial" charset="0"/>
                <a:cs typeface="Arial" panose="020B0604020202020204" pitchFamily="34" charset="0"/>
              </a:rPr>
              <a:t>complex </a:t>
            </a:r>
            <a:r>
              <a:rPr lang="en-AU" sz="1100" i="0" kern="1200" dirty="0">
                <a:solidFill>
                  <a:schemeClr val="tx1"/>
                </a:solidFill>
                <a:effectLst/>
                <a:latin typeface="Arial" panose="020B0604020202020204" pitchFamily="34" charset="0"/>
                <a:ea typeface="Arial" charset="0"/>
                <a:cs typeface="Arial" panose="020B0604020202020204" pitchFamily="34" charset="0"/>
              </a:rPr>
              <a:t>and that this training is brief</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Encourage the uptake of any further training, including </a:t>
            </a:r>
            <a:r>
              <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rPr>
              <a:t>supplementary SHRFV training </a:t>
            </a:r>
            <a:r>
              <a:rPr lang="en-AU" sz="1100" i="0" u="none" strike="noStrike" kern="1200" baseline="0" dirty="0" smtClean="0">
                <a:solidFill>
                  <a:schemeClr val="tx1"/>
                </a:solidFill>
                <a:effectLst/>
                <a:latin typeface="Arial" panose="020B0604020202020204" pitchFamily="34" charset="0"/>
                <a:ea typeface="Arial" charset="0"/>
                <a:cs typeface="Arial" panose="020B0604020202020204" pitchFamily="34" charset="0"/>
              </a:rPr>
              <a:t>programs (that are relevant to role)</a:t>
            </a:r>
            <a:endPar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endParaRP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Remind participants to complete the training evaluation</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form. </a:t>
            </a:r>
            <a:endParaRPr lang="en-AU" sz="110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14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kern="1200" baseline="0" dirty="0">
                <a:solidFill>
                  <a:schemeClr val="tx1"/>
                </a:solidFill>
                <a:effectLst/>
                <a:latin typeface="Arial" panose="020B0604020202020204" pitchFamily="34" charset="0"/>
                <a:ea typeface="Arial" charset="0"/>
                <a:cs typeface="Arial" panose="020B0604020202020204" pitchFamily="34" charset="0"/>
              </a:rPr>
              <a:t>Handout (optional): </a:t>
            </a:r>
          </a:p>
          <a:p>
            <a:pPr marL="0" indent="0">
              <a:lnSpc>
                <a:spcPct val="100000"/>
              </a:lnSpc>
              <a:buFont typeface="Arial" panose="020B0604020202020204" pitchFamily="34" charset="0"/>
              <a:buNone/>
            </a:pPr>
            <a:endParaRPr lang="en-AU" sz="1100" b="1"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dirty="0">
                <a:solidFill>
                  <a:schemeClr val="tx1"/>
                </a:solidFill>
                <a:latin typeface="Arial" panose="020B0604020202020204" pitchFamily="34" charset="0"/>
                <a:ea typeface="Arial" charset="0"/>
                <a:cs typeface="Arial" panose="020B0604020202020204" pitchFamily="34" charset="0"/>
              </a:rPr>
              <a:t>Relevant p</a:t>
            </a:r>
            <a:r>
              <a:rPr lang="en-AU" sz="1100" baseline="0" dirty="0">
                <a:solidFill>
                  <a:schemeClr val="tx1"/>
                </a:solidFill>
                <a:latin typeface="Arial" panose="020B0604020202020204" pitchFamily="34" charset="0"/>
                <a:ea typeface="Arial" charset="0"/>
                <a:cs typeface="Arial" panose="020B0604020202020204" pitchFamily="34" charset="0"/>
              </a:rPr>
              <a:t>olicy and procedure</a:t>
            </a:r>
          </a:p>
          <a:p>
            <a:pPr marL="171450" indent="-171450">
              <a:lnSpc>
                <a:spcPct val="100000"/>
              </a:lnSpc>
              <a:buFont typeface="Arial" panose="020B0604020202020204" pitchFamily="34" charset="0"/>
              <a:buChar char="•"/>
            </a:pPr>
            <a:r>
              <a:rPr lang="en-AU" sz="1100" baseline="0" dirty="0">
                <a:solidFill>
                  <a:schemeClr val="tx1"/>
                </a:solidFill>
                <a:latin typeface="Arial" panose="020B0604020202020204" pitchFamily="34" charset="0"/>
                <a:ea typeface="Arial" charset="0"/>
                <a:cs typeface="Arial" panose="020B0604020202020204" pitchFamily="34" charset="0"/>
              </a:rPr>
              <a:t>Referral pathways and contact details</a:t>
            </a:r>
          </a:p>
          <a:p>
            <a:pPr marL="171450" indent="-171450">
              <a:lnSpc>
                <a:spcPct val="100000"/>
              </a:lnSpc>
              <a:buFont typeface="Arial" panose="020B0604020202020204" pitchFamily="34" charset="0"/>
              <a:buChar cha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List of family violence contact officers / clinical champions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Arial" panose="020B0604020202020204" pitchFamily="34" charset="0"/>
                <a:ea typeface="Arial" charset="0"/>
                <a:cs typeface="Arial" panose="020B0604020202020204" pitchFamily="34" charset="0"/>
              </a:rPr>
              <a:t>Lanyards to remind clinicians about LIVES and</a:t>
            </a:r>
            <a:r>
              <a:rPr lang="en-AU" sz="1100" kern="1200" baseline="0" dirty="0">
                <a:solidFill>
                  <a:schemeClr val="tx1"/>
                </a:solidFill>
                <a:effectLst/>
                <a:latin typeface="Arial" panose="020B0604020202020204" pitchFamily="34" charset="0"/>
                <a:ea typeface="Arial" charset="0"/>
                <a:cs typeface="Arial" panose="020B0604020202020204" pitchFamily="34" charset="0"/>
              </a:rPr>
              <a:t>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Badges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WHO sensitive practice reading material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Indicators of family violence across the lifespan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solidFill>
                  <a:schemeClr val="tx1"/>
                </a:solidFill>
                <a:latin typeface="Arial" panose="020B0604020202020204" pitchFamily="34" charset="0"/>
                <a:ea typeface="Arial" charset="0"/>
                <a:cs typeface="Arial" panose="020B0604020202020204" pitchFamily="34" charset="0"/>
              </a:rPr>
              <a:t>Specialist Family Violence Support Service Contact Details [tailored to your hospital]</a:t>
            </a:r>
            <a:endParaRPr lang="en-AU" sz="1100" kern="1200" baseline="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a:lnSpc>
                <a:spcPct val="100000"/>
              </a:lnSpc>
            </a:pPr>
            <a:r>
              <a:rPr lang="en-AU" sz="1100" i="0" dirty="0">
                <a:solidFill>
                  <a:schemeClr val="tx1"/>
                </a:solidFill>
                <a:latin typeface="Arial" panose="020B0604020202020204" pitchFamily="34" charset="0"/>
                <a:ea typeface="Arial" charset="0"/>
                <a:cs typeface="Arial" panose="020B0604020202020204" pitchFamily="34" charset="0"/>
              </a:rPr>
              <a:t>References</a:t>
            </a:r>
            <a:r>
              <a:rPr lang="en-AU" sz="1100" i="0" baseline="0" dirty="0">
                <a:solidFill>
                  <a:schemeClr val="tx1"/>
                </a:solidFill>
                <a:latin typeface="Arial" panose="020B0604020202020204" pitchFamily="34" charset="0"/>
                <a:ea typeface="Arial" charset="0"/>
                <a:cs typeface="Arial" panose="020B0604020202020204" pitchFamily="34" charset="0"/>
              </a:rPr>
              <a:t> and sources of further information </a:t>
            </a:r>
            <a:endParaRPr lang="en-AU" sz="1100" i="0" dirty="0">
              <a:solidFill>
                <a:schemeClr val="tx1"/>
              </a:solidFill>
              <a:latin typeface="Arial" panose="020B0604020202020204" pitchFamily="34" charset="0"/>
              <a:ea typeface="Arial" charset="0"/>
              <a:cs typeface="Arial" panose="020B0604020202020204" pitchFamily="34" charset="0"/>
            </a:endParaRPr>
          </a:p>
          <a:p>
            <a:r>
              <a:rPr lang="en-AU" sz="1200" kern="1200" dirty="0" smtClean="0">
                <a:solidFill>
                  <a:schemeClr val="tx1"/>
                </a:solidFill>
                <a:effectLst/>
                <a:latin typeface="+mn-lt"/>
                <a:ea typeface="+mn-ea"/>
                <a:cs typeface="+mn-cs"/>
              </a:rPr>
              <a:t>Additional References:</a:t>
            </a:r>
          </a:p>
          <a:p>
            <a:r>
              <a:rPr lang="en-AU" sz="1200" u="sng" kern="1200" dirty="0" smtClean="0">
                <a:solidFill>
                  <a:schemeClr val="tx1"/>
                </a:solidFill>
                <a:effectLst/>
                <a:latin typeface="+mn-lt"/>
                <a:ea typeface="+mn-ea"/>
                <a:cs typeface="+mn-cs"/>
                <a:hlinkClick r:id="rId3"/>
              </a:rPr>
              <a:t>https://togethermakingchange.org.au/resource_kits/</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https://www.compass.info/</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15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kern="1200" baseline="0" dirty="0">
                <a:solidFill>
                  <a:schemeClr val="tx1"/>
                </a:solidFill>
                <a:effectLst/>
                <a:latin typeface="Arial" panose="020B0604020202020204" pitchFamily="34" charset="0"/>
                <a:ea typeface="Arial" charset="0"/>
                <a:cs typeface="Arial" panose="020B0604020202020204" pitchFamily="34" charset="0"/>
              </a:rPr>
              <a:t>Handout (optional): </a:t>
            </a:r>
          </a:p>
          <a:p>
            <a:pPr marL="0" indent="0">
              <a:lnSpc>
                <a:spcPct val="100000"/>
              </a:lnSpc>
              <a:buFont typeface="Arial" panose="020B0604020202020204" pitchFamily="34" charset="0"/>
              <a:buNone/>
            </a:pPr>
            <a:endParaRPr lang="en-AU" sz="1100" b="1"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dirty="0">
                <a:solidFill>
                  <a:schemeClr val="tx1"/>
                </a:solidFill>
                <a:latin typeface="Arial" panose="020B0604020202020204" pitchFamily="34" charset="0"/>
                <a:ea typeface="Arial" charset="0"/>
                <a:cs typeface="Arial" panose="020B0604020202020204" pitchFamily="34" charset="0"/>
              </a:rPr>
              <a:t>Relevant p</a:t>
            </a:r>
            <a:r>
              <a:rPr lang="en-AU" sz="1100" baseline="0" dirty="0">
                <a:solidFill>
                  <a:schemeClr val="tx1"/>
                </a:solidFill>
                <a:latin typeface="Arial" panose="020B0604020202020204" pitchFamily="34" charset="0"/>
                <a:ea typeface="Arial" charset="0"/>
                <a:cs typeface="Arial" panose="020B0604020202020204" pitchFamily="34" charset="0"/>
              </a:rPr>
              <a:t>olicy and procedure</a:t>
            </a:r>
          </a:p>
          <a:p>
            <a:pPr marL="171450" indent="-171450">
              <a:lnSpc>
                <a:spcPct val="100000"/>
              </a:lnSpc>
              <a:buFont typeface="Arial" panose="020B0604020202020204" pitchFamily="34" charset="0"/>
              <a:buChar char="•"/>
            </a:pPr>
            <a:r>
              <a:rPr lang="en-AU" sz="1100" baseline="0" dirty="0">
                <a:solidFill>
                  <a:schemeClr val="tx1"/>
                </a:solidFill>
                <a:latin typeface="Arial" panose="020B0604020202020204" pitchFamily="34" charset="0"/>
                <a:ea typeface="Arial" charset="0"/>
                <a:cs typeface="Arial" panose="020B0604020202020204" pitchFamily="34" charset="0"/>
              </a:rPr>
              <a:t>Referral pathways and contact details</a:t>
            </a:r>
          </a:p>
          <a:p>
            <a:pPr marL="171450" indent="-171450">
              <a:lnSpc>
                <a:spcPct val="100000"/>
              </a:lnSpc>
              <a:buFont typeface="Arial" panose="020B0604020202020204" pitchFamily="34" charset="0"/>
              <a:buChar cha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List of family violence contact officers / clinical champions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Arial" panose="020B0604020202020204" pitchFamily="34" charset="0"/>
                <a:ea typeface="Arial" charset="0"/>
                <a:cs typeface="Arial" panose="020B0604020202020204" pitchFamily="34" charset="0"/>
              </a:rPr>
              <a:t>Lanyards to remind clinicians about LIVES and</a:t>
            </a:r>
            <a:r>
              <a:rPr lang="en-AU" sz="1100" kern="1200" baseline="0" dirty="0">
                <a:solidFill>
                  <a:schemeClr val="tx1"/>
                </a:solidFill>
                <a:effectLst/>
                <a:latin typeface="Arial" panose="020B0604020202020204" pitchFamily="34" charset="0"/>
                <a:ea typeface="Arial" charset="0"/>
                <a:cs typeface="Arial" panose="020B0604020202020204" pitchFamily="34" charset="0"/>
              </a:rPr>
              <a:t>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Badges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WHO sensitive practice reading material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Indicators of family violence across the lifespan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solidFill>
                  <a:schemeClr val="tx1"/>
                </a:solidFill>
                <a:latin typeface="Arial" panose="020B0604020202020204" pitchFamily="34" charset="0"/>
                <a:ea typeface="Arial" charset="0"/>
                <a:cs typeface="Arial" panose="020B0604020202020204" pitchFamily="34" charset="0"/>
              </a:rPr>
              <a:t>Specialist Family Violence Support Service Contact Details [tailored to your hospital]</a:t>
            </a:r>
            <a:endParaRPr lang="en-AU" sz="1100" kern="1200" baseline="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a:lnSpc>
                <a:spcPct val="100000"/>
              </a:lnSpc>
            </a:pPr>
            <a:r>
              <a:rPr lang="en-AU" sz="1100" i="0" dirty="0">
                <a:solidFill>
                  <a:schemeClr val="tx1"/>
                </a:solidFill>
                <a:latin typeface="Arial" panose="020B0604020202020204" pitchFamily="34" charset="0"/>
                <a:ea typeface="Arial" charset="0"/>
                <a:cs typeface="Arial" panose="020B0604020202020204" pitchFamily="34" charset="0"/>
              </a:rPr>
              <a:t>References</a:t>
            </a:r>
            <a:r>
              <a:rPr lang="en-AU" sz="1100" i="0" baseline="0" dirty="0">
                <a:solidFill>
                  <a:schemeClr val="tx1"/>
                </a:solidFill>
                <a:latin typeface="Arial" panose="020B0604020202020204" pitchFamily="34" charset="0"/>
                <a:ea typeface="Arial" charset="0"/>
                <a:cs typeface="Arial" panose="020B0604020202020204" pitchFamily="34" charset="0"/>
              </a:rPr>
              <a:t> and sources of further information </a:t>
            </a:r>
            <a:endParaRPr lang="en-AU" sz="1100" i="0" dirty="0">
              <a:solidFill>
                <a:schemeClr val="tx1"/>
              </a:solidFill>
              <a:latin typeface="Arial" panose="020B0604020202020204" pitchFamily="34" charset="0"/>
              <a:ea typeface="Arial" charset="0"/>
              <a:cs typeface="Arial" panose="020B0604020202020204" pitchFamily="34" charset="0"/>
            </a:endParaRPr>
          </a:p>
          <a:p>
            <a:r>
              <a:rPr lang="en-AU" sz="1200" kern="1200" dirty="0" smtClean="0">
                <a:solidFill>
                  <a:schemeClr val="tx1"/>
                </a:solidFill>
                <a:effectLst/>
                <a:latin typeface="+mn-lt"/>
                <a:ea typeface="+mn-ea"/>
                <a:cs typeface="+mn-cs"/>
              </a:rPr>
              <a:t>Additional References:</a:t>
            </a:r>
          </a:p>
          <a:p>
            <a:r>
              <a:rPr lang="en-AU" sz="1200" u="sng" kern="1200" dirty="0" smtClean="0">
                <a:solidFill>
                  <a:schemeClr val="tx1"/>
                </a:solidFill>
                <a:effectLst/>
                <a:latin typeface="+mn-lt"/>
                <a:ea typeface="+mn-ea"/>
                <a:cs typeface="+mn-cs"/>
                <a:hlinkClick r:id="rId3"/>
              </a:rPr>
              <a:t>https://togethermakingchange.org.au/resource_kits/</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https://www.compass.info/</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27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latin typeface="Arial" panose="020B0604020202020204" pitchFamily="34" charset="0"/>
                <a:cs typeface="Arial" panose="020B0604020202020204" pitchFamily="34" charset="0"/>
              </a:rPr>
              <a:t>The findings of the Royal Commission into Family Violence suggests that elder abuse tends to be under-reported. </a:t>
            </a:r>
            <a:r>
              <a:rPr lang="en-AU" sz="1100" i="1" dirty="0" smtClean="0">
                <a:latin typeface="Arial" panose="020B0604020202020204" pitchFamily="34" charset="0"/>
                <a:cs typeface="Arial" panose="020B0604020202020204" pitchFamily="34" charset="0"/>
              </a:rPr>
              <a:t>“Family violence against older people tends to be under-reported … older people may not recognise their experience as family violence and may regard abusive behaviour as a ‘normal’ part of their intimate partner or family relationships or of ageing” (Vol 5, p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latin typeface="Arial" panose="020B0604020202020204" pitchFamily="34" charset="0"/>
                <a:cs typeface="Arial" panose="020B0604020202020204" pitchFamily="34" charset="0"/>
              </a:rPr>
              <a:t>Royal Commission recommendations include specific advice regarding elder abuse. This includes supporting </a:t>
            </a:r>
            <a:r>
              <a:rPr lang="en-GB" sz="1100" dirty="0" smtClean="0">
                <a:latin typeface="Arial" panose="020B0604020202020204" pitchFamily="34" charset="0"/>
                <a:cs typeface="Arial" panose="020B0604020202020204" pitchFamily="34" charset="0"/>
              </a:rPr>
              <a:t>older people to remain in their homes </a:t>
            </a:r>
            <a:r>
              <a:rPr lang="en-AU" sz="1100" dirty="0" smtClean="0">
                <a:latin typeface="Arial" panose="020B0604020202020204" pitchFamily="34" charset="0"/>
                <a:cs typeface="Arial" panose="020B0604020202020204" pitchFamily="34" charset="0"/>
              </a:rPr>
              <a:t>and being </a:t>
            </a:r>
            <a:r>
              <a:rPr lang="en-GB" sz="1100" dirty="0" smtClean="0">
                <a:latin typeface="Arial" panose="020B0604020202020204" pitchFamily="34" charset="0"/>
                <a:cs typeface="Arial" panose="020B0604020202020204" pitchFamily="34" charset="0"/>
              </a:rPr>
              <a:t>sensitive to their choices about family relationships </a:t>
            </a:r>
            <a:r>
              <a:rPr lang="en-AU" sz="1100" dirty="0" smtClean="0">
                <a:latin typeface="Arial" panose="020B0604020202020204" pitchFamily="34" charset="0"/>
                <a:cs typeface="Arial" panose="020B0604020202020204" pitchFamily="34" charset="0"/>
              </a:rPr>
              <a:t> (RCFV,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latin typeface="Arial" panose="020B0604020202020204" pitchFamily="34" charset="0"/>
                <a:cs typeface="Arial" panose="020B0604020202020204" pitchFamily="34" charset="0"/>
              </a:rPr>
              <a:t>Hospitals and health professionals are in a unique position to identify &amp; respond to older people at risk (RCFV,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latin typeface="Arial" panose="020B0604020202020204" pitchFamily="34" charset="0"/>
                <a:cs typeface="Arial" panose="020B0604020202020204" pitchFamily="34" charset="0"/>
              </a:rPr>
              <a:t>Health professionals are not trained to identify and respond to elder abuse, and are therefore not picking up on the signs (RCFV 2016; Dow et al., 2013).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u="none" strike="noStrike" kern="1200" dirty="0" smtClean="0">
                <a:solidFill>
                  <a:schemeClr val="tx1"/>
                </a:solidFill>
                <a:effectLst/>
                <a:latin typeface="+mn-lt"/>
                <a:ea typeface="+mn-ea"/>
                <a:cs typeface="+mn-cs"/>
              </a:rPr>
              <a:t>The Royal Commission into FV reported that  “Older people who experience elder abuse are largely invisible to the family violence service system, and do not have their abuse recognized or addressed within broader health sectors” (RCFV)</a:t>
            </a:r>
            <a:endParaRPr lang="en-US" sz="11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a:solidFill>
                <a:schemeClr val="tx1"/>
              </a:solidFill>
              <a:latin typeface="Arial" panose="020B0604020202020204" pitchFamily="34" charset="0"/>
              <a:cs typeface="Arial" panose="020B0604020202020204" pitchFamily="34" charset="0"/>
            </a:endParaRPr>
          </a:p>
          <a:p>
            <a:pPr marL="171415" indent="-171415" defTabSz="915406">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Our Health Services</a:t>
            </a:r>
            <a:r>
              <a:rPr lang="en-AU" sz="1100" baseline="0" dirty="0" smtClean="0">
                <a:latin typeface="Arial" panose="020B0604020202020204" pitchFamily="34" charset="0"/>
                <a:cs typeface="Arial" panose="020B0604020202020204" pitchFamily="34" charset="0"/>
              </a:rPr>
              <a:t> </a:t>
            </a:r>
            <a:r>
              <a:rPr lang="en-AU" sz="1100" dirty="0" smtClean="0">
                <a:latin typeface="Arial" panose="020B0604020202020204" pitchFamily="34" charset="0"/>
                <a:cs typeface="Arial" panose="020B0604020202020204" pitchFamily="34" charset="0"/>
              </a:rPr>
              <a:t>Statement of Priorities requires hospitals to report on how we are addressing family violence. Elder abuse is a form of family violence and older people are a key client group who interface with the hospital system (RCFV, 2016).</a:t>
            </a:r>
          </a:p>
          <a:p>
            <a:pPr marL="171415" indent="-171415">
              <a:buFont typeface="Arial" panose="020B0604020202020204" pitchFamily="34" charset="0"/>
              <a:buChar char="•"/>
            </a:pPr>
            <a:endParaRPr lang="en-AU" sz="1100" dirty="0" smtClean="0">
              <a:latin typeface="Arial" panose="020B0604020202020204" pitchFamily="34" charset="0"/>
              <a:cs typeface="Arial" panose="020B0604020202020204" pitchFamily="34" charset="0"/>
            </a:endParaRPr>
          </a:p>
          <a:p>
            <a:r>
              <a:rPr lang="en-AU" sz="1100" b="1" u="sng" kern="1200" dirty="0" smtClean="0">
                <a:solidFill>
                  <a:schemeClr val="tx1"/>
                </a:solidFill>
                <a:effectLst/>
                <a:latin typeface="+mn-lt"/>
                <a:ea typeface="+mn-ea"/>
                <a:cs typeface="+mn-cs"/>
              </a:rPr>
              <a:t>‘</a:t>
            </a:r>
            <a:r>
              <a:rPr lang="en-AU" sz="1100" kern="1200" dirty="0" smtClean="0">
                <a:solidFill>
                  <a:schemeClr val="tx1"/>
                </a:solidFill>
                <a:effectLst/>
                <a:latin typeface="+mn-lt"/>
                <a:ea typeface="+mn-ea"/>
                <a:cs typeface="+mn-cs"/>
              </a:rPr>
              <a:t>Evidence about prevalence in Australia is lacking, though if international indications provide any guidance, it is likely that between 2% and 14% of older Australians experience elder abuse in any given year, with the prevalence of neglect possibly higher.’</a:t>
            </a:r>
            <a:r>
              <a:rPr lang="en-AU" sz="1100" kern="1200" baseline="0" dirty="0" smtClean="0">
                <a:solidFill>
                  <a:schemeClr val="tx1"/>
                </a:solidFill>
                <a:effectLst/>
                <a:latin typeface="+mn-lt"/>
                <a:ea typeface="+mn-ea"/>
                <a:cs typeface="+mn-cs"/>
              </a:rPr>
              <a:t> </a:t>
            </a:r>
            <a:r>
              <a:rPr lang="en-AU" sz="1100" kern="1200" dirty="0" err="1" smtClean="0">
                <a:solidFill>
                  <a:schemeClr val="tx1"/>
                </a:solidFill>
                <a:effectLst/>
                <a:latin typeface="+mn-lt"/>
                <a:ea typeface="+mn-ea"/>
                <a:cs typeface="+mn-cs"/>
              </a:rPr>
              <a:t>Kaspiew</a:t>
            </a:r>
            <a:r>
              <a:rPr lang="en-AU" sz="1100" kern="1200" dirty="0" smtClean="0">
                <a:solidFill>
                  <a:schemeClr val="tx1"/>
                </a:solidFill>
                <a:effectLst/>
                <a:latin typeface="+mn-lt"/>
                <a:ea typeface="+mn-ea"/>
                <a:cs typeface="+mn-cs"/>
              </a:rPr>
              <a:t>, R., Carson, R., &amp; Rhoades, H. (2015). </a:t>
            </a:r>
            <a:r>
              <a:rPr lang="en-AU" sz="1100" i="1" u="none" strike="noStrike" kern="1200" dirty="0" smtClean="0">
                <a:solidFill>
                  <a:schemeClr val="tx1"/>
                </a:solidFill>
                <a:effectLst/>
                <a:latin typeface="+mn-lt"/>
                <a:ea typeface="+mn-ea"/>
                <a:cs typeface="+mn-cs"/>
                <a:hlinkClick r:id="rId3"/>
              </a:rPr>
              <a:t>Elder abuse: Understanding issues, frameworks and responses</a:t>
            </a:r>
            <a:r>
              <a:rPr lang="en-AU" sz="1100" kern="1200" dirty="0" smtClean="0">
                <a:solidFill>
                  <a:schemeClr val="tx1"/>
                </a:solidFill>
                <a:effectLst/>
                <a:latin typeface="+mn-lt"/>
                <a:ea typeface="+mn-ea"/>
                <a:cs typeface="+mn-cs"/>
              </a:rPr>
              <a:t> (Research Report No. 35). Melbourne: Australian Institute of Family Studies</a:t>
            </a:r>
          </a:p>
          <a:p>
            <a:r>
              <a:rPr lang="en-AU" sz="1100" kern="1200" dirty="0" smtClean="0">
                <a:solidFill>
                  <a:schemeClr val="tx1"/>
                </a:solidFill>
                <a:effectLst/>
                <a:latin typeface="+mn-lt"/>
                <a:ea typeface="+mn-ea"/>
                <a:cs typeface="+mn-cs"/>
              </a:rPr>
              <a:t> </a:t>
            </a:r>
          </a:p>
          <a:p>
            <a:r>
              <a:rPr lang="en-AU" sz="1100" kern="1200" dirty="0" smtClean="0">
                <a:solidFill>
                  <a:schemeClr val="tx1"/>
                </a:solidFill>
                <a:effectLst/>
                <a:latin typeface="+mn-lt"/>
                <a:ea typeface="+mn-ea"/>
                <a:cs typeface="+mn-cs"/>
              </a:rPr>
              <a:t>(NB: The Australian Institute of Family Studies will be conducting the first large-scale study into the prevalence of elder abuse in the Australian population aged 65 and over, with the aim of the research to assess the nature of elder abuse and how wide-spread it is in Australia. The study is a part of the National Plan to Respond to the Abuse of Older Australians 2019-2023 currently in progress by the Federal Government. The study is currently underway with the aim to deliver a research report to the Australian Attorney General’s Department in early 2021.)</a:t>
            </a:r>
          </a:p>
          <a:p>
            <a:pPr marL="171415" indent="-171415">
              <a:buFont typeface="Arial" panose="020B0604020202020204" pitchFamily="34" charset="0"/>
              <a:buChar char="•"/>
            </a:pPr>
            <a:endParaRPr lang="en-US" sz="1100" dirty="0" smtClean="0"/>
          </a:p>
          <a:p>
            <a:pPr defTabSz="914216">
              <a:defRPr/>
            </a:pPr>
            <a:r>
              <a:rPr lang="en-AU" sz="1100" dirty="0" smtClean="0">
                <a:latin typeface="Arial" panose="020B0604020202020204" pitchFamily="34" charset="0"/>
                <a:cs typeface="Arial" panose="020B0604020202020204" pitchFamily="34" charset="0"/>
              </a:rPr>
              <a:t>The commissioner for Senior Victorians in his submission to the Australian Law Reform Commission elder abuse inquiry proposes that the anticipated growth in the number of older Victorians who are at risk of or experiencing elder abuse is driven by four factors:</a:t>
            </a:r>
          </a:p>
          <a:p>
            <a:pPr marL="171415" indent="-171415">
              <a:buFont typeface="Wingdings" panose="05000000000000000000" pitchFamily="2" charset="2"/>
              <a:buChar char="Ø"/>
            </a:pPr>
            <a:r>
              <a:rPr lang="en-AU" sz="1100" dirty="0" smtClean="0">
                <a:latin typeface="Arial" panose="020B0604020202020204" pitchFamily="34" charset="0"/>
                <a:cs typeface="Arial" panose="020B0604020202020204" pitchFamily="34" charset="0"/>
              </a:rPr>
              <a:t>increasing numbers of older people</a:t>
            </a:r>
          </a:p>
          <a:p>
            <a:pPr marL="171415" indent="-171415">
              <a:buFont typeface="Wingdings" panose="05000000000000000000" pitchFamily="2" charset="2"/>
              <a:buChar char="Ø"/>
            </a:pPr>
            <a:r>
              <a:rPr lang="en-AU" sz="1100" dirty="0" smtClean="0">
                <a:latin typeface="Arial" panose="020B0604020202020204" pitchFamily="34" charset="0"/>
                <a:cs typeface="Arial" panose="020B0604020202020204" pitchFamily="34" charset="0"/>
              </a:rPr>
              <a:t>Increasing longevity</a:t>
            </a:r>
          </a:p>
          <a:p>
            <a:pPr marL="171415" indent="-171415">
              <a:buFont typeface="Wingdings" panose="05000000000000000000" pitchFamily="2" charset="2"/>
              <a:buChar char="Ø"/>
            </a:pPr>
            <a:r>
              <a:rPr lang="en-AU" sz="1100" dirty="0" smtClean="0">
                <a:latin typeface="Arial" panose="020B0604020202020204" pitchFamily="34" charset="0"/>
                <a:cs typeface="Arial" panose="020B0604020202020204" pitchFamily="34" charset="0"/>
              </a:rPr>
              <a:t>increasing numbers of older people with dementia</a:t>
            </a:r>
          </a:p>
          <a:p>
            <a:pPr marL="171415" indent="-171415">
              <a:buFont typeface="Wingdings" panose="05000000000000000000" pitchFamily="2" charset="2"/>
              <a:buChar char="Ø"/>
            </a:pPr>
            <a:r>
              <a:rPr lang="en-AU" sz="1100" dirty="0" smtClean="0">
                <a:latin typeface="Arial" panose="020B0604020202020204" pitchFamily="34" charset="0"/>
                <a:cs typeface="Arial" panose="020B0604020202020204" pitchFamily="34" charset="0"/>
              </a:rPr>
              <a:t>increasing numbers of vulnerable older people living longer at home.</a:t>
            </a:r>
            <a:endParaRPr lang="en-AU" altLang="en-US" sz="1100"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Baby Boomer generation approaching old age - </a:t>
            </a:r>
            <a:r>
              <a:rPr lang="en-US" sz="1100" dirty="0" smtClean="0">
                <a:latin typeface="Arial" panose="020B0604020202020204" pitchFamily="34" charset="0"/>
                <a:cs typeface="Arial" panose="020B0604020202020204" pitchFamily="34" charset="0"/>
              </a:rPr>
              <a:t>Australia's population is relatively old by world standards and the proportion aged 65 and over is projected to double in 2051 to around 24% (ABS</a:t>
            </a:r>
            <a:r>
              <a:rPr lang="en-US" sz="1100" baseline="0" dirty="0" smtClean="0">
                <a:latin typeface="Arial" panose="020B0604020202020204" pitchFamily="34" charset="0"/>
                <a:cs typeface="Arial" panose="020B0604020202020204" pitchFamily="34" charset="0"/>
              </a:rPr>
              <a:t> 2013). </a:t>
            </a:r>
            <a:r>
              <a:rPr lang="en-US" sz="1100" dirty="0" smtClean="0">
                <a:latin typeface="Arial" panose="020B0604020202020204" pitchFamily="34" charset="0"/>
                <a:cs typeface="Arial" panose="020B0604020202020204" pitchFamily="34" charset="0"/>
              </a:rPr>
              <a:t>(see below for information relating to Victoria)</a:t>
            </a:r>
          </a:p>
          <a:p>
            <a:pPr marL="171450" lvl="0" indent="-171450">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Incidence of dementia. </a:t>
            </a:r>
            <a:r>
              <a:rPr lang="en-AU" sz="1200" kern="1200" dirty="0" smtClean="0">
                <a:solidFill>
                  <a:schemeClr val="tx1"/>
                </a:solidFill>
                <a:effectLst/>
                <a:latin typeface="+mn-lt"/>
                <a:ea typeface="+mn-ea"/>
                <a:cs typeface="+mn-cs"/>
              </a:rPr>
              <a:t>‘Dementia is the single greatest cause of disability in older Australians (aged 65 years or older) and the third leading cause of disability burden overall’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Dementia Australia: Dementia Key facts &amp; statistics - January 2020</a:t>
            </a:r>
            <a:endParaRPr lang="en-AU" sz="1100" dirty="0" smtClean="0">
              <a:latin typeface="Arial" panose="020B0604020202020204" pitchFamily="34" charset="0"/>
              <a:cs typeface="Arial" panose="020B0604020202020204" pitchFamily="34" charset="0"/>
            </a:endParaRPr>
          </a:p>
          <a:p>
            <a:pPr defTabSz="914216">
              <a:defRPr/>
            </a:pPr>
            <a:endParaRPr lang="en-AU" sz="1100" i="1" dirty="0" smtClean="0">
              <a:latin typeface="Arial" panose="020B0604020202020204" pitchFamily="34" charset="0"/>
              <a:cs typeface="Arial" panose="020B0604020202020204" pitchFamily="34" charset="0"/>
            </a:endParaRPr>
          </a:p>
          <a:p>
            <a:r>
              <a:rPr lang="en-AU" sz="1200" kern="1200" dirty="0" smtClean="0">
                <a:solidFill>
                  <a:schemeClr val="tx1"/>
                </a:solidFill>
                <a:effectLst/>
                <a:latin typeface="+mn-lt"/>
                <a:ea typeface="+mn-ea"/>
                <a:cs typeface="+mn-cs"/>
              </a:rPr>
              <a:t>Based on Dementia Australia’s analysis of the following publications: </a:t>
            </a:r>
            <a:r>
              <a:rPr lang="en-AU" sz="1200" kern="1200" dirty="0" err="1" smtClean="0">
                <a:solidFill>
                  <a:schemeClr val="tx1"/>
                </a:solidFill>
                <a:effectLst/>
                <a:latin typeface="+mn-lt"/>
                <a:ea typeface="+mn-ea"/>
                <a:cs typeface="+mn-cs"/>
              </a:rPr>
              <a:t>M.Kostas</a:t>
            </a:r>
            <a:r>
              <a:rPr lang="en-AU" sz="1200" kern="1200" dirty="0" smtClean="0">
                <a:solidFill>
                  <a:schemeClr val="tx1"/>
                </a:solidFill>
                <a:effectLst/>
                <a:latin typeface="+mn-lt"/>
                <a:ea typeface="+mn-ea"/>
                <a:cs typeface="+mn-cs"/>
              </a:rPr>
              <a:t> et al., 2016 National Aged Care Workforce Census and Survey – The Aged Care Workforce, 2016, Department of Health, 2017, p. xv, NATSEM, Dementia Prevalence in Australia, Dementia Australia, 2018, Alzheimer’s Disease International and </a:t>
            </a:r>
            <a:r>
              <a:rPr lang="en-AU" sz="1200" kern="1200" dirty="0" err="1" smtClean="0">
                <a:solidFill>
                  <a:schemeClr val="tx1"/>
                </a:solidFill>
                <a:effectLst/>
                <a:latin typeface="+mn-lt"/>
                <a:ea typeface="+mn-ea"/>
                <a:cs typeface="+mn-cs"/>
              </a:rPr>
              <a:t>Jarolinska</a:t>
            </a:r>
            <a:r>
              <a:rPr lang="en-AU" sz="1200" kern="1200" dirty="0" smtClean="0">
                <a:solidFill>
                  <a:schemeClr val="tx1"/>
                </a:solidFill>
                <a:effectLst/>
                <a:latin typeface="+mn-lt"/>
                <a:ea typeface="+mn-ea"/>
                <a:cs typeface="+mn-cs"/>
              </a:rPr>
              <a:t> Institute, Global estimates of informal care, Alzheimer’s Disease International, 2018, p. 8., Access Economics (2010) </a:t>
            </a:r>
            <a:r>
              <a:rPr lang="en-AU" sz="1200" i="1" kern="1200" dirty="0" smtClean="0">
                <a:solidFill>
                  <a:schemeClr val="tx1"/>
                </a:solidFill>
                <a:effectLst/>
                <a:latin typeface="+mn-lt"/>
                <a:ea typeface="+mn-ea"/>
                <a:cs typeface="+mn-cs"/>
              </a:rPr>
              <a:t>Caring Places</a:t>
            </a:r>
            <a:r>
              <a:rPr lang="en-AU" sz="1200" kern="1200" dirty="0" smtClean="0">
                <a:solidFill>
                  <a:schemeClr val="tx1"/>
                </a:solidFill>
                <a:effectLst/>
                <a:latin typeface="+mn-lt"/>
                <a:ea typeface="+mn-ea"/>
                <a:cs typeface="+mn-cs"/>
              </a:rPr>
              <a:t>.</a:t>
            </a:r>
          </a:p>
          <a:p>
            <a:r>
              <a:rPr lang="en-AU" sz="1200" b="1" u="sng" kern="1200" dirty="0" smtClean="0">
                <a:solidFill>
                  <a:schemeClr val="tx1"/>
                </a:solidFill>
                <a:effectLst/>
                <a:latin typeface="+mn-lt"/>
                <a:ea typeface="+mn-ea"/>
                <a:cs typeface="+mn-cs"/>
                <a:hlinkClick r:id="rId4"/>
              </a:rPr>
              <a:t>https://www.dementia.org.au/files/documents/2020_dem_key_stats_facts.pdf</a:t>
            </a:r>
            <a:endParaRPr lang="en-AU" sz="1200" b="1"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100" dirty="0" smtClean="0">
              <a:latin typeface="Arial" panose="020B0604020202020204" pitchFamily="34" charset="0"/>
              <a:cs typeface="Arial" panose="020B0604020202020204" pitchFamily="34" charset="0"/>
            </a:endParaRPr>
          </a:p>
          <a:p>
            <a:pPr defTabSz="914216">
              <a:defRPr/>
            </a:pPr>
            <a:r>
              <a:rPr lang="en-AU" sz="1100" b="1" dirty="0" smtClean="0">
                <a:latin typeface="Arial" panose="020B0604020202020204" pitchFamily="34" charset="0"/>
                <a:cs typeface="Arial" panose="020B0604020202020204" pitchFamily="34" charset="0"/>
              </a:rPr>
              <a:t>KEY MESSAGES: </a:t>
            </a:r>
          </a:p>
          <a:p>
            <a:pPr defTabSz="914216">
              <a:defRPr/>
            </a:pPr>
            <a:endParaRPr lang="en-AU" sz="1100" b="1" dirty="0" smtClean="0">
              <a:latin typeface="Arial" panose="020B0604020202020204" pitchFamily="34" charset="0"/>
              <a:cs typeface="Arial" panose="020B0604020202020204" pitchFamily="34" charset="0"/>
            </a:endParaRPr>
          </a:p>
          <a:p>
            <a:pPr marL="171639" indent="-171639" defTabSz="914216">
              <a:buFont typeface="Arial" panose="020B0604020202020204" pitchFamily="34" charset="0"/>
              <a:buChar char="•"/>
              <a:defRPr/>
            </a:pPr>
            <a:r>
              <a:rPr lang="en-US" sz="1100" b="1" dirty="0" smtClean="0">
                <a:latin typeface="Arial" panose="020B0604020202020204" pitchFamily="34" charset="0"/>
                <a:cs typeface="Arial" panose="020B0604020202020204" pitchFamily="34" charset="0"/>
              </a:rPr>
              <a:t>Many cases of elder abuse are not identified by health professionals or disclosed by older people.</a:t>
            </a:r>
          </a:p>
          <a:p>
            <a:pPr marL="171639" indent="-171639" defTabSz="914216">
              <a:buFont typeface="Arial" panose="020B0604020202020204" pitchFamily="34" charset="0"/>
              <a:buChar char="•"/>
              <a:defRPr/>
            </a:pPr>
            <a:r>
              <a:rPr lang="en-AU" sz="1100" b="1" dirty="0" smtClean="0">
                <a:latin typeface="Arial" panose="020B0604020202020204" pitchFamily="34" charset="0"/>
                <a:cs typeface="Arial" panose="020B0604020202020204" pitchFamily="34" charset="0"/>
              </a:rPr>
              <a:t>Hospitals have a key role to improve the safety and wellbeing of older people.  </a:t>
            </a:r>
          </a:p>
          <a:p>
            <a:pPr marL="171639" marR="0" lvl="0" indent="-171639" algn="l" defTabSz="9142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1" u="none" kern="1200" dirty="0" smtClean="0">
                <a:solidFill>
                  <a:schemeClr val="tx1"/>
                </a:solidFill>
                <a:effectLst/>
                <a:latin typeface="+mn-lt"/>
                <a:ea typeface="+mn-ea"/>
                <a:cs typeface="+mn-cs"/>
              </a:rPr>
              <a:t>Australian national prevalence data doesn’t exist – data we have is based on calls to elder abuse telephone services. </a:t>
            </a:r>
            <a:endParaRPr lang="en-AU" sz="1100" u="none" kern="1200" dirty="0" smtClean="0">
              <a:solidFill>
                <a:schemeClr val="tx1"/>
              </a:solidFill>
              <a:effectLst/>
              <a:latin typeface="+mn-lt"/>
              <a:ea typeface="+mn-ea"/>
              <a:cs typeface="+mn-cs"/>
            </a:endParaRPr>
          </a:p>
          <a:p>
            <a:pPr marL="171639" indent="-171639" defTabSz="914216">
              <a:buFont typeface="Arial" panose="020B0604020202020204" pitchFamily="34" charset="0"/>
              <a:buChar char="•"/>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71928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a:t>
            </a:r>
            <a:endParaRPr lang="en-US" sz="1100" b="1" kern="0" dirty="0">
              <a:solidFill>
                <a:schemeClr val="tx1"/>
              </a:solidFill>
              <a:latin typeface="Arial" panose="020B0604020202020204" pitchFamily="34" charset="0"/>
              <a:cs typeface="Arial" panose="020B0604020202020204" pitchFamily="34" charset="0"/>
            </a:endParaRPr>
          </a:p>
          <a:p>
            <a:pPr marL="180000" indent="-180000">
              <a:lnSpc>
                <a:spcPct val="100000"/>
              </a:lnSpc>
              <a:buFont typeface="Arial" panose="020B0604020202020204" pitchFamily="34" charset="0"/>
              <a:buChar char="•"/>
            </a:pPr>
            <a:r>
              <a:rPr lang="en-AU" sz="1100" b="0" i="0" baseline="0" dirty="0">
                <a:solidFill>
                  <a:schemeClr val="tx1"/>
                </a:solidFill>
                <a:latin typeface="Arial" panose="020B0604020202020204" pitchFamily="34" charset="0"/>
                <a:cs typeface="Arial" panose="020B0604020202020204" pitchFamily="34" charset="0"/>
              </a:rPr>
              <a:t>Talk through the definition </a:t>
            </a:r>
          </a:p>
          <a:p>
            <a:pPr marL="0" indent="0">
              <a:lnSpc>
                <a:spcPct val="100000"/>
              </a:lnSpc>
              <a:buFont typeface="Arial" panose="020B0604020202020204" pitchFamily="34" charset="0"/>
              <a:buNone/>
            </a:pPr>
            <a:endParaRPr lang="en-AU" sz="1100" b="1" i="0"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1" baseline="0" dirty="0">
              <a:solidFill>
                <a:schemeClr val="tx1"/>
              </a:solidFill>
              <a:latin typeface="Arial" panose="020B0604020202020204" pitchFamily="34" charset="0"/>
              <a:cs typeface="Arial" panose="020B0604020202020204" pitchFamily="34" charset="0"/>
            </a:endParaRPr>
          </a:p>
          <a:p>
            <a:pPr>
              <a:lnSpc>
                <a:spcPct val="150000"/>
              </a:lnSpc>
            </a:pPr>
            <a:r>
              <a:rPr lang="en-US" sz="1100" dirty="0" smtClean="0"/>
              <a:t>“A single or repeated act or lack of appropriate action occurring within any relationship where there is an expectation of trust, which causes harm or distress to an older person”.</a:t>
            </a:r>
            <a:r>
              <a:rPr lang="en-US" sz="1100" baseline="0" dirty="0" smtClean="0"/>
              <a:t> (</a:t>
            </a:r>
            <a:r>
              <a:rPr lang="en-US" sz="1100" dirty="0" smtClean="0"/>
              <a:t>World Health Organization, 2002).</a:t>
            </a:r>
          </a:p>
          <a:p>
            <a:pPr>
              <a:lnSpc>
                <a:spcPct val="150000"/>
              </a:lnSpc>
            </a:pPr>
            <a:endParaRPr lang="en-US" sz="1100" dirty="0" smtClean="0"/>
          </a:p>
          <a:p>
            <a:pPr marL="171415" indent="-171415" defTabSz="915313">
              <a:lnSpc>
                <a:spcPct val="150000"/>
              </a:lnSpc>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This definition </a:t>
            </a:r>
            <a:r>
              <a:rPr lang="en-AU" sz="1100" u="sng" dirty="0" smtClean="0">
                <a:latin typeface="Arial" panose="020B0604020202020204" pitchFamily="34" charset="0"/>
                <a:cs typeface="Arial" panose="020B0604020202020204" pitchFamily="34" charset="0"/>
              </a:rPr>
              <a:t>excludes</a:t>
            </a:r>
            <a:r>
              <a:rPr lang="en-AU" sz="1100" dirty="0" smtClean="0">
                <a:latin typeface="Arial" panose="020B0604020202020204" pitchFamily="34" charset="0"/>
                <a:cs typeface="Arial" panose="020B0604020202020204" pitchFamily="34" charset="0"/>
              </a:rPr>
              <a:t> consumer based transactions, professional </a:t>
            </a:r>
            <a:r>
              <a:rPr lang="en-US" sz="1100" dirty="0" smtClean="0">
                <a:latin typeface="Arial" panose="020B0604020202020204" pitchFamily="34" charset="0"/>
                <a:cs typeface="Arial" panose="020B0604020202020204" pitchFamily="34" charset="0"/>
              </a:rPr>
              <a:t>misconduct and abuse which may occur in a residential aged care setting. </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These types of abuse are dealt with under specific aged care legislation, consumer legislation and professional registration acts.</a:t>
            </a:r>
          </a:p>
          <a:p>
            <a:pPr lvl="0"/>
            <a:r>
              <a:rPr lang="en-US" sz="1100" dirty="0" smtClean="0">
                <a:latin typeface="Arial" panose="020B0604020202020204" pitchFamily="34" charset="0"/>
                <a:cs typeface="Arial" panose="020B0604020202020204" pitchFamily="34" charset="0"/>
              </a:rPr>
              <a:t>Since 2007 Commonwealth Residential Care Facilities are obliged to report alleged or suspected physical or sexual abuse.</a:t>
            </a:r>
            <a:r>
              <a:rPr lang="en-US" sz="1100" baseline="0" dirty="0" smtClean="0">
                <a:latin typeface="Arial" panose="020B0604020202020204" pitchFamily="34" charset="0"/>
                <a:cs typeface="Arial" panose="020B0604020202020204" pitchFamily="34" charset="0"/>
              </a:rPr>
              <a:t> </a:t>
            </a:r>
            <a:r>
              <a:rPr lang="en-AU" sz="1200" b="0" kern="1200" dirty="0" smtClean="0">
                <a:solidFill>
                  <a:schemeClr val="tx1"/>
                </a:solidFill>
                <a:effectLst/>
                <a:latin typeface="+mn-lt"/>
                <a:ea typeface="+mn-ea"/>
                <a:cs typeface="+mn-cs"/>
              </a:rPr>
              <a:t>The responsibility for compulsory reporting transferred from the Department of Health to the Aged Care Quality and Safety Commission on 1 January 2020</a:t>
            </a:r>
            <a:r>
              <a:rPr lang="en-AU" sz="1200" b="0" kern="1200" baseline="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https://www.agedcarequality.gov.au/providers/compulsory-reporting-approved-providers-residential-aged-care-services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To help protect aged care residents, the law (the </a:t>
            </a:r>
            <a:r>
              <a:rPr lang="en-AU" sz="1200" i="1" u="sng" kern="1200" dirty="0" smtClean="0">
                <a:solidFill>
                  <a:schemeClr val="tx1"/>
                </a:solidFill>
                <a:effectLst/>
                <a:latin typeface="+mn-lt"/>
                <a:ea typeface="+mn-ea"/>
                <a:cs typeface="+mn-cs"/>
                <a:hlinkClick r:id="rId4"/>
              </a:rPr>
              <a:t>Aged Care Act 1997</a:t>
            </a:r>
            <a:r>
              <a:rPr lang="en-AU" sz="1200" kern="1200" dirty="0" smtClean="0">
                <a:solidFill>
                  <a:schemeClr val="tx1"/>
                </a:solidFill>
                <a:effectLst/>
                <a:latin typeface="+mn-lt"/>
                <a:ea typeface="+mn-ea"/>
                <a:cs typeface="+mn-cs"/>
              </a:rPr>
              <a:t>) has compulsory reporting provisions. This means that approved providers of residential aged care services are responsible for ensuring that suspicions or allegations of reportable assaults occurring at their services are reported within 24 hours to</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local police</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the Commission.</a:t>
            </a:r>
          </a:p>
          <a:p>
            <a:pPr>
              <a:lnSpc>
                <a:spcPct val="150000"/>
              </a:lnSpc>
            </a:pPr>
            <a:endParaRPr lang="en-US" sz="1100" dirty="0" smtClean="0">
              <a:latin typeface="Arial" panose="020B0604020202020204" pitchFamily="34" charset="0"/>
              <a:cs typeface="Arial" panose="020B0604020202020204" pitchFamily="34" charset="0"/>
            </a:endParaRPr>
          </a:p>
          <a:p>
            <a:pPr>
              <a:lnSpc>
                <a:spcPct val="150000"/>
              </a:lnSpc>
            </a:pPr>
            <a:r>
              <a:rPr lang="en-US" sz="1100" b="1" dirty="0" smtClean="0">
                <a:latin typeface="Arial" panose="020B0604020202020204" pitchFamily="34" charset="0"/>
                <a:cs typeface="Arial" panose="020B0604020202020204" pitchFamily="34" charset="0"/>
              </a:rPr>
              <a:t>KEY MESSAGE: Elder abuse is a form of family violence that causes harm or distress to an older person</a:t>
            </a:r>
            <a:endParaRPr lang="en-US" sz="1100" dirty="0" smtClean="0"/>
          </a:p>
          <a:p>
            <a:pPr marL="180000" indent="-180000">
              <a:lnSpc>
                <a:spcPct val="125000"/>
              </a:lnSpc>
              <a:buFont typeface="Arial" panose="020B0604020202020204" pitchFamily="34" charset="0"/>
              <a:buNone/>
            </a:pPr>
            <a:endParaRPr lang="en-AU" sz="1400" b="1" baseline="0" dirty="0">
              <a:effectLst/>
            </a:endParaRPr>
          </a:p>
          <a:p>
            <a:pPr marL="180000" indent="-180000">
              <a:lnSpc>
                <a:spcPct val="125000"/>
              </a:lnSpc>
              <a:buFont typeface="Arial" panose="020B0604020202020204" pitchFamily="34" charset="0"/>
              <a:buNone/>
            </a:pPr>
            <a:endParaRPr lang="en-AU" sz="1400" baseline="0" dirty="0">
              <a:effectLst/>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380788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US" dirty="0" smtClean="0">
                <a:latin typeface="Arial" panose="020B0604020202020204" pitchFamily="34" charset="0"/>
                <a:cs typeface="Arial" panose="020B0604020202020204" pitchFamily="34" charset="0"/>
              </a:rPr>
              <a:t>Elder Abuse is</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recognised</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a form of family violence</a:t>
            </a:r>
            <a:r>
              <a:rPr lang="en-US" baseline="0" dirty="0" smtClean="0">
                <a:latin typeface="Arial" panose="020B0604020202020204" pitchFamily="34" charset="0"/>
                <a:cs typeface="Arial" panose="020B0604020202020204" pitchFamily="34" charset="0"/>
              </a:rPr>
              <a:t> (RCFV 2016)</a:t>
            </a:r>
            <a:endParaRPr lang="en-US" dirty="0" smtClean="0">
              <a:latin typeface="Arial" panose="020B0604020202020204" pitchFamily="34" charset="0"/>
              <a:cs typeface="Arial" panose="020B0604020202020204" pitchFamily="34" charset="0"/>
            </a:endParaRPr>
          </a:p>
          <a:p>
            <a:pPr marL="171415" indent="-171415">
              <a:buFont typeface="Arial" panose="020B0604020202020204" pitchFamily="34" charset="0"/>
              <a:buChar char="•"/>
            </a:pPr>
            <a:r>
              <a:rPr lang="en-US" dirty="0" smtClean="0">
                <a:latin typeface="Arial" panose="020B0604020202020204" pitchFamily="34" charset="0"/>
                <a:cs typeface="Arial" panose="020B0604020202020204" pitchFamily="34" charset="0"/>
              </a:rPr>
              <a:t>It is important to remember that elder abuse is a violation of human rights.</a:t>
            </a:r>
          </a:p>
          <a:p>
            <a:pPr marL="171415" lvl="1" indent="-171415" defTabSz="914216">
              <a:spcAft>
                <a:spcPts val="599"/>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Family violence can affect anyone in the community – regardless of gender, age, location, socio-economic and health status, culture, sexual identity, ability, ethnicity or religion. </a:t>
            </a:r>
          </a:p>
          <a:p>
            <a:pPr marL="171415" indent="-171415">
              <a:spcAft>
                <a:spcPts val="599"/>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Abuse of an older person occurs within a broad range of different relationships and environments (see definition below).</a:t>
            </a:r>
          </a:p>
          <a:p>
            <a:pPr>
              <a:spcAft>
                <a:spcPts val="599"/>
              </a:spcAft>
            </a:pPr>
            <a:r>
              <a:rPr lang="en-US" dirty="0" smtClean="0">
                <a:latin typeface="Arial" panose="020B0604020202020204" pitchFamily="34" charset="0"/>
                <a:cs typeface="Arial" panose="020B0604020202020204" pitchFamily="34" charset="0"/>
              </a:rPr>
              <a:t>Family Violence “may involve partners, siblings, parents, adult</a:t>
            </a:r>
            <a:r>
              <a:rPr lang="en-US" baseline="0" dirty="0" smtClean="0">
                <a:latin typeface="Arial" panose="020B0604020202020204" pitchFamily="34" charset="0"/>
                <a:cs typeface="Arial" panose="020B0604020202020204" pitchFamily="34" charset="0"/>
              </a:rPr>
              <a:t> child </a:t>
            </a:r>
            <a:r>
              <a:rPr lang="en-US" dirty="0" smtClean="0">
                <a:latin typeface="Arial" panose="020B0604020202020204" pitchFamily="34" charset="0"/>
                <a:cs typeface="Arial" panose="020B0604020202020204" pitchFamily="34" charset="0"/>
              </a:rPr>
              <a:t>and people who are related in other ways. It includes violence in many family contexts, including violence by a same sex partner, violence by young people against parents or siblings, elder abuse, and violence by </a:t>
            </a:r>
            <a:r>
              <a:rPr lang="en-US" dirty="0" err="1" smtClean="0">
                <a:latin typeface="Arial" panose="020B0604020202020204" pitchFamily="34" charset="0"/>
                <a:cs typeface="Arial" panose="020B0604020202020204" pitchFamily="34" charset="0"/>
              </a:rPr>
              <a:t>carers</a:t>
            </a:r>
            <a:r>
              <a:rPr lang="en-US" dirty="0" smtClean="0">
                <a:latin typeface="Arial" panose="020B0604020202020204" pitchFamily="34" charset="0"/>
                <a:cs typeface="Arial" panose="020B0604020202020204" pitchFamily="34" charset="0"/>
              </a:rPr>
              <a:t> in domestic settings and those for whom they are responsible.”(Victorian Family Violence Protection Act 2008)</a:t>
            </a:r>
          </a:p>
          <a:p>
            <a:pPr marL="171450" indent="-171450">
              <a:spcAft>
                <a:spcPts val="599"/>
              </a:spcAft>
              <a:buFont typeface="Arial" panose="020B0604020202020204" pitchFamily="34" charset="0"/>
              <a:buChar char="•"/>
            </a:pPr>
            <a:r>
              <a:rPr lang="en-US" dirty="0" smtClean="0">
                <a:latin typeface="Arial" panose="020B0604020202020204" pitchFamily="34" charset="0"/>
                <a:cs typeface="Arial" panose="020B0604020202020204" pitchFamily="34" charset="0"/>
              </a:rPr>
              <a:t>The perpetrator may or may not be living with the older person</a:t>
            </a:r>
          </a:p>
          <a:p>
            <a:pPr marL="171450" indent="-171450">
              <a:spcAft>
                <a:spcPts val="599"/>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spcAft>
                <a:spcPts val="599"/>
              </a:spcAft>
            </a:pPr>
            <a:endParaRPr lang="en-US" dirty="0" smtClean="0">
              <a:latin typeface="Arial" panose="020B0604020202020204" pitchFamily="34" charset="0"/>
              <a:cs typeface="Arial" panose="020B0604020202020204" pitchFamily="34" charset="0"/>
            </a:endParaRPr>
          </a:p>
          <a:p>
            <a:pPr marL="171415" indent="-171415">
              <a:spcAft>
                <a:spcPts val="599"/>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spcAft>
                <a:spcPts val="599"/>
              </a:spcAft>
            </a:pPr>
            <a:r>
              <a:rPr lang="en-US" b="1" dirty="0" smtClean="0">
                <a:latin typeface="Arial" panose="020B0604020202020204" pitchFamily="34" charset="0"/>
                <a:cs typeface="Arial" panose="020B0604020202020204" pitchFamily="34" charset="0"/>
              </a:rPr>
              <a:t>KEY MESSAGE: The impact of elder abuse can occur within a broad range of trusted different relationships.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12228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455613"/>
            <a:ext cx="6507162" cy="3660775"/>
          </a:xfrm>
        </p:spPr>
      </p:sp>
      <p:sp>
        <p:nvSpPr>
          <p:cNvPr id="4" name="Slide Number Placeholder 3"/>
          <p:cNvSpPr>
            <a:spLocks noGrp="1"/>
          </p:cNvSpPr>
          <p:nvPr>
            <p:ph type="sldNum" sz="quarter" idx="10"/>
          </p:nvPr>
        </p:nvSpPr>
        <p:spPr/>
        <p:txBody>
          <a:bodyPr/>
          <a:lstStyle/>
          <a:p>
            <a:fld id="{FF5E64EA-81B8-4AD4-B346-9C0D8EFD5E73}" type="slidenum">
              <a:rPr lang="en-AU" smtClean="0">
                <a:solidFill>
                  <a:prstClr val="black"/>
                </a:solidFill>
              </a:rPr>
              <a:pPr/>
              <a:t>7</a:t>
            </a:fld>
            <a:endParaRPr lang="en-AU">
              <a:solidFill>
                <a:prstClr val="black"/>
              </a:solidFill>
            </a:endParaRPr>
          </a:p>
        </p:txBody>
      </p:sp>
      <p:sp>
        <p:nvSpPr>
          <p:cNvPr id="6" name="Notes Placeholder 5"/>
          <p:cNvSpPr>
            <a:spLocks noGrp="1"/>
          </p:cNvSpPr>
          <p:nvPr>
            <p:ph type="body" sz="quarter" idx="11"/>
          </p:nvPr>
        </p:nvSpPr>
        <p:spPr>
          <a:xfrm>
            <a:off x="322497" y="4478712"/>
            <a:ext cx="5688254" cy="70611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a:solidFill>
                  <a:schemeClr val="tx1"/>
                </a:solidFill>
                <a:latin typeface="Arial" panose="020B0604020202020204" pitchFamily="34" charset="0"/>
                <a:cs typeface="Arial" panose="020B0604020202020204" pitchFamily="34" charset="0"/>
              </a:rPr>
              <a:t>Activity: </a:t>
            </a:r>
            <a:r>
              <a:rPr lang="en-AU" sz="1100" b="0" baseline="0" dirty="0">
                <a:solidFill>
                  <a:schemeClr val="tx1"/>
                </a:solidFill>
                <a:latin typeface="Arial" panose="020B0604020202020204" pitchFamily="34" charset="0"/>
                <a:cs typeface="Arial" panose="020B0604020202020204" pitchFamily="34" charset="0"/>
              </a:rPr>
              <a:t>Ask participants what statements they may have heard about family violence before clicking through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latin typeface="Arial" panose="020B0604020202020204" pitchFamily="34" charset="0"/>
                <a:cs typeface="Arial" panose="020B0604020202020204" pitchFamily="34" charset="0"/>
              </a:rPr>
              <a:t>This slide has animation. Each</a:t>
            </a:r>
            <a:r>
              <a:rPr lang="en-AU" sz="1100" b="0" baseline="0" dirty="0">
                <a:solidFill>
                  <a:schemeClr val="tx1"/>
                </a:solidFill>
                <a:latin typeface="Arial" panose="020B0604020202020204" pitchFamily="34" charset="0"/>
                <a:cs typeface="Arial" panose="020B0604020202020204" pitchFamily="34" charset="0"/>
              </a:rPr>
              <a:t> myth or misconception will appear with a click of the mouse. Once all comments have appeared, then ‘Distort, Excuse, Minimise and Perpetuate’ will appear. </a:t>
            </a:r>
            <a:endParaRPr lang="en-AU"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endParaRPr lang="en-AU" sz="1100" b="0" baseline="0" dirty="0">
              <a:solidFill>
                <a:schemeClr val="tx1"/>
              </a:solidFill>
              <a:latin typeface="Arial" panose="020B0604020202020204" pitchFamily="34" charset="0"/>
              <a:cs typeface="Arial" panose="020B0604020202020204" pitchFamily="34" charset="0"/>
            </a:endParaRPr>
          </a:p>
          <a:p>
            <a:pPr marL="0" lvl="1" defTabSz="915222">
              <a:defRPr/>
            </a:pPr>
            <a:endParaRPr lang="en-AU" baseline="0" dirty="0" smtClean="0"/>
          </a:p>
          <a:p>
            <a:pPr marL="171415" indent="-171415">
              <a:buFont typeface="Arial" panose="020B0604020202020204" pitchFamily="34" charset="0"/>
              <a:buChar char="•"/>
            </a:pPr>
            <a:r>
              <a:rPr lang="en-AU" baseline="0" dirty="0" smtClean="0"/>
              <a:t>Think about your own biases and beliefs as these could impact on how you explore and respond to elder abuse.</a:t>
            </a:r>
          </a:p>
          <a:p>
            <a:pPr marL="171415" indent="-171415">
              <a:buFont typeface="Arial" panose="020B0604020202020204" pitchFamily="34" charset="0"/>
              <a:buChar char="•"/>
            </a:pPr>
            <a:r>
              <a:rPr lang="en-AU" baseline="0" dirty="0" smtClean="0"/>
              <a:t>It is important that as health professionals we challenge these myths. We should aim to promote the rights of older people so that they can make informed decisions.</a:t>
            </a:r>
          </a:p>
          <a:p>
            <a:pPr marL="171415" indent="-171415">
              <a:buFont typeface="Arial" panose="020B0604020202020204" pitchFamily="34" charset="0"/>
              <a:buChar char="•"/>
            </a:pPr>
            <a:r>
              <a:rPr lang="en-US" baseline="0" dirty="0" smtClean="0"/>
              <a:t>Older people also have the right to make poor decisions.</a:t>
            </a:r>
          </a:p>
          <a:p>
            <a:pPr marL="171415" marR="0" indent="-171415"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aseline="0" dirty="0" smtClean="0"/>
              <a:t>These attitudes can distort, excuse, minimize and perpetuate elder abuse.</a:t>
            </a:r>
          </a:p>
          <a:p>
            <a:endParaRPr lang="en-AU" baseline="0" dirty="0" smtClean="0"/>
          </a:p>
          <a:p>
            <a:r>
              <a:rPr lang="en-AU" baseline="0" dirty="0" smtClean="0"/>
              <a:t>Some common myths are shown on the slide.</a:t>
            </a:r>
          </a:p>
          <a:p>
            <a:pPr marL="171415" indent="-171415" defTabSz="915222">
              <a:buFont typeface="Arial" panose="020B0604020202020204" pitchFamily="34" charset="0"/>
              <a:buChar char="•"/>
              <a:defRPr/>
            </a:pPr>
            <a:r>
              <a:rPr lang="en-US" baseline="0" dirty="0" smtClean="0"/>
              <a:t>Cultural, religious, societal norms and attitudes are sometimes used to justify abuse towards an older person. </a:t>
            </a:r>
          </a:p>
          <a:p>
            <a:pPr marL="171415" indent="-171415" defTabSz="915222">
              <a:buFont typeface="Arial" panose="020B0604020202020204" pitchFamily="34" charset="0"/>
              <a:buChar char="•"/>
              <a:defRPr/>
            </a:pPr>
            <a:r>
              <a:rPr lang="en-US" dirty="0" smtClean="0"/>
              <a:t>Negative views of ageing in our society can</a:t>
            </a:r>
            <a:r>
              <a:rPr lang="en-US" baseline="0" dirty="0" smtClean="0"/>
              <a:t> contribute to the </a:t>
            </a:r>
            <a:r>
              <a:rPr lang="en-US" dirty="0" smtClean="0"/>
              <a:t>devaluing of older people.</a:t>
            </a:r>
          </a:p>
          <a:p>
            <a:pPr marL="171415" indent="-171415" defTabSz="915222">
              <a:buFont typeface="Arial" panose="020B0604020202020204" pitchFamily="34" charset="0"/>
              <a:buChar char="•"/>
              <a:defRPr/>
            </a:pPr>
            <a:r>
              <a:rPr lang="en-US" dirty="0" smtClean="0"/>
              <a:t>Ageist attitudes and stereotypes</a:t>
            </a:r>
            <a:r>
              <a:rPr lang="en-US" baseline="0" dirty="0" smtClean="0"/>
              <a:t> can contribute to how we value the contribution of older people within our family and community. </a:t>
            </a:r>
          </a:p>
          <a:p>
            <a:pPr marL="171415" indent="-171415" defTabSz="915222">
              <a:buFont typeface="Arial" panose="020B0604020202020204" pitchFamily="34" charset="0"/>
              <a:buChar char="•"/>
              <a:defRPr/>
            </a:pPr>
            <a:r>
              <a:rPr lang="en-US" dirty="0" smtClean="0"/>
              <a:t>Family violence can</a:t>
            </a:r>
            <a:r>
              <a:rPr lang="en-US" baseline="0" dirty="0" smtClean="0"/>
              <a:t> be</a:t>
            </a:r>
            <a:r>
              <a:rPr lang="en-US" dirty="0" smtClean="0"/>
              <a:t> caused by negative and limiting social attitudes to older people – both</a:t>
            </a:r>
            <a:r>
              <a:rPr lang="en-US" baseline="0" dirty="0" smtClean="0"/>
              <a:t> </a:t>
            </a:r>
            <a:r>
              <a:rPr lang="en-US" dirty="0" smtClean="0"/>
              <a:t>women and men.</a:t>
            </a:r>
            <a:r>
              <a:rPr lang="en-US" baseline="0" dirty="0" smtClean="0"/>
              <a:t> </a:t>
            </a:r>
          </a:p>
          <a:p>
            <a:pPr marL="171415" indent="-171415" defTabSz="915222">
              <a:buFont typeface="Arial" panose="020B0604020202020204" pitchFamily="34" charset="0"/>
              <a:buChar char="•"/>
              <a:defRPr/>
            </a:pPr>
            <a:r>
              <a:rPr lang="en-AU" sz="1200" kern="1200" dirty="0" smtClean="0">
                <a:solidFill>
                  <a:schemeClr val="tx1"/>
                </a:solidFill>
                <a:effectLst/>
                <a:latin typeface="+mn-lt"/>
                <a:ea typeface="+mn-ea"/>
                <a:cs typeface="+mn-cs"/>
              </a:rPr>
              <a:t>Intimate partner violence doesn’t just stop at 65, view of elder abuse as different to response to a younger person (for example, supporting someone to remaining in an abusive situation – just because of age)</a:t>
            </a:r>
          </a:p>
          <a:p>
            <a:pPr marL="171415" indent="-171415" defTabSz="915222">
              <a:buFont typeface="Arial" panose="020B0604020202020204" pitchFamily="34" charset="0"/>
              <a:buChar char="•"/>
              <a:defRPr/>
            </a:pPr>
            <a:endParaRPr lang="en-US" baseline="0" dirty="0" smtClean="0"/>
          </a:p>
          <a:p>
            <a:pPr defTabSz="915222">
              <a:defRPr/>
            </a:pPr>
            <a:endParaRPr lang="en-US" baseline="0" dirty="0" smtClean="0"/>
          </a:p>
          <a:p>
            <a:pPr defTabSz="915222">
              <a:defRPr/>
            </a:pPr>
            <a:r>
              <a:rPr lang="en-US" b="1" baseline="0" dirty="0" smtClean="0"/>
              <a:t>KEY MESSAGE: Negative </a:t>
            </a:r>
            <a:r>
              <a:rPr lang="en-US" b="1" dirty="0" smtClean="0"/>
              <a:t>and limiting social attitudes towards older people</a:t>
            </a:r>
            <a:r>
              <a:rPr lang="en-US" b="1" baseline="0" dirty="0" smtClean="0"/>
              <a:t> may impact on how we respond to elder abuse.</a:t>
            </a:r>
            <a:endParaRPr lang="en-AU" b="1" baseline="0" dirty="0" smtClean="0"/>
          </a:p>
          <a:p>
            <a:pPr marL="0" indent="0">
              <a:buFont typeface="Arial" panose="020B0604020202020204" pitchFamily="34" charset="0"/>
              <a:buNone/>
            </a:pPr>
            <a:endParaRPr lang="en-AU" dirty="0"/>
          </a:p>
        </p:txBody>
      </p:sp>
      <p:sp>
        <p:nvSpPr>
          <p:cNvPr id="7" name="Notes Placeholder 6"/>
          <p:cNvSpPr>
            <a:spLocks noGrp="1"/>
          </p:cNvSpPr>
          <p:nvPr>
            <p:ph type="body" idx="1"/>
          </p:nvPr>
        </p:nvSpPr>
        <p:spPr>
          <a:xfrm>
            <a:off x="7106281" y="5366024"/>
            <a:ext cx="5342890" cy="5266897"/>
          </a:xfrm>
        </p:spPr>
        <p:txBody>
          <a:bodyPr>
            <a:normAutofit/>
          </a:bodyPr>
          <a:lstStyle/>
          <a:p>
            <a:endParaRPr lang="en-AU"/>
          </a:p>
        </p:txBody>
      </p:sp>
    </p:spTree>
    <p:extLst>
      <p:ext uri="{BB962C8B-B14F-4D97-AF65-F5344CB8AC3E}">
        <p14:creationId xmlns:p14="http://schemas.microsoft.com/office/powerpoint/2010/main" val="219170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marL="171415" indent="-171415" defTabSz="914216" eaLnBrk="0" hangingPunct="0">
              <a:spcBef>
                <a:spcPct val="0"/>
              </a:spcBef>
              <a:buFont typeface="Arial" panose="020B0604020202020204" pitchFamily="34" charset="0"/>
              <a:buChar char="•"/>
              <a:defRPr/>
            </a:pPr>
            <a:r>
              <a:rPr lang="en-AU" altLang="en-US" dirty="0" smtClean="0">
                <a:latin typeface="Arial" panose="020B0604020202020204" pitchFamily="34" charset="0"/>
                <a:ea typeface="Calibri" panose="020F0502020204030204" pitchFamily="34" charset="0"/>
                <a:cs typeface="Arial" panose="020B0604020202020204" pitchFamily="34" charset="0"/>
              </a:rPr>
              <a:t>There are various types of recognised elder abuse</a:t>
            </a:r>
            <a:r>
              <a:rPr lang="en-AU" altLang="en-US" baseline="0" dirty="0" smtClean="0">
                <a:latin typeface="Arial" panose="020B0604020202020204" pitchFamily="34" charset="0"/>
                <a:ea typeface="Calibri" panose="020F0502020204030204" pitchFamily="34" charset="0"/>
                <a:cs typeface="Arial" panose="020B0604020202020204" pitchFamily="34" charset="0"/>
              </a:rPr>
              <a:t> (WHO 2002, DHS 2009).</a:t>
            </a:r>
          </a:p>
          <a:p>
            <a:pPr marL="171415" indent="-171415" defTabSz="914216" eaLnBrk="0" hangingPunct="0">
              <a:spcBef>
                <a:spcPct val="0"/>
              </a:spcBef>
              <a:buFont typeface="Arial" panose="020B0604020202020204" pitchFamily="34" charset="0"/>
              <a:buChar char="•"/>
              <a:defRPr/>
            </a:pPr>
            <a:r>
              <a:rPr lang="en-AU" altLang="en-US" baseline="0" dirty="0" smtClean="0">
                <a:latin typeface="Arial" panose="020B0604020202020204" pitchFamily="34" charset="0"/>
                <a:ea typeface="Calibri" panose="020F0502020204030204" pitchFamily="34" charset="0"/>
                <a:cs typeface="Arial" panose="020B0604020202020204" pitchFamily="34" charset="0"/>
              </a:rPr>
              <a:t>Often there is more than one type of abuse present. There is particularly an under reporting of sexual abuse. </a:t>
            </a:r>
            <a:endParaRPr lang="en-AU" altLang="en-US" dirty="0" smtClean="0">
              <a:latin typeface="Arial" panose="020B0604020202020204" pitchFamily="34" charset="0"/>
              <a:ea typeface="Calibri" panose="020F0502020204030204" pitchFamily="34" charset="0"/>
              <a:cs typeface="Arial" panose="020B0604020202020204" pitchFamily="34" charset="0"/>
            </a:endParaRPr>
          </a:p>
          <a:p>
            <a:pPr marL="171415" indent="-171415" defTabSz="914216" eaLnBrk="0" hangingPunct="0">
              <a:spcBef>
                <a:spcPct val="0"/>
              </a:spcBef>
              <a:buFont typeface="Arial" panose="020B0604020202020204" pitchFamily="34" charset="0"/>
              <a:buChar char="•"/>
              <a:defRPr/>
            </a:pPr>
            <a:r>
              <a:rPr lang="en-AU" altLang="en-US" dirty="0" smtClean="0">
                <a:latin typeface="Arial" panose="020B0604020202020204" pitchFamily="34" charset="0"/>
                <a:ea typeface="Calibri" panose="020F0502020204030204" pitchFamily="34" charset="0"/>
                <a:cs typeface="Arial" panose="020B0604020202020204" pitchFamily="34" charset="0"/>
              </a:rPr>
              <a:t>As</a:t>
            </a:r>
            <a:r>
              <a:rPr lang="en-AU" altLang="en-US" baseline="0" dirty="0" smtClean="0">
                <a:latin typeface="Arial" panose="020B0604020202020204" pitchFamily="34" charset="0"/>
                <a:ea typeface="Calibri" panose="020F0502020204030204" pitchFamily="34" charset="0"/>
                <a:cs typeface="Arial" panose="020B0604020202020204" pitchFamily="34" charset="0"/>
              </a:rPr>
              <a:t> health professionals </a:t>
            </a:r>
            <a:r>
              <a:rPr lang="en-AU" altLang="en-US" dirty="0" smtClean="0">
                <a:latin typeface="Arial" panose="020B0604020202020204" pitchFamily="34" charset="0"/>
                <a:ea typeface="Calibri" panose="020F0502020204030204" pitchFamily="34" charset="0"/>
                <a:cs typeface="Arial" panose="020B0604020202020204" pitchFamily="34" charset="0"/>
              </a:rPr>
              <a:t>it is important to </a:t>
            </a:r>
            <a:r>
              <a:rPr lang="en-AU" altLang="en-US" baseline="0" dirty="0" smtClean="0">
                <a:latin typeface="Arial" panose="020B0604020202020204" pitchFamily="34" charset="0"/>
                <a:ea typeface="Calibri" panose="020F0502020204030204" pitchFamily="34" charset="0"/>
                <a:cs typeface="Arial" panose="020B0604020202020204" pitchFamily="34" charset="0"/>
              </a:rPr>
              <a:t>know what to look for when working with older people.</a:t>
            </a:r>
          </a:p>
          <a:p>
            <a:pPr marL="171415" indent="-171415" defTabSz="914216" eaLnBrk="0" hangingPunct="0">
              <a:spcBef>
                <a:spcPct val="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Six main types of elder abuse are </a:t>
            </a:r>
            <a:r>
              <a:rPr lang="en-US" dirty="0" err="1" smtClean="0">
                <a:latin typeface="Arial" panose="020B0604020202020204" pitchFamily="34" charset="0"/>
                <a:cs typeface="Arial" panose="020B0604020202020204" pitchFamily="34" charset="0"/>
              </a:rPr>
              <a:t>recognised</a:t>
            </a:r>
            <a:r>
              <a:rPr lang="en-US" dirty="0" smtClean="0">
                <a:latin typeface="Arial" panose="020B0604020202020204" pitchFamily="34" charset="0"/>
                <a:cs typeface="Arial" panose="020B0604020202020204" pitchFamily="34" charset="0"/>
              </a:rPr>
              <a:t> in Victoria -  physical, financial, sexual, psychological,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neglect and social. </a:t>
            </a:r>
          </a:p>
          <a:p>
            <a:pPr marL="171415" indent="-171415" defTabSz="914216" eaLnBrk="0" hangingPunct="0">
              <a:spcBef>
                <a:spcPct val="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Elder abuse can be complex and each situation will be unique</a:t>
            </a:r>
            <a:r>
              <a:rPr lang="en-US" baseline="0" dirty="0" smtClean="0">
                <a:latin typeface="Arial" panose="020B0604020202020204" pitchFamily="34" charset="0"/>
                <a:cs typeface="Arial" panose="020B0604020202020204" pitchFamily="34" charset="0"/>
              </a:rPr>
              <a:t> for the older person.</a:t>
            </a:r>
            <a:r>
              <a:rPr lang="en-US" dirty="0" smtClean="0">
                <a:latin typeface="Arial" panose="020B0604020202020204" pitchFamily="34" charset="0"/>
                <a:cs typeface="Arial" panose="020B0604020202020204" pitchFamily="34" charset="0"/>
              </a:rPr>
              <a:t> </a:t>
            </a:r>
          </a:p>
          <a:p>
            <a:pPr marL="171415" marR="0" lvl="0" indent="-171415" algn="l" defTabSz="914216" rtl="0" eaLnBrk="0" fontAlgn="auto" latinLnBrk="0" hangingPunct="0">
              <a:lnSpc>
                <a:spcPct val="100000"/>
              </a:lnSpc>
              <a:spcBef>
                <a:spcPct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Some forms of abuse are criminal acts, for example, physical and sexual abuse. An adult child that misappropriates their parent’s finances may have committed a crime such as theft if they have not sought permission to take the funds and have no intention of returning them.</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Elder abuse may be the continued experience of family violence from intimate partners which may have commenced more recently or escalated, or may have occurred over a number of years. For older people experiencing intimate partner violence, the perpetrator profile is the same as if it were experienced by a younger person (MARAM Foundation knowledge guide 2019). </a:t>
            </a:r>
          </a:p>
          <a:p>
            <a:pPr marL="171415" indent="-171415" defTabSz="914216" eaLnBrk="0" hangingPunct="0">
              <a:spcBef>
                <a:spcPct val="0"/>
              </a:spcBef>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71415" indent="-171415" defTabSz="914216" eaLnBrk="0" hangingPunct="0">
              <a:spcBef>
                <a:spcPct val="0"/>
              </a:spcBef>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KEY MESSAGE: There are many different forms of elder abuse. It is common for older people to</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experience at least two types of abuse</a:t>
            </a:r>
            <a:r>
              <a:rPr lang="en-US" b="1" baseline="0" dirty="0" smtClean="0">
                <a:latin typeface="Arial" panose="020B0604020202020204" pitchFamily="34" charset="0"/>
                <a:cs typeface="Arial" panose="020B0604020202020204" pitchFamily="34" charset="0"/>
              </a:rPr>
              <a:t> at any one time. </a:t>
            </a:r>
          </a:p>
          <a:p>
            <a:endParaRPr lang="en-US" b="1" baseline="0" dirty="0" smtClean="0">
              <a:latin typeface="Arial" panose="020B0604020202020204" pitchFamily="34" charset="0"/>
              <a:cs typeface="Arial" panose="020B0604020202020204" pitchFamily="34" charset="0"/>
            </a:endParaRPr>
          </a:p>
          <a:p>
            <a:endParaRPr lang="en-AU"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35286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marL="0" lvl="1">
              <a:lnSpc>
                <a:spcPct val="80000"/>
              </a:lnSpc>
              <a:spcAft>
                <a:spcPts val="1800"/>
              </a:spcAft>
              <a:defRPr/>
            </a:pPr>
            <a:r>
              <a:rPr lang="en-US" dirty="0" smtClean="0">
                <a:latin typeface="Arial" panose="020B0604020202020204" pitchFamily="34" charset="0"/>
                <a:cs typeface="Arial" panose="020B0604020202020204" pitchFamily="34" charset="0"/>
              </a:rPr>
              <a:t>Elder abuse can result in a range of adverse physical and mental health outcomes for older people including:</a:t>
            </a:r>
          </a:p>
          <a:p>
            <a:pPr marL="342831" lvl="1" indent="-342831" defTabSz="914216">
              <a:lnSpc>
                <a:spcPct val="170000"/>
              </a:lnSpc>
              <a:buFont typeface="Arial" panose="020B0604020202020204" pitchFamily="34" charset="0"/>
              <a:buChar char="•"/>
              <a:defRPr/>
            </a:pPr>
            <a:r>
              <a:rPr lang="en-AU" dirty="0" smtClean="0">
                <a:latin typeface="Arial" panose="020B0604020202020204" pitchFamily="34" charset="0"/>
                <a:cs typeface="Arial" panose="020B0604020202020204" pitchFamily="34" charset="0"/>
              </a:rPr>
              <a:t>Greater risk of hospitalisation than other seniors (JAMA Internal Medicine, 2013)</a:t>
            </a:r>
          </a:p>
          <a:p>
            <a:pPr marL="342831" lvl="1" indent="-342831">
              <a:lnSpc>
                <a:spcPct val="170000"/>
              </a:lnSpc>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Injury, illness, lost productivity and despair (WHO, 2012)</a:t>
            </a:r>
          </a:p>
          <a:p>
            <a:pPr marL="342831" lvl="1" indent="-342831">
              <a:lnSpc>
                <a:spcPct val="17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It has been suggested that elder abuse is a contributing factor for psychosocial distress for an older person who may feel unsafe (Pico-Alfonso et al., 2006) </a:t>
            </a:r>
          </a:p>
          <a:p>
            <a:pPr marL="342831" lvl="1" indent="-342831">
              <a:lnSpc>
                <a:spcPct val="17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Older people experiencing elder abuse can</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report feelings of depression and anxiety (</a:t>
            </a:r>
            <a:r>
              <a:rPr lang="en-AU" dirty="0" err="1" smtClean="0">
                <a:latin typeface="Arial" panose="020B0604020202020204" pitchFamily="34" charset="0"/>
                <a:cs typeface="Arial" panose="020B0604020202020204" pitchFamily="34" charset="0"/>
              </a:rPr>
              <a:t>Joosten</a:t>
            </a:r>
            <a:r>
              <a:rPr lang="en-AU" dirty="0" smtClean="0">
                <a:latin typeface="Arial" panose="020B0604020202020204" pitchFamily="34" charset="0"/>
                <a:cs typeface="Arial" panose="020B0604020202020204" pitchFamily="34" charset="0"/>
              </a:rPr>
              <a:t>, Dow, &amp; Blakey, 2015).</a:t>
            </a:r>
            <a:endParaRPr lang="en-US" dirty="0" smtClean="0">
              <a:latin typeface="Arial" panose="020B0604020202020204" pitchFamily="34" charset="0"/>
              <a:cs typeface="Arial" panose="020B0604020202020204" pitchFamily="34" charset="0"/>
            </a:endParaRPr>
          </a:p>
          <a:p>
            <a:pPr marL="342831" lvl="1" indent="-342831">
              <a:lnSpc>
                <a:spcPct val="17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Some older people have described their elder abuse experience as ‘devastating’ with a number of older people stating that they would never fully recover (</a:t>
            </a:r>
            <a:r>
              <a:rPr lang="en-AU" dirty="0" smtClean="0">
                <a:latin typeface="Arial" panose="020B0604020202020204" pitchFamily="34" charset="0"/>
                <a:cs typeface="Arial" panose="020B0604020202020204" pitchFamily="34" charset="0"/>
              </a:rPr>
              <a:t>O'Keeffe et al., 2007)</a:t>
            </a:r>
            <a:endParaRPr lang="en-US" dirty="0" smtClean="0">
              <a:latin typeface="Arial" panose="020B0604020202020204" pitchFamily="34" charset="0"/>
              <a:cs typeface="Arial" panose="020B0604020202020204" pitchFamily="34" charset="0"/>
            </a:endParaRPr>
          </a:p>
          <a:p>
            <a:pPr marL="342831" lvl="1" indent="-342831">
              <a:lnSpc>
                <a:spcPct val="17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Estimated cost to the Australian healthcare system is 10 – 30 million in 2007/208 (Choo et al., 2013)</a:t>
            </a:r>
          </a:p>
          <a:p>
            <a:pPr marL="342831" lvl="1" indent="-342831">
              <a:lnSpc>
                <a:spcPct val="17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Royal Commission found that the current family violence service system is</a:t>
            </a:r>
            <a:r>
              <a:rPr lang="en-A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not set up to address the unique dynamics of elder abuse and the </a:t>
            </a:r>
            <a:r>
              <a:rPr lang="en-GB" dirty="0" smtClean="0">
                <a:latin typeface="Arial" panose="020B0604020202020204" pitchFamily="34" charset="0"/>
                <a:cs typeface="Arial" panose="020B0604020202020204" pitchFamily="34" charset="0"/>
              </a:rPr>
              <a:t>the experiences and needs of older people and their family (RCFV 2016).</a:t>
            </a:r>
          </a:p>
          <a:p>
            <a:pPr marL="342831" marR="0" lvl="1" indent="-342831" algn="l"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 comparison of older LGB &amp; heterosexual people in the UK3 found that LGB people were; more likely to be single, more likely to live alone, less likely to have children, and less likely to see biological family than their heterosexual peers. LGB people also drink alcohol more often, were more likely to take drugs and more likely to have a history of mental ill health or concerns about future mental health. This combination of increased isolation &amp; more health risk factors means that older LGBTI people are very likely to need access to aged care services.</a:t>
            </a:r>
          </a:p>
          <a:p>
            <a:pPr marL="342831" marR="0" lvl="1" indent="-342831" algn="l"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342831" lvl="1" indent="-342831">
              <a:lnSpc>
                <a:spcPct val="170000"/>
              </a:lnSpc>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342831" lvl="1" indent="-342831">
              <a:lnSpc>
                <a:spcPct val="80000"/>
              </a:lnSpc>
              <a:spcAft>
                <a:spcPts val="1800"/>
              </a:spcAft>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0" lvl="1">
              <a:lnSpc>
                <a:spcPct val="80000"/>
              </a:lnSpc>
              <a:spcAft>
                <a:spcPts val="1800"/>
              </a:spcAft>
              <a:defRPr/>
            </a:pPr>
            <a:r>
              <a:rPr lang="en-US" b="1" dirty="0" smtClean="0">
                <a:latin typeface="Arial" panose="020B0604020202020204" pitchFamily="34" charset="0"/>
                <a:cs typeface="Arial" panose="020B0604020202020204" pitchFamily="34" charset="0"/>
              </a:rPr>
              <a:t>KEY MESSAGE: Elder abuse has a profound impact on the emotional and physical wellbeing of an older person.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253417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2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18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8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
        <p:nvSpPr>
          <p:cNvPr id="3" name="Content Placeholder 2"/>
          <p:cNvSpPr>
            <a:spLocks noGrp="1"/>
          </p:cNvSpPr>
          <p:nvPr>
            <p:ph idx="1"/>
          </p:nvPr>
        </p:nvSpPr>
        <p:spPr>
          <a:xfrm>
            <a:off x="609600" y="1771317"/>
            <a:ext cx="109728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0671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6197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Tree>
    <p:extLst>
      <p:ext uri="{BB962C8B-B14F-4D97-AF65-F5344CB8AC3E}">
        <p14:creationId xmlns:p14="http://schemas.microsoft.com/office/powerpoint/2010/main" val="315860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903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52125092-3A8C-4873-9EBE-9B592BA1846C}" type="datetimeFigureOut">
              <a:rPr lang="en-AU" smtClean="0">
                <a:solidFill>
                  <a:srgbClr val="2F4354"/>
                </a:solidFill>
              </a:rPr>
              <a:pPr defTabSz="457200"/>
              <a:t>2/10/2020</a:t>
            </a:fld>
            <a:endParaRPr lang="en-AU">
              <a:solidFill>
                <a:srgbClr val="2F4354"/>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AU">
              <a:solidFill>
                <a:srgbClr val="2F4354"/>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A3FE9C8B-FE22-4702-A43F-20E18B7AD7A2}" type="slidenum">
              <a:rPr lang="en-AU" smtClean="0">
                <a:solidFill>
                  <a:srgbClr val="2F4354"/>
                </a:solidFill>
              </a:rPr>
              <a:pPr defTabSz="457200"/>
              <a:t>‹#›</a:t>
            </a:fld>
            <a:endParaRPr lang="en-AU">
              <a:solidFill>
                <a:srgbClr val="2F4354"/>
              </a:solidFill>
            </a:endParaRPr>
          </a:p>
        </p:txBody>
      </p:sp>
    </p:spTree>
    <p:extLst>
      <p:ext uri="{BB962C8B-B14F-4D97-AF65-F5344CB8AC3E}">
        <p14:creationId xmlns:p14="http://schemas.microsoft.com/office/powerpoint/2010/main" val="1591790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7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4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24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15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4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8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file://localhost/Users/ercstaff/Desktop/WIP/141141%20DULLARD%20Powerpoint%20templates/Images/HR/RCH_Powerpoint_2.jpg"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10/2/2020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55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CH_Powerpoint_2.jpg" descr="/Users/ercstaff/Desktop/WIP/141141 DULLARD Powerpoint templates/Images/HR/RCH_Powerpoint_2.jpg"/>
          <p:cNvPicPr>
            <a:picLocks noChangeAspect="1"/>
          </p:cNvPicPr>
          <p:nvPr userDrawn="1"/>
        </p:nvPicPr>
        <p:blipFill>
          <a:blip r:embed="rId6" r:link="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197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25.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8.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35.jpeg"/><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hyperlink" Target="https://www.opalinstitute.org/support-services.html" TargetMode="External"/><Relationship Id="rId5" Type="http://schemas.openxmlformats.org/officeDocument/2006/relationships/hyperlink" Target="https://thorneharbour.org/lgbti-health/relationship-family-violence/" TargetMode="External"/><Relationship Id="rId4" Type="http://schemas.openxmlformats.org/officeDocument/2006/relationships/hyperlink" Target="https://www.ag.gov.au/rights-and-protections/publications/national-plan-respond-abuse-older-australians-elder-abuse-2019-2023"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4"/>
          <a:srcRect t="4409" b="3480"/>
          <a:stretch>
            <a:fillRect/>
          </a:stretch>
        </p:blipFill>
        <p:spPr>
          <a:xfrm>
            <a:off x="4847293" y="6014333"/>
            <a:ext cx="1210549" cy="629275"/>
          </a:xfrm>
          <a:prstGeom prst="rect">
            <a:avLst/>
          </a:prstGeom>
        </p:spPr>
      </p:pic>
      <p:pic>
        <p:nvPicPr>
          <p:cNvPr id="6" name="Picture 6"/>
          <p:cNvPicPr>
            <a:picLocks noChangeAspect="1"/>
          </p:cNvPicPr>
          <p:nvPr/>
        </p:nvPicPr>
        <p:blipFill>
          <a:blip r:embed="rId5"/>
          <a:srcRect l="677" r="5442"/>
          <a:stretch>
            <a:fillRect/>
          </a:stretch>
        </p:blipFill>
        <p:spPr>
          <a:xfrm>
            <a:off x="6241574" y="5730799"/>
            <a:ext cx="1045501" cy="1044664"/>
          </a:xfrm>
          <a:prstGeom prst="rect">
            <a:avLst/>
          </a:prstGeom>
        </p:spPr>
      </p:pic>
      <p:pic>
        <p:nvPicPr>
          <p:cNvPr id="7" name="Picture 7"/>
          <p:cNvPicPr>
            <a:picLocks noChangeAspect="1"/>
          </p:cNvPicPr>
          <p:nvPr/>
        </p:nvPicPr>
        <p:blipFill>
          <a:blip r:embed="rId6"/>
          <a:srcRect l="6258" r="6258"/>
          <a:stretch>
            <a:fillRect/>
          </a:stretch>
        </p:blipFill>
        <p:spPr>
          <a:xfrm>
            <a:off x="7546014" y="5867234"/>
            <a:ext cx="1178523" cy="7998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00" y="104166"/>
            <a:ext cx="8101874" cy="2155297"/>
          </a:xfrm>
          <a:prstGeom prst="rect">
            <a:avLst/>
          </a:prstGeom>
        </p:spPr>
      </p:pic>
      <p:sp>
        <p:nvSpPr>
          <p:cNvPr id="9" name="AutoShape 3"/>
          <p:cNvSpPr/>
          <p:nvPr/>
        </p:nvSpPr>
        <p:spPr>
          <a:xfrm>
            <a:off x="618697" y="2054407"/>
            <a:ext cx="11573303" cy="3593201"/>
          </a:xfrm>
          <a:prstGeom prst="rect">
            <a:avLst/>
          </a:prstGeom>
          <a:solidFill>
            <a:schemeClr val="accent2">
              <a:lumMod val="75000"/>
            </a:schemeClr>
          </a:solidFill>
        </p:spPr>
      </p:sp>
      <p:sp>
        <p:nvSpPr>
          <p:cNvPr id="11" name="TextBox 4"/>
          <p:cNvSpPr txBox="1"/>
          <p:nvPr/>
        </p:nvSpPr>
        <p:spPr>
          <a:xfrm>
            <a:off x="812801" y="2259462"/>
            <a:ext cx="10490083" cy="1128514"/>
          </a:xfrm>
          <a:prstGeom prst="rect">
            <a:avLst/>
          </a:prstGeom>
        </p:spPr>
        <p:txBody>
          <a:bodyPr lIns="0" tIns="0" rIns="0" bIns="0" rtlCol="0" anchor="t">
            <a:spAutoFit/>
          </a:bodyPr>
          <a:lstStyle/>
          <a:p>
            <a:pPr algn="ctr" defTabSz="609630">
              <a:lnSpc>
                <a:spcPts val="4395"/>
              </a:lnSpc>
            </a:pPr>
            <a:r>
              <a:rPr lang="en-US" sz="4267" spc="-85" dirty="0">
                <a:solidFill>
                  <a:srgbClr val="FFFFF6"/>
                </a:solidFill>
                <a:latin typeface="Open Sans Bold"/>
              </a:rPr>
              <a:t>Strengthening</a:t>
            </a:r>
          </a:p>
          <a:p>
            <a:pPr algn="ctr" defTabSz="609630">
              <a:lnSpc>
                <a:spcPts val="4395"/>
              </a:lnSpc>
            </a:pPr>
            <a:r>
              <a:rPr lang="en-US" sz="4267" spc="-85" dirty="0">
                <a:solidFill>
                  <a:srgbClr val="FFFFF6"/>
                </a:solidFill>
                <a:latin typeface="Open Sans Bold"/>
              </a:rPr>
              <a:t>Hospital Responses to Family </a:t>
            </a:r>
            <a:r>
              <a:rPr lang="en-US" sz="4267" spc="-85" dirty="0" smtClean="0">
                <a:solidFill>
                  <a:srgbClr val="FFFFF6"/>
                </a:solidFill>
                <a:latin typeface="Open Sans Bold"/>
              </a:rPr>
              <a:t>Violence</a:t>
            </a:r>
            <a:endParaRPr lang="en-US" sz="4267" spc="-85" dirty="0" smtClean="0">
              <a:solidFill>
                <a:srgbClr val="FFFFF6"/>
              </a:solidFill>
              <a:latin typeface="Open Sans Bold"/>
            </a:endParaRPr>
          </a:p>
        </p:txBody>
      </p:sp>
      <p:sp>
        <p:nvSpPr>
          <p:cNvPr id="8" name="TextBox 8"/>
          <p:cNvSpPr txBox="1"/>
          <p:nvPr/>
        </p:nvSpPr>
        <p:spPr>
          <a:xfrm>
            <a:off x="1079292" y="3912108"/>
            <a:ext cx="10223592" cy="1107996"/>
          </a:xfrm>
          <a:prstGeom prst="rect">
            <a:avLst/>
          </a:prstGeom>
        </p:spPr>
        <p:txBody>
          <a:bodyPr wrap="square" lIns="0" tIns="0" rIns="0" bIns="0" rtlCol="0" anchor="t">
            <a:spAutoFit/>
          </a:bodyPr>
          <a:lstStyle/>
          <a:p>
            <a:pPr algn="ctr">
              <a:spcBef>
                <a:spcPct val="0"/>
              </a:spcBef>
              <a:defRPr/>
            </a:pP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Responding to an older person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experiencing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amily violence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537" y="5791693"/>
            <a:ext cx="1895861" cy="922875"/>
          </a:xfrm>
          <a:prstGeom prst="rect">
            <a:avLst/>
          </a:prstGeom>
        </p:spPr>
      </p:pic>
    </p:spTree>
    <p:custDataLst>
      <p:tags r:id="rId1"/>
    </p:custDataLst>
    <p:extLst>
      <p:ext uri="{BB962C8B-B14F-4D97-AF65-F5344CB8AC3E}">
        <p14:creationId xmlns:p14="http://schemas.microsoft.com/office/powerpoint/2010/main" val="355495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9"/>
          <p:cNvSpPr/>
          <p:nvPr/>
        </p:nvSpPr>
        <p:spPr>
          <a:xfrm>
            <a:off x="-1" y="-14846"/>
            <a:ext cx="12192001" cy="717847"/>
          </a:xfrm>
          <a:prstGeom prst="rect">
            <a:avLst/>
          </a:prstGeom>
          <a:solidFill>
            <a:schemeClr val="accent2">
              <a:lumMod val="75000"/>
            </a:schemeClr>
          </a:solidFill>
        </p:spPr>
      </p:sp>
      <p:sp>
        <p:nvSpPr>
          <p:cNvPr id="28" name="TextBox 28"/>
          <p:cNvSpPr txBox="1"/>
          <p:nvPr/>
        </p:nvSpPr>
        <p:spPr>
          <a:xfrm>
            <a:off x="2133599" y="-40133"/>
            <a:ext cx="7924799" cy="676660"/>
          </a:xfrm>
          <a:prstGeom prst="rect">
            <a:avLst/>
          </a:prstGeom>
        </p:spPr>
        <p:txBody>
          <a:bodyPr wrap="square" lIns="0" tIns="0" rIns="0" bIns="0" rtlCol="0" anchor="t">
            <a:spAutoFit/>
          </a:bodyPr>
          <a:lstStyle/>
          <a:p>
            <a:pPr algn="ctr" defTabSz="609630">
              <a:lnSpc>
                <a:spcPts val="6000"/>
              </a:lnSpc>
            </a:pPr>
            <a:r>
              <a:rPr lang="en-AU" sz="3200" spc="150" dirty="0">
                <a:solidFill>
                  <a:schemeClr val="bg1"/>
                </a:solidFill>
                <a:latin typeface="Open Sans Bold"/>
              </a:rPr>
              <a:t>Six Steps of Sensitive Practice</a:t>
            </a:r>
            <a:endParaRPr lang="en-US" sz="3200" spc="150" dirty="0">
              <a:solidFill>
                <a:schemeClr val="bg1"/>
              </a:solidFill>
              <a:latin typeface="Open Sans Bold"/>
            </a:endParaRPr>
          </a:p>
        </p:txBody>
      </p:sp>
      <p:grpSp>
        <p:nvGrpSpPr>
          <p:cNvPr id="30" name="Group 30"/>
          <p:cNvGrpSpPr/>
          <p:nvPr/>
        </p:nvGrpSpPr>
        <p:grpSpPr>
          <a:xfrm>
            <a:off x="7631013" y="2378837"/>
            <a:ext cx="3305035" cy="1375386"/>
            <a:chOff x="0" y="0"/>
            <a:chExt cx="6610069" cy="2750772"/>
          </a:xfrm>
        </p:grpSpPr>
        <p:sp>
          <p:nvSpPr>
            <p:cNvPr id="31" name="TextBox 31"/>
            <p:cNvSpPr txBox="1"/>
            <p:nvPr/>
          </p:nvSpPr>
          <p:spPr>
            <a:xfrm>
              <a:off x="0" y="0"/>
              <a:ext cx="6610069" cy="769442"/>
            </a:xfrm>
            <a:prstGeom prst="rect">
              <a:avLst/>
            </a:prstGeom>
          </p:spPr>
          <p:txBody>
            <a:bodyPr lIns="0" tIns="0" rIns="0" bIns="0" rtlCol="0" anchor="t">
              <a:spAutoFit/>
            </a:bodyPr>
            <a:lstStyle/>
            <a:p>
              <a:pPr defTabSz="609630">
                <a:lnSpc>
                  <a:spcPts val="3040"/>
                </a:lnSpc>
              </a:pPr>
              <a:endParaRPr lang="en-US" sz="2533" spc="253">
                <a:solidFill>
                  <a:srgbClr val="FFFFF6"/>
                </a:solidFill>
                <a:latin typeface="Open Sans Bold"/>
              </a:endParaRPr>
            </a:p>
          </p:txBody>
        </p:sp>
        <p:sp>
          <p:nvSpPr>
            <p:cNvPr id="32" name="TextBox 32"/>
            <p:cNvSpPr txBox="1"/>
            <p:nvPr/>
          </p:nvSpPr>
          <p:spPr>
            <a:xfrm>
              <a:off x="0" y="1981330"/>
              <a:ext cx="6610069" cy="769442"/>
            </a:xfrm>
            <a:prstGeom prst="rect">
              <a:avLst/>
            </a:prstGeom>
          </p:spPr>
          <p:txBody>
            <a:bodyPr lIns="0" tIns="0" rIns="0" bIns="0" rtlCol="0" anchor="t">
              <a:spAutoFit/>
            </a:bodyPr>
            <a:lstStyle/>
            <a:p>
              <a:pPr defTabSz="609630">
                <a:lnSpc>
                  <a:spcPts val="3000"/>
                </a:lnSpc>
              </a:pPr>
              <a:endParaRPr lang="en-US" sz="2000" spc="20">
                <a:solidFill>
                  <a:srgbClr val="FFFFF6"/>
                </a:solidFill>
                <a:latin typeface="Open Sans"/>
              </a:endParaRPr>
            </a:p>
          </p:txBody>
        </p:sp>
      </p:grpSp>
      <p:graphicFrame>
        <p:nvGraphicFramePr>
          <p:cNvPr id="33" name="Content Placeholder 3"/>
          <p:cNvGraphicFramePr>
            <a:graphicFrameLocks/>
          </p:cNvGraphicFramePr>
          <p:nvPr>
            <p:extLst>
              <p:ext uri="{D42A27DB-BD31-4B8C-83A1-F6EECF244321}">
                <p14:modId xmlns:p14="http://schemas.microsoft.com/office/powerpoint/2010/main" val="3860318968"/>
              </p:ext>
            </p:extLst>
          </p:nvPr>
        </p:nvGraphicFramePr>
        <p:xfrm>
          <a:off x="0" y="798900"/>
          <a:ext cx="12192001" cy="6303158"/>
        </p:xfrm>
        <a:graphic>
          <a:graphicData uri="http://schemas.openxmlformats.org/drawingml/2006/table">
            <a:tbl>
              <a:tblPr firstRow="1" bandRow="1">
                <a:tableStyleId>{5C22544A-7EE6-4342-B048-85BDC9FD1C3A}</a:tableStyleId>
              </a:tblPr>
              <a:tblGrid>
                <a:gridCol w="1168491">
                  <a:extLst>
                    <a:ext uri="{9D8B030D-6E8A-4147-A177-3AD203B41FA5}">
                      <a16:colId xmlns:a16="http://schemas.microsoft.com/office/drawing/2014/main" val="20000"/>
                    </a:ext>
                  </a:extLst>
                </a:gridCol>
                <a:gridCol w="2672845">
                  <a:extLst>
                    <a:ext uri="{9D8B030D-6E8A-4147-A177-3AD203B41FA5}">
                      <a16:colId xmlns:a16="http://schemas.microsoft.com/office/drawing/2014/main" val="20001"/>
                    </a:ext>
                  </a:extLst>
                </a:gridCol>
                <a:gridCol w="8350665">
                  <a:extLst>
                    <a:ext uri="{9D8B030D-6E8A-4147-A177-3AD203B41FA5}">
                      <a16:colId xmlns:a16="http://schemas.microsoft.com/office/drawing/2014/main" val="20002"/>
                    </a:ext>
                  </a:extLst>
                </a:gridCol>
              </a:tblGrid>
              <a:tr h="797524">
                <a:tc>
                  <a:txBody>
                    <a:bodyPr/>
                    <a:lstStyle/>
                    <a:p>
                      <a:pPr marL="0" algn="l" defTabSz="914400" rtl="0" eaLnBrk="1" latinLnBrk="0" hangingPunct="1">
                        <a:lnSpc>
                          <a:spcPct val="107000"/>
                        </a:lnSpc>
                        <a:spcAft>
                          <a:spcPts val="0"/>
                        </a:spcAft>
                      </a:pPr>
                      <a:r>
                        <a:rPr lang="en-US"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Step 1</a:t>
                      </a:r>
                      <a:endParaRPr lang="en-AU"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7000"/>
                        </a:lnSpc>
                        <a:spcAft>
                          <a:spcPts val="0"/>
                        </a:spcAft>
                      </a:pPr>
                      <a:r>
                        <a:rPr lang="en-US"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Notice the signs</a:t>
                      </a:r>
                      <a:endParaRPr lang="en-AU"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7000"/>
                        </a:lnSpc>
                        <a:spcAft>
                          <a:spcPts val="0"/>
                        </a:spcAft>
                      </a:pP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Be</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alert to the s</a:t>
                      </a: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igns and clinical</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risk indicators</a:t>
                      </a: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for different types of elder</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abuse</a:t>
                      </a:r>
                      <a:endParaRPr lang="en-AU" sz="1800" b="1" i="0" kern="12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38054">
                <a:tc>
                  <a:txBody>
                    <a:bodyPr/>
                    <a:lstStyle/>
                    <a:p>
                      <a:pPr>
                        <a:lnSpc>
                          <a:spcPct val="107000"/>
                        </a:lnSpc>
                        <a:spcAft>
                          <a:spcPts val="0"/>
                        </a:spcAft>
                      </a:pPr>
                      <a:r>
                        <a:rPr lang="en-US" sz="1800" b="1" i="0" kern="120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Step 2</a:t>
                      </a:r>
                      <a:endParaRPr lang="en-AU" sz="1800" b="1" i="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1800" b="1" i="0" kern="120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Ask sensitively</a:t>
                      </a:r>
                      <a:endParaRPr lang="en-AU" sz="1800" b="1" i="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7000"/>
                        </a:lnSpc>
                        <a:spcAft>
                          <a:spcPts val="0"/>
                        </a:spcAft>
                      </a:pPr>
                      <a:r>
                        <a:rPr lang="en-US"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Work sensitively and be mindful of the barriers to disclosure</a:t>
                      </a:r>
                    </a:p>
                    <a:p>
                      <a:pPr marL="0" algn="l" defTabSz="914400" rtl="0" eaLnBrk="1" latinLnBrk="0" hangingPunct="1">
                        <a:lnSpc>
                          <a:spcPct val="107000"/>
                        </a:lnSpc>
                        <a:spcAft>
                          <a:spcPts val="0"/>
                        </a:spcAft>
                      </a:pPr>
                      <a:r>
                        <a:rPr lang="en-US"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Respect</a:t>
                      </a:r>
                      <a:r>
                        <a:rPr lang="en-US" sz="1800" b="1" i="0" kern="1200" baseline="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 that the older person may want to maintain a relationship with person of trust</a:t>
                      </a:r>
                      <a:endParaRPr lang="en-US"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7524">
                <a:tc>
                  <a:txBody>
                    <a:bodyPr/>
                    <a:lstStyle/>
                    <a:p>
                      <a:pPr>
                        <a:lnSpc>
                          <a:spcPct val="107000"/>
                        </a:lnSpc>
                        <a:spcAft>
                          <a:spcPts val="0"/>
                        </a:spcAft>
                      </a:pPr>
                      <a:r>
                        <a:rPr lang="en-US" sz="1800" b="1" i="0" kern="120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Step 3</a:t>
                      </a:r>
                      <a:endParaRPr lang="en-AU" sz="1800" b="1" i="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Respond respectfully</a:t>
                      </a:r>
                      <a:endParaRPr lang="en-AU" sz="1800" b="1" i="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Be empathetic,</a:t>
                      </a:r>
                      <a:r>
                        <a:rPr lang="en-AU" sz="1800" b="1" i="0" kern="1200" baseline="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 non-judgmental and </a:t>
                      </a:r>
                      <a:r>
                        <a:rPr lang="en-AU" sz="1800" b="1" i="0" kern="1200" baseline="0" dirty="0" smtClean="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non-blaming, </a:t>
                      </a:r>
                      <a:r>
                        <a:rPr lang="en-AU"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a:t>
                      </a:r>
                      <a:r>
                        <a:rPr lang="en-AU"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llow the older</a:t>
                      </a:r>
                      <a:r>
                        <a:rPr lang="en-AU"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person</a:t>
                      </a:r>
                      <a:r>
                        <a:rPr lang="en-AU"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to tell their story at their own pace</a:t>
                      </a:r>
                    </a:p>
                    <a:p>
                      <a:pPr marL="0" marR="0" indent="0" algn="l" defTabSz="914400" rtl="0" eaLnBrk="1" fontAlgn="auto" latinLnBrk="0" hangingPunct="1">
                        <a:lnSpc>
                          <a:spcPct val="107000"/>
                        </a:lnSpc>
                        <a:spcBef>
                          <a:spcPts val="0"/>
                        </a:spcBef>
                        <a:spcAft>
                          <a:spcPts val="0"/>
                        </a:spcAft>
                        <a:buClrTx/>
                        <a:buSzTx/>
                        <a:buFontTx/>
                        <a:buNone/>
                        <a:tabLst/>
                        <a:defRPr/>
                      </a:pPr>
                      <a:endParaRPr lang="en-AU"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7511">
                <a:tc>
                  <a:txBody>
                    <a:bodyPr/>
                    <a:lstStyle/>
                    <a:p>
                      <a:pPr>
                        <a:lnSpc>
                          <a:spcPct val="107000"/>
                        </a:lnSpc>
                        <a:spcAft>
                          <a:spcPts val="0"/>
                        </a:spcAft>
                      </a:pPr>
                      <a:r>
                        <a:rPr lang="en-US" sz="1800" b="1" i="0" kern="120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Step 4</a:t>
                      </a:r>
                      <a:endParaRPr lang="en-AU" sz="1800" b="1" i="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AU" sz="1800" b="1" i="0" strike="noStrike"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Respond</a:t>
                      </a:r>
                      <a:r>
                        <a:rPr lang="en-AU" sz="1800" b="1" i="0" strike="noStrike" baseline="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 to risk</a:t>
                      </a:r>
                      <a:endParaRPr lang="en-AU" sz="1800" b="1" i="0" strike="noStrike"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7000"/>
                        </a:lnSpc>
                        <a:spcAft>
                          <a:spcPts val="0"/>
                        </a:spcAft>
                      </a:pPr>
                      <a:r>
                        <a:rPr lang="en-US"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Understand risks for both the patient and person of</a:t>
                      </a:r>
                      <a:r>
                        <a:rPr lang="en-US" sz="1800" b="1" i="0" kern="1200" baseline="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 trust</a:t>
                      </a:r>
                    </a:p>
                    <a:p>
                      <a:pPr marL="0" marR="0" indent="0" algn="l" defTabSz="914400" rtl="0" eaLnBrk="1" fontAlgn="auto" latinLnBrk="0" hangingPunct="1">
                        <a:lnSpc>
                          <a:spcPct val="107000"/>
                        </a:lnSpc>
                        <a:spcBef>
                          <a:spcPts val="0"/>
                        </a:spcBef>
                        <a:spcAft>
                          <a:spcPts val="0"/>
                        </a:spcAft>
                        <a:buClrTx/>
                        <a:buSzTx/>
                        <a:buFontTx/>
                        <a:buNone/>
                        <a:tabLst/>
                        <a:defRPr/>
                      </a:pPr>
                      <a:r>
                        <a:rPr lang="en-US"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Provide information that will support and empower the older person to make their own choices</a:t>
                      </a: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38054">
                <a:tc>
                  <a:txBody>
                    <a:bodyPr/>
                    <a:lstStyle/>
                    <a:p>
                      <a:pPr>
                        <a:lnSpc>
                          <a:spcPct val="107000"/>
                        </a:lnSpc>
                        <a:spcAft>
                          <a:spcPts val="0"/>
                        </a:spcAft>
                      </a:pPr>
                      <a:r>
                        <a:rPr lang="en-US"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Step 5</a:t>
                      </a:r>
                      <a:endParaRPr lang="en-AU" sz="1800" b="1" i="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i="0" kern="120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rPr>
                        <a:t>Provide options and referral pathway</a:t>
                      </a:r>
                      <a:endParaRPr lang="en-AU" sz="1800" b="1" i="0" dirty="0">
                        <a:solidFill>
                          <a:schemeClr val="accent2">
                            <a:lumMod val="75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Know</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what the i</a:t>
                      </a: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nternal</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external referral pathways are for older people</a:t>
                      </a:r>
                    </a:p>
                    <a:p>
                      <a:pPr marL="0" marR="0" indent="0" algn="l" defTabSz="914400" rtl="0" eaLnBrk="1" fontAlgn="auto" latinLnBrk="0" hangingPunct="1">
                        <a:lnSpc>
                          <a:spcPct val="107000"/>
                        </a:lnSpc>
                        <a:spcBef>
                          <a:spcPts val="0"/>
                        </a:spcBef>
                        <a:spcAft>
                          <a:spcPts val="0"/>
                        </a:spcAft>
                        <a:buClrTx/>
                        <a:buSzTx/>
                        <a:buFontTx/>
                        <a:buNone/>
                        <a:tabLst/>
                        <a:defRPr/>
                      </a:pPr>
                      <a:r>
                        <a:rPr lang="en-US"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Ensure safety</a:t>
                      </a:r>
                      <a:r>
                        <a:rPr lang="en-US" sz="1800" b="1" i="0" kern="1200" baseline="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for the patient</a:t>
                      </a:r>
                      <a:endParaRPr lang="en-AU" sz="1800" b="1" i="0" kern="1200"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7524">
                <a:tc>
                  <a:txBody>
                    <a:bodyPr/>
                    <a:lstStyle/>
                    <a:p>
                      <a:pPr>
                        <a:lnSpc>
                          <a:spcPct val="107000"/>
                        </a:lnSpc>
                        <a:spcAft>
                          <a:spcPts val="0"/>
                        </a:spcAft>
                      </a:pPr>
                      <a:r>
                        <a:rPr lang="en-US" sz="1800" b="1" i="0" kern="120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Step 6</a:t>
                      </a:r>
                      <a:endParaRPr lang="en-AU" sz="1800" b="1" i="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i="0" kern="1200">
                          <a:solidFill>
                            <a:schemeClr val="accent2">
                              <a:lumMod val="50000"/>
                            </a:schemeClr>
                          </a:solidFill>
                          <a:effectLst/>
                          <a:latin typeface="Open Sans Bold" panose="020B0604020202020204" charset="0"/>
                          <a:ea typeface="Open Sans Bold" panose="020B0604020202020204" charset="0"/>
                          <a:cs typeface="Open Sans Bold" panose="020B0604020202020204" charset="0"/>
                        </a:rPr>
                        <a:t>Document</a:t>
                      </a:r>
                      <a:endParaRPr lang="en-AU" sz="1800" b="1" i="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7000"/>
                        </a:lnSpc>
                        <a:spcAft>
                          <a:spcPts val="0"/>
                        </a:spcAft>
                      </a:pPr>
                      <a:r>
                        <a:rPr lang="en-AU"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Be factual</a:t>
                      </a:r>
                      <a:r>
                        <a:rPr lang="en-AU" sz="1800" b="1" i="0" kern="1200" baseline="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and </a:t>
                      </a:r>
                      <a:r>
                        <a:rPr lang="en-AU" sz="1800" b="1" i="0" kern="1200" dirty="0" smtClean="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ensure the safety of the older person</a:t>
                      </a:r>
                    </a:p>
                    <a:p>
                      <a:pPr marL="0" algn="l" defTabSz="914400" rtl="0" eaLnBrk="1" latinLnBrk="0" hangingPunct="1">
                        <a:lnSpc>
                          <a:spcPct val="107000"/>
                        </a:lnSpc>
                        <a:spcAft>
                          <a:spcPts val="0"/>
                        </a:spcAft>
                      </a:pPr>
                      <a:endParaRPr lang="en-AU" sz="1800" b="1" i="0" kern="1200" dirty="0">
                        <a:solidFill>
                          <a:schemeClr val="accent2">
                            <a:lumMod val="50000"/>
                          </a:schemeClr>
                        </a:solidFill>
                        <a:effectLst/>
                        <a:latin typeface="Open Sans Bold" panose="020B0604020202020204" charset="0"/>
                        <a:ea typeface="Open Sans Bold" panose="020B0604020202020204" charset="0"/>
                        <a:cs typeface="Open Sans Bold" panose="020B060402020202020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332069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0" y="187642"/>
            <a:ext cx="12192000" cy="696216"/>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US" sz="3600" spc="253" dirty="0" smtClean="0">
                <a:solidFill>
                  <a:schemeClr val="bg1"/>
                </a:solidFill>
                <a:latin typeface="Open Sans Bold"/>
              </a:rPr>
              <a:t>Step 1. Notice the signs</a:t>
            </a:r>
            <a:endParaRPr lang="en-US" sz="3600" spc="253" dirty="0">
              <a:solidFill>
                <a:schemeClr val="bg1"/>
              </a:solidFill>
              <a:latin typeface="Open Sans Bold"/>
            </a:endParaRPr>
          </a:p>
        </p:txBody>
      </p:sp>
      <p:graphicFrame>
        <p:nvGraphicFramePr>
          <p:cNvPr id="7" name="Diagram 6"/>
          <p:cNvGraphicFramePr/>
          <p:nvPr>
            <p:extLst>
              <p:ext uri="{D42A27DB-BD31-4B8C-83A1-F6EECF244321}">
                <p14:modId xmlns:p14="http://schemas.microsoft.com/office/powerpoint/2010/main" val="1132651308"/>
              </p:ext>
            </p:extLst>
          </p:nvPr>
        </p:nvGraphicFramePr>
        <p:xfrm>
          <a:off x="532688" y="957083"/>
          <a:ext cx="11126624" cy="5734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05673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07569"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Pressure </a:t>
            </a:r>
            <a:r>
              <a:rPr lang="en-US" dirty="0">
                <a:latin typeface="Open Sans" panose="020B0606030504020204" pitchFamily="34" charset="0"/>
                <a:ea typeface="Open Sans" panose="020B0606030504020204" pitchFamily="34" charset="0"/>
                <a:cs typeface="Open Sans" panose="020B0606030504020204" pitchFamily="34" charset="0"/>
              </a:rPr>
              <a:t>sores or bruising</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2207569" y="4080867"/>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Location </a:t>
            </a:r>
            <a:r>
              <a:rPr lang="en-US" dirty="0">
                <a:latin typeface="Open Sans" panose="020B0606030504020204" pitchFamily="34" charset="0"/>
                <a:ea typeface="Open Sans" panose="020B0606030504020204" pitchFamily="34" charset="0"/>
                <a:cs typeface="Open Sans" panose="020B0606030504020204" pitchFamily="34" charset="0"/>
              </a:rPr>
              <a:t>and shape of injury</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2"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Unexplained </a:t>
            </a:r>
            <a:r>
              <a:rPr lang="en-US" dirty="0">
                <a:latin typeface="Open Sans" panose="020B0606030504020204" pitchFamily="34" charset="0"/>
                <a:ea typeface="Open Sans" panose="020B0606030504020204" pitchFamily="34" charset="0"/>
                <a:cs typeface="Open Sans" panose="020B0606030504020204" pitchFamily="34" charset="0"/>
              </a:rPr>
              <a:t>accidents</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4202491" y="4080866"/>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Lacerations </a:t>
            </a:r>
            <a:r>
              <a:rPr lang="en-US" dirty="0">
                <a:latin typeface="Open Sans" panose="020B0606030504020204" pitchFamily="34" charset="0"/>
                <a:ea typeface="Open Sans" panose="020B0606030504020204" pitchFamily="34" charset="0"/>
                <a:cs typeface="Open Sans" panose="020B0606030504020204" pitchFamily="34" charset="0"/>
              </a:rPr>
              <a:t>to mouth, lips, eyes</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6246100"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Broken </a:t>
            </a:r>
            <a:r>
              <a:rPr lang="en-US" dirty="0">
                <a:latin typeface="Open Sans" panose="020B0606030504020204" pitchFamily="34" charset="0"/>
                <a:ea typeface="Open Sans" panose="020B0606030504020204" pitchFamily="34" charset="0"/>
                <a:cs typeface="Open Sans" panose="020B0606030504020204" pitchFamily="34" charset="0"/>
              </a:rPr>
              <a:t>bones or missing teeth</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246100" y="4084491"/>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Unexplained </a:t>
            </a:r>
            <a:r>
              <a:rPr lang="en-US" dirty="0">
                <a:latin typeface="Open Sans" panose="020B0606030504020204" pitchFamily="34" charset="0"/>
                <a:ea typeface="Open Sans" panose="020B0606030504020204" pitchFamily="34" charset="0"/>
                <a:cs typeface="Open Sans" panose="020B0606030504020204" pitchFamily="34" charset="0"/>
              </a:rPr>
              <a:t>pain or restricted movement</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8328249" y="2010279"/>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Burns/</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dirty="0" smtClean="0">
                <a:latin typeface="Open Sans" panose="020B0606030504020204" pitchFamily="34" charset="0"/>
                <a:ea typeface="Open Sans" panose="020B0606030504020204" pitchFamily="34" charset="0"/>
                <a:cs typeface="Open Sans" panose="020B0606030504020204" pitchFamily="34" charset="0"/>
              </a:rPr>
              <a:t>restraint </a:t>
            </a:r>
            <a:r>
              <a:rPr lang="en-US" dirty="0">
                <a:latin typeface="Open Sans" panose="020B0606030504020204" pitchFamily="34" charset="0"/>
                <a:ea typeface="Open Sans" panose="020B0606030504020204" pitchFamily="34" charset="0"/>
                <a:cs typeface="Open Sans" panose="020B0606030504020204" pitchFamily="34" charset="0"/>
              </a:rPr>
              <a:t>marks</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9" y="4103143"/>
            <a:ext cx="1806283" cy="178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2"/>
          <p:cNvGrpSpPr/>
          <p:nvPr/>
        </p:nvGrpSpPr>
        <p:grpSpPr>
          <a:xfrm>
            <a:off x="-24679" y="1"/>
            <a:ext cx="6365658" cy="1333144"/>
            <a:chOff x="1672159" y="-159219"/>
            <a:chExt cx="10122599" cy="9448749"/>
          </a:xfrm>
          <a:solidFill>
            <a:schemeClr val="bg1"/>
          </a:solidFill>
        </p:grpSpPr>
        <p:sp>
          <p:nvSpPr>
            <p:cNvPr id="18" name="AutoShape 3"/>
            <p:cNvSpPr/>
            <p:nvPr/>
          </p:nvSpPr>
          <p:spPr>
            <a:xfrm>
              <a:off x="1672159" y="-159219"/>
              <a:ext cx="10122599" cy="9448749"/>
            </a:xfrm>
            <a:prstGeom prst="rect">
              <a:avLst/>
            </a:prstGeom>
            <a:solidFill>
              <a:schemeClr val="accent2">
                <a:lumMod val="75000"/>
              </a:schemeClr>
            </a:solidFill>
          </p:spPr>
        </p:sp>
        <p:sp>
          <p:nvSpPr>
            <p:cNvPr id="19"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2" name="Title 1"/>
          <p:cNvSpPr>
            <a:spLocks noGrp="1"/>
          </p:cNvSpPr>
          <p:nvPr>
            <p:ph type="title"/>
          </p:nvPr>
        </p:nvSpPr>
        <p:spPr>
          <a:xfrm>
            <a:off x="414948" y="255420"/>
            <a:ext cx="5486400" cy="762000"/>
          </a:xfrm>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Physical abuse</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8927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720725" y="2160588"/>
          <a:ext cx="10607675" cy="392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2207569" y="4080867"/>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Anxiety </a:t>
            </a:r>
            <a:r>
              <a:rPr lang="en-US" b="1" dirty="0">
                <a:latin typeface="Open Sans" panose="020B0606030504020204" pitchFamily="34" charset="0"/>
                <a:ea typeface="Open Sans" panose="020B0606030504020204" pitchFamily="34" charset="0"/>
                <a:cs typeface="Open Sans" panose="020B0606030504020204" pitchFamily="34" charset="0"/>
              </a:rPr>
              <a:t>or fear if person of concern in close contact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1" y="1987694"/>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Inappropriate </a:t>
            </a:r>
            <a:r>
              <a:rPr lang="en-US" b="1" dirty="0">
                <a:latin typeface="Open Sans" panose="020B0606030504020204" pitchFamily="34" charset="0"/>
                <a:ea typeface="Open Sans" panose="020B0606030504020204" pitchFamily="34" charset="0"/>
                <a:cs typeface="Open Sans" panose="020B0606030504020204" pitchFamily="34" charset="0"/>
              </a:rPr>
              <a:t>modesty on examination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4202491" y="4080866"/>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Changes </a:t>
            </a:r>
            <a:r>
              <a:rPr lang="en-US" b="1" dirty="0">
                <a:latin typeface="Open Sans" panose="020B0606030504020204" pitchFamily="34" charset="0"/>
                <a:ea typeface="Open Sans" panose="020B0606030504020204" pitchFamily="34" charset="0"/>
                <a:cs typeface="Open Sans" panose="020B0606030504020204" pitchFamily="34" charset="0"/>
              </a:rPr>
              <a:t>in sleep patterns or nightmares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6246100" y="1987696"/>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Internal </a:t>
            </a:r>
            <a:r>
              <a:rPr lang="en-US" b="1" dirty="0">
                <a:latin typeface="Open Sans" panose="020B0606030504020204" pitchFamily="34" charset="0"/>
                <a:ea typeface="Open Sans" panose="020B0606030504020204" pitchFamily="34" charset="0"/>
                <a:cs typeface="Open Sans" panose="020B0606030504020204" pitchFamily="34" charset="0"/>
              </a:rPr>
              <a:t>trauma, inner thigh bruising or tenderness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246100" y="4084491"/>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Injury </a:t>
            </a:r>
            <a:r>
              <a:rPr lang="en-US" b="1" dirty="0">
                <a:latin typeface="Open Sans" panose="020B0606030504020204" pitchFamily="34" charset="0"/>
                <a:ea typeface="Open Sans" panose="020B0606030504020204" pitchFamily="34" charset="0"/>
                <a:cs typeface="Open Sans" panose="020B0606030504020204" pitchFamily="34" charset="0"/>
              </a:rPr>
              <a:t>to face, neck, chest, abdomen, thighs or buttocks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8328249" y="1987695"/>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Unexplained STDs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8368013" y="4103144"/>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Fear </a:t>
            </a:r>
            <a:r>
              <a:rPr lang="en-US" b="1" dirty="0">
                <a:latin typeface="Open Sans" panose="020B0606030504020204" pitchFamily="34" charset="0"/>
                <a:ea typeface="Open Sans" panose="020B0606030504020204" pitchFamily="34" charset="0"/>
                <a:cs typeface="Open Sans" panose="020B0606030504020204" pitchFamily="34" charset="0"/>
              </a:rPr>
              <a:t>of being touched</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7569" y="1987695"/>
            <a:ext cx="1806283" cy="180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2"/>
          <p:cNvGrpSpPr/>
          <p:nvPr/>
        </p:nvGrpSpPr>
        <p:grpSpPr>
          <a:xfrm>
            <a:off x="5826342" y="0"/>
            <a:ext cx="6365658" cy="1333144"/>
            <a:chOff x="1672159" y="-159219"/>
            <a:chExt cx="10122599" cy="9448749"/>
          </a:xfrm>
          <a:solidFill>
            <a:schemeClr val="bg1"/>
          </a:solidFill>
        </p:grpSpPr>
        <p:sp>
          <p:nvSpPr>
            <p:cNvPr id="19" name="AutoShape 3"/>
            <p:cNvSpPr/>
            <p:nvPr/>
          </p:nvSpPr>
          <p:spPr>
            <a:xfrm>
              <a:off x="1672159" y="-159219"/>
              <a:ext cx="10122599" cy="9448749"/>
            </a:xfrm>
            <a:prstGeom prst="rect">
              <a:avLst/>
            </a:prstGeom>
            <a:solidFill>
              <a:schemeClr val="accent2">
                <a:lumMod val="75000"/>
              </a:schemeClr>
            </a:solidFill>
          </p:spPr>
        </p:sp>
        <p:sp>
          <p:nvSpPr>
            <p:cNvPr id="20"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2" name="Title 1"/>
          <p:cNvSpPr>
            <a:spLocks noGrp="1"/>
          </p:cNvSpPr>
          <p:nvPr>
            <p:ph type="title"/>
          </p:nvPr>
        </p:nvSpPr>
        <p:spPr>
          <a:xfrm>
            <a:off x="6150124" y="254417"/>
            <a:ext cx="5486400" cy="762000"/>
          </a:xfrm>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Sexual abuse</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96237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07569"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80000" tIns="180000" rIns="180000" bIns="180000" anchor="ct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Managing the finances of a competent older person without permission</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2207569" y="4080867"/>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Failure to purchase medicines or equipment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2"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Missing belongings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4202491" y="4080866"/>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Disparity between assets, appearance and general condition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6246100" y="2010280"/>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Unfamiliar or new signatures on financial documents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246100" y="4084491"/>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Fearful or anxious when asked about personal finances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8328249" y="2010279"/>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80000" tIns="180000" rIns="180000" bIns="18000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Significant withdrawals </a:t>
            </a:r>
            <a:br>
              <a:rPr lang="en-US" b="1" dirty="0">
                <a:latin typeface="Open Sans" panose="020B0606030504020204" pitchFamily="34" charset="0"/>
                <a:ea typeface="Open Sans" panose="020B0606030504020204" pitchFamily="34" charset="0"/>
                <a:cs typeface="Open Sans" panose="020B0606030504020204" pitchFamily="34" charset="0"/>
              </a:rPr>
            </a:br>
            <a:r>
              <a:rPr lang="en-US" b="1" dirty="0">
                <a:latin typeface="Open Sans" panose="020B0606030504020204" pitchFamily="34" charset="0"/>
                <a:ea typeface="Open Sans" panose="020B0606030504020204" pitchFamily="34" charset="0"/>
                <a:cs typeface="Open Sans" panose="020B0606030504020204" pitchFamily="34" charset="0"/>
              </a:rPr>
              <a:t>of money</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2"/>
          <p:cNvGrpSpPr/>
          <p:nvPr/>
        </p:nvGrpSpPr>
        <p:grpSpPr>
          <a:xfrm>
            <a:off x="-24679" y="1"/>
            <a:ext cx="6365658" cy="1333144"/>
            <a:chOff x="1672159" y="-159219"/>
            <a:chExt cx="10122599" cy="9448749"/>
          </a:xfrm>
          <a:solidFill>
            <a:schemeClr val="bg1"/>
          </a:solidFill>
        </p:grpSpPr>
        <p:sp>
          <p:nvSpPr>
            <p:cNvPr id="18" name="AutoShape 3"/>
            <p:cNvSpPr/>
            <p:nvPr/>
          </p:nvSpPr>
          <p:spPr>
            <a:xfrm>
              <a:off x="1672159" y="-159219"/>
              <a:ext cx="10122599" cy="9448749"/>
            </a:xfrm>
            <a:prstGeom prst="rect">
              <a:avLst/>
            </a:prstGeom>
            <a:solidFill>
              <a:schemeClr val="accent2">
                <a:lumMod val="75000"/>
              </a:schemeClr>
            </a:solidFill>
          </p:spPr>
        </p:sp>
        <p:sp>
          <p:nvSpPr>
            <p:cNvPr id="19"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2" name="Title 1"/>
          <p:cNvSpPr>
            <a:spLocks noGrp="1"/>
          </p:cNvSpPr>
          <p:nvPr>
            <p:ph type="title"/>
          </p:nvPr>
        </p:nvSpPr>
        <p:spPr>
          <a:xfrm>
            <a:off x="414948" y="255420"/>
            <a:ext cx="5486400" cy="762000"/>
          </a:xfrm>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Financial abuse</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2" descr="Image result for images of sig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9" y="4080865"/>
            <a:ext cx="1806283" cy="18062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3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720725" y="2160588"/>
          <a:ext cx="10607675" cy="392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207569"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Depression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2207569" y="4080867"/>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Unexplained </a:t>
            </a:r>
            <a:r>
              <a:rPr lang="en-US" b="1" dirty="0">
                <a:latin typeface="Open Sans" panose="020B0606030504020204" pitchFamily="34" charset="0"/>
                <a:ea typeface="Open Sans" panose="020B0606030504020204" pitchFamily="34" charset="0"/>
                <a:cs typeface="Open Sans" panose="020B0606030504020204" pitchFamily="34" charset="0"/>
              </a:rPr>
              <a:t>paranoia</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2"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Feelings </a:t>
            </a:r>
            <a:r>
              <a:rPr lang="en-US" b="1" dirty="0">
                <a:latin typeface="Open Sans" panose="020B0606030504020204" pitchFamily="34" charset="0"/>
                <a:ea typeface="Open Sans" panose="020B0606030504020204" pitchFamily="34" charset="0"/>
                <a:cs typeface="Open Sans" panose="020B0606030504020204" pitchFamily="34" charset="0"/>
              </a:rPr>
              <a:t>of helplessness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4202491" y="4080866"/>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Decreased </a:t>
            </a:r>
            <a:r>
              <a:rPr lang="en-US" b="1" dirty="0">
                <a:latin typeface="Open Sans" panose="020B0606030504020204" pitchFamily="34" charset="0"/>
                <a:ea typeface="Open Sans" panose="020B0606030504020204" pitchFamily="34" charset="0"/>
                <a:cs typeface="Open Sans" panose="020B0606030504020204" pitchFamily="34" charset="0"/>
              </a:rPr>
              <a:t>social contact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6246100"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Disrupted </a:t>
            </a:r>
            <a:r>
              <a:rPr lang="en-US" b="1" dirty="0">
                <a:latin typeface="Open Sans" panose="020B0606030504020204" pitchFamily="34" charset="0"/>
                <a:ea typeface="Open Sans" panose="020B0606030504020204" pitchFamily="34" charset="0"/>
                <a:cs typeface="Open Sans" panose="020B0606030504020204" pitchFamily="34" charset="0"/>
              </a:rPr>
              <a:t>sleeping pattern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246100" y="4084491"/>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Loss </a:t>
            </a:r>
            <a:r>
              <a:rPr lang="en-US" b="1" dirty="0">
                <a:latin typeface="Open Sans" panose="020B0606030504020204" pitchFamily="34" charset="0"/>
                <a:ea typeface="Open Sans" panose="020B0606030504020204" pitchFamily="34" charset="0"/>
                <a:cs typeface="Open Sans" panose="020B0606030504020204" pitchFamily="34" charset="0"/>
              </a:rPr>
              <a:t>of </a:t>
            </a:r>
            <a:r>
              <a:rPr lang="en-US" b="1" dirty="0" smtClean="0">
                <a:latin typeface="Open Sans" panose="020B0606030504020204" pitchFamily="34" charset="0"/>
                <a:ea typeface="Open Sans" panose="020B0606030504020204" pitchFamily="34" charset="0"/>
                <a:cs typeface="Open Sans" panose="020B0606030504020204" pitchFamily="34" charset="0"/>
              </a:rPr>
              <a:t/>
            </a:r>
            <a:br>
              <a:rPr lang="en-US" b="1" dirty="0" smtClean="0">
                <a:latin typeface="Open Sans" panose="020B0606030504020204" pitchFamily="34" charset="0"/>
                <a:ea typeface="Open Sans" panose="020B0606030504020204" pitchFamily="34" charset="0"/>
                <a:cs typeface="Open Sans" panose="020B0606030504020204" pitchFamily="34" charset="0"/>
              </a:rPr>
            </a:br>
            <a:r>
              <a:rPr lang="en-US" b="1" dirty="0" smtClean="0">
                <a:latin typeface="Open Sans" panose="020B0606030504020204" pitchFamily="34" charset="0"/>
                <a:ea typeface="Open Sans" panose="020B0606030504020204" pitchFamily="34" charset="0"/>
                <a:cs typeface="Open Sans" panose="020B0606030504020204" pitchFamily="34" charset="0"/>
              </a:rPr>
              <a:t>interest </a:t>
            </a:r>
            <a:r>
              <a:rPr lang="en-US" b="1" dirty="0">
                <a:latin typeface="Open Sans" panose="020B0606030504020204" pitchFamily="34" charset="0"/>
                <a:ea typeface="Open Sans" panose="020B0606030504020204" pitchFamily="34" charset="0"/>
                <a:cs typeface="Open Sans" panose="020B0606030504020204" pitchFamily="34" charset="0"/>
              </a:rPr>
              <a:t>in self</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8328249" y="2069088"/>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Agitation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9285"/>
          <a:stretch/>
        </p:blipFill>
        <p:spPr bwMode="auto">
          <a:xfrm>
            <a:off x="8328249" y="4103144"/>
            <a:ext cx="1828800" cy="180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2"/>
          <p:cNvGrpSpPr/>
          <p:nvPr/>
        </p:nvGrpSpPr>
        <p:grpSpPr>
          <a:xfrm>
            <a:off x="5826342" y="0"/>
            <a:ext cx="6365658" cy="1333144"/>
            <a:chOff x="1672159" y="-159219"/>
            <a:chExt cx="10122599" cy="9448749"/>
          </a:xfrm>
          <a:solidFill>
            <a:schemeClr val="bg1"/>
          </a:solidFill>
        </p:grpSpPr>
        <p:sp>
          <p:nvSpPr>
            <p:cNvPr id="18" name="AutoShape 3"/>
            <p:cNvSpPr/>
            <p:nvPr/>
          </p:nvSpPr>
          <p:spPr>
            <a:xfrm>
              <a:off x="1672159" y="-159219"/>
              <a:ext cx="10122599" cy="9448749"/>
            </a:xfrm>
            <a:prstGeom prst="rect">
              <a:avLst/>
            </a:prstGeom>
            <a:solidFill>
              <a:schemeClr val="accent2">
                <a:lumMod val="75000"/>
              </a:schemeClr>
            </a:solidFill>
          </p:spPr>
        </p:sp>
        <p:sp>
          <p:nvSpPr>
            <p:cNvPr id="19"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sp>
        <p:nvSpPr>
          <p:cNvPr id="2" name="Title 1"/>
          <p:cNvSpPr>
            <a:spLocks noGrp="1"/>
          </p:cNvSpPr>
          <p:nvPr>
            <p:ph type="title"/>
          </p:nvPr>
        </p:nvSpPr>
        <p:spPr>
          <a:xfrm>
            <a:off x="6265969" y="277081"/>
            <a:ext cx="5486400" cy="762000"/>
          </a:xfrm>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Psychological abuse</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57869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720725" y="2160588"/>
          <a:ext cx="10607675" cy="392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207569" y="2069089"/>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Inadequate </a:t>
            </a:r>
            <a:r>
              <a:rPr lang="en-US" b="1" dirty="0">
                <a:latin typeface="Open Sans" panose="020B0606030504020204" pitchFamily="34" charset="0"/>
                <a:ea typeface="Open Sans" panose="020B0606030504020204" pitchFamily="34" charset="0"/>
                <a:cs typeface="Open Sans" panose="020B0606030504020204" pitchFamily="34" charset="0"/>
              </a:rPr>
              <a:t>or inappropriate clothing</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2" y="2069089"/>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Malnutrition </a:t>
            </a:r>
            <a:r>
              <a:rPr lang="en-US" b="1" dirty="0">
                <a:latin typeface="Open Sans" panose="020B0606030504020204" pitchFamily="34" charset="0"/>
                <a:ea typeface="Open Sans" panose="020B0606030504020204" pitchFamily="34" charset="0"/>
                <a:cs typeface="Open Sans" panose="020B0606030504020204" pitchFamily="34" charset="0"/>
              </a:rPr>
              <a:t>or dehydration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4202491" y="4080866"/>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Poor </a:t>
            </a:r>
            <a:r>
              <a:rPr lang="en-US" b="1" dirty="0">
                <a:latin typeface="Open Sans" panose="020B0606030504020204" pitchFamily="34" charset="0"/>
                <a:ea typeface="Open Sans" panose="020B0606030504020204" pitchFamily="34" charset="0"/>
                <a:cs typeface="Open Sans" panose="020B0606030504020204" pitchFamily="34" charset="0"/>
              </a:rPr>
              <a:t>skin integrity or pressure sores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6246100" y="2069089"/>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err="1" smtClean="0">
                <a:latin typeface="Open Sans" panose="020B0606030504020204" pitchFamily="34" charset="0"/>
                <a:ea typeface="Open Sans" panose="020B0606030504020204" pitchFamily="34" charset="0"/>
                <a:cs typeface="Open Sans" panose="020B0606030504020204" pitchFamily="34" charset="0"/>
              </a:rPr>
              <a:t>Odour</a:t>
            </a:r>
            <a:r>
              <a:rPr lang="en-US" b="1" dirty="0" smtClean="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or </a:t>
            </a:r>
            <a:r>
              <a:rPr lang="en-US" b="1" dirty="0" smtClean="0">
                <a:latin typeface="Open Sans" panose="020B0606030504020204" pitchFamily="34" charset="0"/>
                <a:ea typeface="Open Sans" panose="020B0606030504020204" pitchFamily="34" charset="0"/>
                <a:cs typeface="Open Sans" panose="020B0606030504020204" pitchFamily="34" charset="0"/>
              </a:rPr>
              <a:t/>
            </a:r>
            <a:br>
              <a:rPr lang="en-US" b="1" dirty="0" smtClean="0">
                <a:latin typeface="Open Sans" panose="020B0606030504020204" pitchFamily="34" charset="0"/>
                <a:ea typeface="Open Sans" panose="020B0606030504020204" pitchFamily="34" charset="0"/>
                <a:cs typeface="Open Sans" panose="020B0606030504020204" pitchFamily="34" charset="0"/>
              </a:rPr>
            </a:br>
            <a:r>
              <a:rPr lang="en-US" b="1" dirty="0" smtClean="0">
                <a:latin typeface="Open Sans" panose="020B0606030504020204" pitchFamily="34" charset="0"/>
                <a:ea typeface="Open Sans" panose="020B0606030504020204" pitchFamily="34" charset="0"/>
                <a:cs typeface="Open Sans" panose="020B0606030504020204" pitchFamily="34" charset="0"/>
              </a:rPr>
              <a:t>poor </a:t>
            </a:r>
            <a:r>
              <a:rPr lang="en-US" b="1" dirty="0">
                <a:latin typeface="Open Sans" panose="020B0606030504020204" pitchFamily="34" charset="0"/>
                <a:ea typeface="Open Sans" panose="020B0606030504020204" pitchFamily="34" charset="0"/>
                <a:cs typeface="Open Sans" panose="020B0606030504020204" pitchFamily="34" charset="0"/>
              </a:rPr>
              <a:t>hygiene</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246100" y="4084491"/>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Person </a:t>
            </a:r>
            <a:r>
              <a:rPr lang="en-US" b="1" dirty="0">
                <a:latin typeface="Open Sans" panose="020B0606030504020204" pitchFamily="34" charset="0"/>
                <a:ea typeface="Open Sans" panose="020B0606030504020204" pitchFamily="34" charset="0"/>
                <a:cs typeface="Open Sans" panose="020B0606030504020204" pitchFamily="34" charset="0"/>
              </a:rPr>
              <a:t>left alone or unattended/lack of safety procedures</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8328249" y="2069088"/>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Delay </a:t>
            </a:r>
            <a:r>
              <a:rPr lang="en-US" b="1" dirty="0">
                <a:latin typeface="Open Sans" panose="020B0606030504020204" pitchFamily="34" charset="0"/>
                <a:ea typeface="Open Sans" panose="020B0606030504020204" pitchFamily="34" charset="0"/>
                <a:cs typeface="Open Sans" panose="020B0606030504020204" pitchFamily="34" charset="0"/>
              </a:rPr>
              <a:t>by </a:t>
            </a:r>
            <a:r>
              <a:rPr lang="en-US" b="1" dirty="0" err="1">
                <a:latin typeface="Open Sans" panose="020B0606030504020204" pitchFamily="34" charset="0"/>
                <a:ea typeface="Open Sans" panose="020B0606030504020204" pitchFamily="34" charset="0"/>
                <a:cs typeface="Open Sans" panose="020B0606030504020204" pitchFamily="34" charset="0"/>
              </a:rPr>
              <a:t>carer</a:t>
            </a:r>
            <a:r>
              <a:rPr lang="en-US" b="1" dirty="0">
                <a:latin typeface="Open Sans" panose="020B0606030504020204" pitchFamily="34" charset="0"/>
                <a:ea typeface="Open Sans" panose="020B0606030504020204" pitchFamily="34" charset="0"/>
                <a:cs typeface="Open Sans" panose="020B0606030504020204" pitchFamily="34" charset="0"/>
              </a:rPr>
              <a:t> in seeking care</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8368013" y="4103144"/>
            <a:ext cx="1806283" cy="180628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Over </a:t>
            </a:r>
            <a:r>
              <a:rPr lang="en-US" b="1" dirty="0">
                <a:latin typeface="Open Sans" panose="020B0606030504020204" pitchFamily="34" charset="0"/>
                <a:ea typeface="Open Sans" panose="020B0606030504020204" pitchFamily="34" charset="0"/>
                <a:cs typeface="Open Sans" panose="020B0606030504020204" pitchFamily="34" charset="0"/>
              </a:rPr>
              <a:t>or under medication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7569" y="4103144"/>
            <a:ext cx="1806283" cy="178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3"/>
          <p:cNvSpPr/>
          <p:nvPr/>
        </p:nvSpPr>
        <p:spPr>
          <a:xfrm>
            <a:off x="0" y="0"/>
            <a:ext cx="6365658" cy="1333144"/>
          </a:xfrm>
          <a:prstGeom prst="rect">
            <a:avLst/>
          </a:prstGeom>
          <a:solidFill>
            <a:schemeClr val="accent2">
              <a:lumMod val="75000"/>
            </a:schemeClr>
          </a:solidFill>
        </p:spPr>
      </p:sp>
      <p:sp>
        <p:nvSpPr>
          <p:cNvPr id="2" name="Title 1"/>
          <p:cNvSpPr>
            <a:spLocks noGrp="1"/>
          </p:cNvSpPr>
          <p:nvPr>
            <p:ph type="title"/>
          </p:nvPr>
        </p:nvSpPr>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Neglect </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03816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07569"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Increasing </a:t>
            </a: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isolation</a:t>
            </a:r>
          </a:p>
        </p:txBody>
      </p:sp>
      <p:sp>
        <p:nvSpPr>
          <p:cNvPr id="11" name="Rectangle 10"/>
          <p:cNvSpPr/>
          <p:nvPr/>
        </p:nvSpPr>
        <p:spPr>
          <a:xfrm>
            <a:off x="2207569" y="4080867"/>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Taking control of home without consent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202492"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Limitations </a:t>
            </a: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put in place</a:t>
            </a:r>
          </a:p>
        </p:txBody>
      </p:sp>
      <p:sp>
        <p:nvSpPr>
          <p:cNvPr id="13" name="Rectangle 12"/>
          <p:cNvSpPr/>
          <p:nvPr/>
        </p:nvSpPr>
        <p:spPr>
          <a:xfrm>
            <a:off x="4202491" y="4080866"/>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Prevention of religious or cultural practices</a:t>
            </a:r>
          </a:p>
        </p:txBody>
      </p:sp>
      <p:sp>
        <p:nvSpPr>
          <p:cNvPr id="14" name="Rectangle 13"/>
          <p:cNvSpPr/>
          <p:nvPr/>
        </p:nvSpPr>
        <p:spPr>
          <a:xfrm>
            <a:off x="6246100" y="2069089"/>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Stopping </a:t>
            </a: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access to community connections</a:t>
            </a:r>
          </a:p>
        </p:txBody>
      </p:sp>
      <p:sp>
        <p:nvSpPr>
          <p:cNvPr id="15" name="Rectangle 14"/>
          <p:cNvSpPr/>
          <p:nvPr/>
        </p:nvSpPr>
        <p:spPr>
          <a:xfrm>
            <a:off x="6246100" y="4084491"/>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Relocating away from family and friends</a:t>
            </a:r>
          </a:p>
        </p:txBody>
      </p:sp>
      <p:sp>
        <p:nvSpPr>
          <p:cNvPr id="16" name="Rectangle 15"/>
          <p:cNvSpPr/>
          <p:nvPr/>
        </p:nvSpPr>
        <p:spPr>
          <a:xfrm>
            <a:off x="8328249" y="2069088"/>
            <a:ext cx="1806283" cy="1806283"/>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Withholding </a:t>
            </a:r>
            <a:r>
              <a:rPr lang="en-US" b="1" dirty="0">
                <a:solidFill>
                  <a:srgbClr val="FFFFFF">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mail</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251" r="29444"/>
          <a:stretch/>
        </p:blipFill>
        <p:spPr>
          <a:xfrm>
            <a:off x="8328249" y="4103144"/>
            <a:ext cx="1806284" cy="1784005"/>
          </a:xfrm>
          <a:prstGeom prst="rect">
            <a:avLst/>
          </a:prstGeom>
        </p:spPr>
      </p:pic>
      <p:sp>
        <p:nvSpPr>
          <p:cNvPr id="17" name="AutoShape 3"/>
          <p:cNvSpPr/>
          <p:nvPr/>
        </p:nvSpPr>
        <p:spPr>
          <a:xfrm>
            <a:off x="5826342" y="12597"/>
            <a:ext cx="6365658" cy="1333144"/>
          </a:xfrm>
          <a:prstGeom prst="rect">
            <a:avLst/>
          </a:prstGeom>
          <a:solidFill>
            <a:schemeClr val="accent2">
              <a:lumMod val="75000"/>
            </a:schemeClr>
          </a:solidFill>
        </p:spPr>
      </p:sp>
      <p:sp>
        <p:nvSpPr>
          <p:cNvPr id="2" name="Title 1"/>
          <p:cNvSpPr>
            <a:spLocks noGrp="1"/>
          </p:cNvSpPr>
          <p:nvPr>
            <p:ph type="title"/>
          </p:nvPr>
        </p:nvSpPr>
        <p:spPr>
          <a:xfrm>
            <a:off x="6246100" y="298169"/>
            <a:ext cx="5486400" cy="762000"/>
          </a:xfrm>
        </p:spPr>
        <p:txBody>
          <a:bodyPr/>
          <a:lstStyle/>
          <a:p>
            <a:r>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Social </a:t>
            </a:r>
            <a:endParaRPr lang="en-AU"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11311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5658"/>
            <a:ext cx="3093579" cy="6832342"/>
          </a:xfrm>
          <a:prstGeom prst="rect">
            <a:avLst/>
          </a:prstGeom>
          <a:solidFill>
            <a:schemeClr val="accent2">
              <a:lumMod val="75000"/>
              <a:alpha val="89803"/>
            </a:schemeClr>
          </a:solidFill>
        </p:spPr>
      </p:sp>
      <p:sp>
        <p:nvSpPr>
          <p:cNvPr id="4" name="TextBox 4"/>
          <p:cNvSpPr txBox="1"/>
          <p:nvPr/>
        </p:nvSpPr>
        <p:spPr>
          <a:xfrm>
            <a:off x="-697592" y="2523687"/>
            <a:ext cx="4363738" cy="1513235"/>
          </a:xfrm>
          <a:prstGeom prst="rect">
            <a:avLst/>
          </a:prstGeom>
        </p:spPr>
        <p:txBody>
          <a:bodyPr wrap="square" lIns="0" tIns="0" rIns="0" bIns="0" rtlCol="0" anchor="t">
            <a:spAutoFit/>
          </a:bodyPr>
          <a:lstStyle/>
          <a:p>
            <a:pPr algn="ctr">
              <a:lnSpc>
                <a:spcPts val="5894"/>
              </a:lnSpc>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Barriers to </a:t>
            </a:r>
            <a:r>
              <a:rPr lang="en-US"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Disclosure</a:t>
            </a:r>
            <a:endParaRPr lang="en-US" sz="40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11" name="TextBox 12"/>
          <p:cNvSpPr txBox="1"/>
          <p:nvPr/>
        </p:nvSpPr>
        <p:spPr>
          <a:xfrm>
            <a:off x="2733227" y="239398"/>
            <a:ext cx="9187231" cy="7201972"/>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History of family violence</a:t>
            </a:r>
          </a:p>
          <a:p>
            <a:pPr marL="800100" lvl="1" indent="-342900">
              <a:buFont typeface="Arial" panose="020B0604020202020204" pitchFamily="34" charset="0"/>
              <a:buChar char="•"/>
            </a:pPr>
            <a:r>
              <a:rPr lang="en-US" altLang="en-US"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Private family matter </a:t>
            </a:r>
            <a:endParaRPr lang="en-US"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Fear of losing independence</a:t>
            </a:r>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Fear of going into residential care</a:t>
            </a:r>
          </a:p>
          <a:p>
            <a:pPr marL="800100" lvl="1" indent="-3429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Fear of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retaliation or safety concerns</a:t>
            </a:r>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Shame and embarrassment</a:t>
            </a:r>
          </a:p>
          <a:p>
            <a:pPr marL="800100" lvl="1" indent="-342900">
              <a:buFont typeface="Arial" panose="020B0604020202020204" pitchFamily="34" charset="0"/>
              <a:buChar char="•"/>
            </a:pP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Perception that the abuse is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expected or deserved</a:t>
            </a:r>
          </a:p>
          <a:p>
            <a:pPr marL="800100" lvl="1" indent="-3429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Cognitive impairment or poor communication skills</a:t>
            </a:r>
          </a:p>
          <a:p>
            <a:pPr marL="800100" lvl="1" indent="-3429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Parental love and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responsibility</a:t>
            </a:r>
          </a:p>
          <a:p>
            <a:pPr marL="800100" lvl="1" indent="-3429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Lack of understanding (don’t recognise abuse)</a:t>
            </a:r>
          </a:p>
          <a:p>
            <a:pPr marL="800100" lvl="1" indent="-3429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Further barriers exist for people from diverse communities (Aboriginal/Torres Strait Islander, LGBTIQ, CALD </a:t>
            </a:r>
            <a:r>
              <a:rPr lang="en-AU" sz="2800" b="1"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etc</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Arial" panose="020B0604020202020204" pitchFamily="34" charset="0"/>
              <a:buChar char="•"/>
            </a:pP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5716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
          <p:cNvSpPr/>
          <p:nvPr/>
        </p:nvSpPr>
        <p:spPr>
          <a:xfrm>
            <a:off x="10671755" y="1"/>
            <a:ext cx="1547586" cy="6858000"/>
          </a:xfrm>
          <a:prstGeom prst="rect">
            <a:avLst/>
          </a:prstGeom>
          <a:solidFill>
            <a:schemeClr val="accent2">
              <a:lumMod val="75000"/>
              <a:alpha val="29803"/>
            </a:schemeClr>
          </a:solidFill>
        </p:spPr>
      </p:sp>
      <p:sp>
        <p:nvSpPr>
          <p:cNvPr id="2" name="AutoShape 2"/>
          <p:cNvSpPr/>
          <p:nvPr/>
        </p:nvSpPr>
        <p:spPr>
          <a:xfrm>
            <a:off x="8314744" y="1014761"/>
            <a:ext cx="3979750" cy="4917688"/>
          </a:xfrm>
          <a:prstGeom prst="rect">
            <a:avLst/>
          </a:prstGeom>
          <a:solidFill>
            <a:schemeClr val="accent2">
              <a:lumMod val="75000"/>
            </a:schemeClr>
          </a:solidFill>
        </p:spPr>
      </p:sp>
      <p:sp>
        <p:nvSpPr>
          <p:cNvPr id="4" name="TextBox 4"/>
          <p:cNvSpPr txBox="1"/>
          <p:nvPr/>
        </p:nvSpPr>
        <p:spPr>
          <a:xfrm>
            <a:off x="8381129" y="1226611"/>
            <a:ext cx="3884816" cy="4493987"/>
          </a:xfrm>
          <a:prstGeom prst="rect">
            <a:avLst/>
          </a:prstGeom>
        </p:spPr>
        <p:txBody>
          <a:bodyPr wrap="square" lIns="0" tIns="0" rIns="0" bIns="0" rtlCol="0" anchor="t">
            <a:spAutoFit/>
          </a:bodyPr>
          <a:lstStyle/>
          <a:p>
            <a:pPr algn="ctr" defTabSz="609630">
              <a:lnSpc>
                <a:spcPts val="5894"/>
              </a:lnSpc>
            </a:pPr>
            <a:r>
              <a:rPr lang="en-AU" sz="4334" spc="43" dirty="0" smtClean="0">
                <a:solidFill>
                  <a:schemeClr val="bg1"/>
                </a:solidFill>
                <a:latin typeface="Open Sans Bold" panose="020B0604020202020204" charset="0"/>
                <a:ea typeface="Open Sans Bold" panose="020B0604020202020204" charset="0"/>
                <a:cs typeface="Open Sans Bold" panose="020B0604020202020204" charset="0"/>
              </a:rPr>
              <a:t>Step 2 Ask sensitively:</a:t>
            </a:r>
          </a:p>
          <a:p>
            <a:pPr algn="ctr" defTabSz="609630">
              <a:lnSpc>
                <a:spcPts val="5894"/>
              </a:lnSpc>
            </a:pPr>
            <a:r>
              <a:rPr lang="en-AU" sz="4334" spc="43" dirty="0" smtClean="0">
                <a:solidFill>
                  <a:schemeClr val="bg1"/>
                </a:solidFill>
                <a:latin typeface="Open Sans Bold" panose="020B0604020202020204" charset="0"/>
                <a:ea typeface="Open Sans Bold" panose="020B0604020202020204" charset="0"/>
                <a:cs typeface="Open Sans Bold" panose="020B0604020202020204" charset="0"/>
              </a:rPr>
              <a:t>What </a:t>
            </a:r>
            <a:r>
              <a:rPr lang="en-AU" sz="4334" spc="43" dirty="0">
                <a:solidFill>
                  <a:schemeClr val="bg1"/>
                </a:solidFill>
                <a:latin typeface="Open Sans Bold" panose="020B0604020202020204" charset="0"/>
                <a:ea typeface="Open Sans Bold" panose="020B0604020202020204" charset="0"/>
                <a:cs typeface="Open Sans Bold" panose="020B0604020202020204" charset="0"/>
              </a:rPr>
              <a:t>can we do to help overcome barriers?</a:t>
            </a:r>
            <a:endParaRPr lang="en-US" sz="4334" spc="43" dirty="0">
              <a:solidFill>
                <a:schemeClr val="bg1"/>
              </a:solidFill>
              <a:latin typeface="Open Sans Bold" panose="020B0604020202020204" charset="0"/>
              <a:ea typeface="Open Sans Bold" panose="020B0604020202020204" charset="0"/>
              <a:cs typeface="Open Sans Bold" panose="020B0604020202020204" charset="0"/>
            </a:endParaRPr>
          </a:p>
        </p:txBody>
      </p:sp>
      <p:sp>
        <p:nvSpPr>
          <p:cNvPr id="6" name="Rectangle 5"/>
          <p:cNvSpPr/>
          <p:nvPr/>
        </p:nvSpPr>
        <p:spPr>
          <a:xfrm>
            <a:off x="4227537" y="191079"/>
            <a:ext cx="6096000" cy="461665"/>
          </a:xfrm>
          <a:prstGeom prst="rect">
            <a:avLst/>
          </a:prstGeom>
        </p:spPr>
        <p:txBody>
          <a:bodyPr>
            <a:spAutoFit/>
          </a:bodyPr>
          <a:lstStyle/>
          <a:p>
            <a:pPr lvl="0">
              <a:defRPr/>
            </a:pPr>
            <a:r>
              <a:rPr lang="en-AU" sz="2400" dirty="0">
                <a:latin typeface="Open Sans" panose="020B0604020202020204" charset="0"/>
                <a:ea typeface="Open Sans" panose="020B0604020202020204" charset="0"/>
                <a:cs typeface="Open Sans" panose="020B0604020202020204" charset="0"/>
              </a:rPr>
              <a:t> </a:t>
            </a:r>
          </a:p>
        </p:txBody>
      </p:sp>
      <p:sp>
        <p:nvSpPr>
          <p:cNvPr id="23" name="TextBox 22"/>
          <p:cNvSpPr txBox="1"/>
          <p:nvPr/>
        </p:nvSpPr>
        <p:spPr>
          <a:xfrm>
            <a:off x="0" y="259688"/>
            <a:ext cx="8314743" cy="8125301"/>
          </a:xfrm>
          <a:prstGeom prst="rect">
            <a:avLst/>
          </a:prstGeom>
          <a:noFill/>
        </p:spPr>
        <p:txBody>
          <a:bodyPr wrap="square" rtlCol="0">
            <a:spAutoFit/>
          </a:bodyPr>
          <a:lstStyle/>
          <a:p>
            <a:pPr marL="342900" indent="-342900">
              <a:buFont typeface="Arial" panose="020B0604020202020204" pitchFamily="34" charset="0"/>
              <a:buChar char="•"/>
            </a:pPr>
            <a:r>
              <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rPr>
              <a:t>Engage in a respectful, sensitive, non-judgemental and safe way</a:t>
            </a:r>
          </a:p>
          <a:p>
            <a:endPar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en-AU" sz="2400" b="1" dirty="0">
                <a:solidFill>
                  <a:schemeClr val="accent2">
                    <a:lumMod val="75000"/>
                  </a:schemeClr>
                </a:solidFill>
                <a:latin typeface="Open Sans" panose="020B0604020202020204" charset="0"/>
                <a:ea typeface="Open Sans" panose="020B0604020202020204" charset="0"/>
                <a:cs typeface="Open Sans" panose="020B0604020202020204" charset="0"/>
              </a:rPr>
              <a:t>Prioritise the safety of patients</a:t>
            </a:r>
          </a:p>
          <a:p>
            <a:endPar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rPr>
              <a:t>Respect a patient’s right to choose- support informed decision making by providing information and discussing referral options</a:t>
            </a:r>
          </a:p>
          <a:p>
            <a:endPar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en-AU" sz="2400" b="1" dirty="0">
                <a:solidFill>
                  <a:schemeClr val="accent2">
                    <a:lumMod val="75000"/>
                  </a:schemeClr>
                </a:solidFill>
                <a:latin typeface="Open Sans" panose="020B0604020202020204" charset="0"/>
                <a:ea typeface="Open Sans" panose="020B0604020202020204" charset="0"/>
                <a:cs typeface="Open Sans" panose="020B0604020202020204" charset="0"/>
              </a:rPr>
              <a:t>Maintain a person-centred approach </a:t>
            </a:r>
          </a:p>
          <a:p>
            <a:endPar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rPr>
              <a:t>Place the responsibility of violence with the person choosing to use violence</a:t>
            </a:r>
          </a:p>
          <a:p>
            <a:endParaRPr lang="en-AU" sz="2400" b="1"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en-AU" sz="2200" b="1" dirty="0">
                <a:solidFill>
                  <a:schemeClr val="accent2">
                    <a:lumMod val="75000"/>
                  </a:schemeClr>
                </a:solidFill>
                <a:latin typeface="Open Sans" panose="020B0604020202020204" charset="0"/>
                <a:ea typeface="Open Sans" panose="020B0604020202020204" charset="0"/>
                <a:cs typeface="Open Sans" panose="020B0604020202020204" charset="0"/>
              </a:rPr>
              <a:t>Recognise that presentations such as anxiety, fear or dissociation may be related to victim survivor’s experiences of trauma; ‘Routine’ clinical practice could be traumatic for a patient</a:t>
            </a:r>
            <a:r>
              <a:rPr lang="en-AU" sz="2200" dirty="0">
                <a:solidFill>
                  <a:schemeClr val="accent5">
                    <a:lumMod val="75000"/>
                  </a:schemeClr>
                </a:solidFill>
                <a:latin typeface="Open Sans" panose="020B0604020202020204" charset="0"/>
                <a:ea typeface="Open Sans" panose="020B0604020202020204" charset="0"/>
                <a:cs typeface="Open Sans" panose="020B0604020202020204" charset="0"/>
              </a:rPr>
              <a:t>.</a:t>
            </a:r>
          </a:p>
          <a:p>
            <a:endParaRPr lang="en-AU" dirty="0"/>
          </a:p>
          <a:p>
            <a:endParaRPr lang="en-AU" dirty="0"/>
          </a:p>
          <a:p>
            <a:endParaRPr lang="en-AU" dirty="0"/>
          </a:p>
          <a:p>
            <a:endParaRPr lang="en-AU" dirty="0"/>
          </a:p>
          <a:p>
            <a:endParaRPr lang="en-AU" dirty="0"/>
          </a:p>
        </p:txBody>
      </p:sp>
    </p:spTree>
    <p:custDataLst>
      <p:tags r:id="rId1"/>
    </p:custDataLst>
    <p:extLst>
      <p:ext uri="{BB962C8B-B14F-4D97-AF65-F5344CB8AC3E}">
        <p14:creationId xmlns:p14="http://schemas.microsoft.com/office/powerpoint/2010/main" val="400459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4CF3B50-1984-4FFB-8CBE-AA4EDBEC2050}"/>
              </a:ext>
            </a:extLst>
          </p:cNvPr>
          <p:cNvSpPr txBox="1"/>
          <p:nvPr/>
        </p:nvSpPr>
        <p:spPr>
          <a:xfrm>
            <a:off x="2522203" y="1605184"/>
            <a:ext cx="2954125" cy="584775"/>
          </a:xfrm>
          <a:prstGeom prst="rect">
            <a:avLst/>
          </a:prstGeom>
          <a:noFill/>
        </p:spPr>
        <p:txBody>
          <a:bodyPr wrap="square" rtlCol="0">
            <a:spAutoFit/>
          </a:bodyPr>
          <a:lstStyle/>
          <a:p>
            <a:pPr algn="ctr" defTabSz="457200"/>
            <a:r>
              <a:rPr lang="en-US" sz="3200" b="1" dirty="0">
                <a:solidFill>
                  <a:srgbClr val="272727"/>
                </a:solidFill>
                <a:latin typeface="Calibri" panose="020F0502020204030204" pitchFamily="34" charset="0"/>
                <a:cs typeface="Calibri" panose="020F0502020204030204" pitchFamily="34" charset="0"/>
              </a:rPr>
              <a:t>1800 737 732</a:t>
            </a:r>
          </a:p>
        </p:txBody>
      </p:sp>
      <p:pic>
        <p:nvPicPr>
          <p:cNvPr id="22" name="Picture 21">
            <a:extLst>
              <a:ext uri="{FF2B5EF4-FFF2-40B4-BE49-F238E27FC236}">
                <a16:creationId xmlns:a16="http://schemas.microsoft.com/office/drawing/2014/main" id="{42F9FBB0-18F8-4A30-BCC2-468CDE15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71237"/>
            <a:ext cx="2553318" cy="1015123"/>
          </a:xfrm>
          <a:prstGeom prst="rect">
            <a:avLst/>
          </a:prstGeom>
        </p:spPr>
      </p:pic>
      <p:sp>
        <p:nvSpPr>
          <p:cNvPr id="23" name="TextBox 22">
            <a:extLst>
              <a:ext uri="{FF2B5EF4-FFF2-40B4-BE49-F238E27FC236}">
                <a16:creationId xmlns:a16="http://schemas.microsoft.com/office/drawing/2014/main" id="{47940538-39F7-4647-822D-EF2F95456E2E}"/>
              </a:ext>
            </a:extLst>
          </p:cNvPr>
          <p:cNvSpPr txBox="1"/>
          <p:nvPr/>
        </p:nvSpPr>
        <p:spPr>
          <a:xfrm>
            <a:off x="2321424" y="6754053"/>
            <a:ext cx="8008519" cy="1015663"/>
          </a:xfrm>
          <a:prstGeom prst="rect">
            <a:avLst/>
          </a:prstGeom>
          <a:noFill/>
        </p:spPr>
        <p:txBody>
          <a:bodyPr wrap="square" rtlCol="0">
            <a:spAutoFit/>
          </a:bodyPr>
          <a:lstStyle/>
          <a:p>
            <a:pPr defTabSz="457200"/>
            <a:endParaRPr lang="en-AU" sz="4000" b="1" dirty="0">
              <a:solidFill>
                <a:prstClr val="black"/>
              </a:solidFill>
              <a:latin typeface="Calibri" panose="020F0502020204030204" pitchFamily="34" charset="0"/>
              <a:cs typeface="Calibri" panose="020F0502020204030204" pitchFamily="34" charset="0"/>
            </a:endParaRPr>
          </a:p>
          <a:p>
            <a:pPr defTabSz="457200"/>
            <a:r>
              <a:rPr lang="en-AU" sz="2000" dirty="0">
                <a:solidFill>
                  <a:prstClr val="black"/>
                </a:solidFill>
                <a:latin typeface="Calibri" panose="020F0502020204030204" pitchFamily="34" charset="0"/>
                <a:cs typeface="Calibri" panose="020F0502020204030204" pitchFamily="34" charset="0"/>
              </a:rPr>
              <a:t> </a:t>
            </a:r>
          </a:p>
        </p:txBody>
      </p:sp>
      <p:sp>
        <p:nvSpPr>
          <p:cNvPr id="24" name="TextBox 23">
            <a:extLst>
              <a:ext uri="{FF2B5EF4-FFF2-40B4-BE49-F238E27FC236}">
                <a16:creationId xmlns:a16="http://schemas.microsoft.com/office/drawing/2014/main" id="{2B5914F1-8E67-4616-96E3-8F92F2A30477}"/>
              </a:ext>
            </a:extLst>
          </p:cNvPr>
          <p:cNvSpPr txBox="1"/>
          <p:nvPr/>
        </p:nvSpPr>
        <p:spPr>
          <a:xfrm>
            <a:off x="2321423" y="6871936"/>
            <a:ext cx="4302174" cy="369332"/>
          </a:xfrm>
          <a:prstGeom prst="rect">
            <a:avLst/>
          </a:prstGeom>
          <a:noFill/>
        </p:spPr>
        <p:txBody>
          <a:bodyPr wrap="square" rtlCol="0">
            <a:spAutoFit/>
          </a:bodyPr>
          <a:lstStyle/>
          <a:p>
            <a:pPr defTabSz="457200"/>
            <a:endParaRPr lang="en-AU"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3A3FFB1-5F4B-494F-98AE-16974E652730}"/>
              </a:ext>
            </a:extLst>
          </p:cNvPr>
          <p:cNvSpPr txBox="1"/>
          <p:nvPr/>
        </p:nvSpPr>
        <p:spPr>
          <a:xfrm>
            <a:off x="2960590" y="4358724"/>
            <a:ext cx="2515738" cy="523220"/>
          </a:xfrm>
          <a:prstGeom prst="rect">
            <a:avLst/>
          </a:prstGeom>
          <a:noFill/>
        </p:spPr>
        <p:txBody>
          <a:bodyPr wrap="square" rtlCol="0">
            <a:spAutoFit/>
          </a:bodyPr>
          <a:lstStyle/>
          <a:p>
            <a:pPr defTabSz="457200"/>
            <a:r>
              <a:rPr lang="en-AU" sz="2800" dirty="0">
                <a:solidFill>
                  <a:prstClr val="black"/>
                </a:solidFill>
                <a:latin typeface="Calibri" panose="020F0502020204030204" pitchFamily="34" charset="0"/>
                <a:cs typeface="Calibri" panose="020F0502020204030204" pitchFamily="34" charset="0"/>
              </a:rPr>
              <a:t>LGBTIQ</a:t>
            </a:r>
            <a:endParaRPr lang="en-AU"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63E4BDE-DB93-4D49-B416-22F0D19D8CE9}"/>
              </a:ext>
            </a:extLst>
          </p:cNvPr>
          <p:cNvSpPr txBox="1"/>
          <p:nvPr/>
        </p:nvSpPr>
        <p:spPr>
          <a:xfrm>
            <a:off x="9007670" y="3894176"/>
            <a:ext cx="4550660"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1800 755 988</a:t>
            </a:r>
          </a:p>
        </p:txBody>
      </p:sp>
      <p:pic>
        <p:nvPicPr>
          <p:cNvPr id="27" name="Picture 26">
            <a:extLst>
              <a:ext uri="{FF2B5EF4-FFF2-40B4-BE49-F238E27FC236}">
                <a16:creationId xmlns:a16="http://schemas.microsoft.com/office/drawing/2014/main" id="{F7827A4E-7490-438D-B894-496BEECF0FF8}"/>
              </a:ext>
            </a:extLst>
          </p:cNvPr>
          <p:cNvPicPr>
            <a:picLocks noChangeAspect="1"/>
          </p:cNvPicPr>
          <p:nvPr/>
        </p:nvPicPr>
        <p:blipFill>
          <a:blip r:embed="rId5"/>
          <a:stretch>
            <a:fillRect/>
          </a:stretch>
        </p:blipFill>
        <p:spPr>
          <a:xfrm>
            <a:off x="5835135" y="3743386"/>
            <a:ext cx="1951845" cy="944169"/>
          </a:xfrm>
          <a:prstGeom prst="rect">
            <a:avLst/>
          </a:prstGeom>
        </p:spPr>
      </p:pic>
      <p:pic>
        <p:nvPicPr>
          <p:cNvPr id="28" name="Picture 27">
            <a:extLst>
              <a:ext uri="{FF2B5EF4-FFF2-40B4-BE49-F238E27FC236}">
                <a16:creationId xmlns:a16="http://schemas.microsoft.com/office/drawing/2014/main" id="{1F1DAC89-FFA4-426A-9D02-AC31F627A3F8}"/>
              </a:ext>
            </a:extLst>
          </p:cNvPr>
          <p:cNvPicPr>
            <a:picLocks noChangeAspect="1"/>
          </p:cNvPicPr>
          <p:nvPr/>
        </p:nvPicPr>
        <p:blipFill>
          <a:blip r:embed="rId6"/>
          <a:stretch>
            <a:fillRect/>
          </a:stretch>
        </p:blipFill>
        <p:spPr>
          <a:xfrm>
            <a:off x="5781694" y="4795813"/>
            <a:ext cx="3133426" cy="606796"/>
          </a:xfrm>
          <a:prstGeom prst="rect">
            <a:avLst/>
          </a:prstGeom>
        </p:spPr>
      </p:pic>
      <p:pic>
        <p:nvPicPr>
          <p:cNvPr id="29" name="Picture 2" descr="safe steps Family Violence Response Centre">
            <a:extLst>
              <a:ext uri="{FF2B5EF4-FFF2-40B4-BE49-F238E27FC236}">
                <a16:creationId xmlns:a16="http://schemas.microsoft.com/office/drawing/2014/main" id="{8C349B4B-507E-434F-A490-FCFCB706E5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2455" y="2411343"/>
            <a:ext cx="3071024" cy="77396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7107BDA-D451-4FC6-9491-E22D992491BE}"/>
              </a:ext>
            </a:extLst>
          </p:cNvPr>
          <p:cNvSpPr txBox="1"/>
          <p:nvPr/>
        </p:nvSpPr>
        <p:spPr>
          <a:xfrm>
            <a:off x="8968561" y="2700062"/>
            <a:ext cx="4329753"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1800 015 188</a:t>
            </a:r>
          </a:p>
        </p:txBody>
      </p:sp>
      <p:sp>
        <p:nvSpPr>
          <p:cNvPr id="31" name="TextBox 30">
            <a:extLst>
              <a:ext uri="{FF2B5EF4-FFF2-40B4-BE49-F238E27FC236}">
                <a16:creationId xmlns:a16="http://schemas.microsoft.com/office/drawing/2014/main" id="{E42307A8-11C3-4790-9EB6-548335D1059A}"/>
              </a:ext>
            </a:extLst>
          </p:cNvPr>
          <p:cNvSpPr txBox="1"/>
          <p:nvPr/>
        </p:nvSpPr>
        <p:spPr>
          <a:xfrm>
            <a:off x="2911850" y="3223282"/>
            <a:ext cx="3052725"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1800 105 303</a:t>
            </a:r>
          </a:p>
        </p:txBody>
      </p:sp>
      <p:pic>
        <p:nvPicPr>
          <p:cNvPr id="32" name="Picture 31">
            <a:extLst>
              <a:ext uri="{FF2B5EF4-FFF2-40B4-BE49-F238E27FC236}">
                <a16:creationId xmlns:a16="http://schemas.microsoft.com/office/drawing/2014/main" id="{9416EABD-ED58-4689-ACE9-E51284AAC814}"/>
              </a:ext>
            </a:extLst>
          </p:cNvPr>
          <p:cNvPicPr>
            <a:picLocks noChangeAspect="1"/>
          </p:cNvPicPr>
          <p:nvPr/>
        </p:nvPicPr>
        <p:blipFill rotWithShape="1">
          <a:blip r:embed="rId8"/>
          <a:srcRect t="6143" b="4621"/>
          <a:stretch/>
        </p:blipFill>
        <p:spPr>
          <a:xfrm>
            <a:off x="84994" y="3027630"/>
            <a:ext cx="2875596" cy="1075263"/>
          </a:xfrm>
          <a:prstGeom prst="rect">
            <a:avLst/>
          </a:prstGeom>
        </p:spPr>
      </p:pic>
      <p:sp>
        <p:nvSpPr>
          <p:cNvPr id="33" name="Rectangle 32">
            <a:extLst>
              <a:ext uri="{FF2B5EF4-FFF2-40B4-BE49-F238E27FC236}">
                <a16:creationId xmlns:a16="http://schemas.microsoft.com/office/drawing/2014/main" id="{2FEE7114-3432-427C-BD68-3747D02C036A}"/>
              </a:ext>
            </a:extLst>
          </p:cNvPr>
          <p:cNvSpPr/>
          <p:nvPr/>
        </p:nvSpPr>
        <p:spPr>
          <a:xfrm>
            <a:off x="1727200" y="4779825"/>
            <a:ext cx="4584018" cy="523220"/>
          </a:xfrm>
          <a:prstGeom prst="rect">
            <a:avLst/>
          </a:prstGeom>
        </p:spPr>
        <p:txBody>
          <a:bodyPr wrap="square">
            <a:spAutoFit/>
          </a:bodyPr>
          <a:lstStyle/>
          <a:p>
            <a:pPr algn="ctr" defTabSz="457200"/>
            <a:r>
              <a:rPr lang="en-AU" sz="2800" b="1" dirty="0">
                <a:solidFill>
                  <a:prstClr val="black"/>
                </a:solidFill>
                <a:latin typeface="Calibri" panose="020F0502020204030204" pitchFamily="34" charset="0"/>
                <a:cs typeface="Calibri" panose="020F0502020204030204" pitchFamily="34" charset="0"/>
              </a:rPr>
              <a:t>1800 542 847</a:t>
            </a:r>
          </a:p>
        </p:txBody>
      </p:sp>
      <p:pic>
        <p:nvPicPr>
          <p:cNvPr id="35" name="Picture 34">
            <a:extLst>
              <a:ext uri="{FF2B5EF4-FFF2-40B4-BE49-F238E27FC236}">
                <a16:creationId xmlns:a16="http://schemas.microsoft.com/office/drawing/2014/main" id="{DA7EB8DA-FBC2-4266-B892-5CC4C8305034}"/>
              </a:ext>
            </a:extLst>
          </p:cNvPr>
          <p:cNvPicPr>
            <a:picLocks noChangeAspect="1"/>
          </p:cNvPicPr>
          <p:nvPr/>
        </p:nvPicPr>
        <p:blipFill>
          <a:blip r:embed="rId9"/>
          <a:stretch>
            <a:fillRect/>
          </a:stretch>
        </p:blipFill>
        <p:spPr>
          <a:xfrm>
            <a:off x="5781694" y="1274676"/>
            <a:ext cx="3012545" cy="935225"/>
          </a:xfrm>
          <a:prstGeom prst="rect">
            <a:avLst/>
          </a:prstGeom>
        </p:spPr>
      </p:pic>
      <p:sp>
        <p:nvSpPr>
          <p:cNvPr id="36" name="TextBox 35">
            <a:extLst>
              <a:ext uri="{FF2B5EF4-FFF2-40B4-BE49-F238E27FC236}">
                <a16:creationId xmlns:a16="http://schemas.microsoft.com/office/drawing/2014/main" id="{FA5CE79E-AAB8-481A-A225-AAC6869FC146}"/>
              </a:ext>
            </a:extLst>
          </p:cNvPr>
          <p:cNvSpPr txBox="1"/>
          <p:nvPr/>
        </p:nvSpPr>
        <p:spPr>
          <a:xfrm>
            <a:off x="7786980" y="1446121"/>
            <a:ext cx="4260074" cy="954107"/>
          </a:xfrm>
          <a:prstGeom prst="rect">
            <a:avLst/>
          </a:prstGeom>
          <a:noFill/>
        </p:spPr>
        <p:txBody>
          <a:bodyPr wrap="square" rtlCol="0">
            <a:spAutoFit/>
          </a:bodyPr>
          <a:lstStyle/>
          <a:p>
            <a:pPr algn="ctr" defTabSz="457200"/>
            <a:r>
              <a:rPr lang="en-US" sz="2800" b="1" dirty="0">
                <a:solidFill>
                  <a:srgbClr val="272727"/>
                </a:solidFill>
                <a:latin typeface="Calibri" panose="020F0502020204030204" pitchFamily="34" charset="0"/>
                <a:cs typeface="Calibri" panose="020F0502020204030204" pitchFamily="34" charset="0"/>
              </a:rPr>
              <a:t>1800 806 292</a:t>
            </a:r>
            <a:endParaRPr lang="en-US" sz="2800" dirty="0">
              <a:solidFill>
                <a:prstClr val="black"/>
              </a:solidFill>
              <a:latin typeface="Calibri" panose="020F0502020204030204" pitchFamily="34" charset="0"/>
              <a:cs typeface="Calibri" panose="020F0502020204030204" pitchFamily="34" charset="0"/>
            </a:endParaRPr>
          </a:p>
          <a:p>
            <a:pPr algn="ctr" defTabSz="457200"/>
            <a:endParaRPr lang="en-US" sz="2800" b="1" dirty="0">
              <a:solidFill>
                <a:srgbClr val="272727"/>
              </a:solidFill>
              <a:latin typeface="Calibri" panose="020F0502020204030204" pitchFamily="34" charset="0"/>
              <a:cs typeface="Calibri" panose="020F0502020204030204" pitchFamily="34" charset="0"/>
            </a:endParaRPr>
          </a:p>
        </p:txBody>
      </p:sp>
      <p:sp>
        <p:nvSpPr>
          <p:cNvPr id="37" name="Rectangle 36"/>
          <p:cNvSpPr/>
          <p:nvPr/>
        </p:nvSpPr>
        <p:spPr>
          <a:xfrm>
            <a:off x="9007670" y="4859321"/>
            <a:ext cx="3142096" cy="684803"/>
          </a:xfrm>
          <a:prstGeom prst="rect">
            <a:avLst/>
          </a:prstGeom>
        </p:spPr>
        <p:txBody>
          <a:bodyPr wrap="square">
            <a:spAutoFit/>
          </a:bodyPr>
          <a:lstStyle/>
          <a:p>
            <a:pPr defTabSz="457200"/>
            <a:r>
              <a:rPr lang="en-AU" sz="2800" b="1" dirty="0">
                <a:solidFill>
                  <a:prstClr val="black"/>
                </a:solidFill>
                <a:latin typeface="Calibri" panose="020F0502020204030204" pitchFamily="34" charset="0"/>
                <a:cs typeface="Calibri" panose="020F0502020204030204" pitchFamily="34" charset="0"/>
              </a:rPr>
              <a:t>1300 766 491</a:t>
            </a:r>
          </a:p>
          <a:p>
            <a:pPr defTabSz="457200"/>
            <a:r>
              <a:rPr lang="en-AU" sz="1050" dirty="0">
                <a:solidFill>
                  <a:prstClr val="black"/>
                </a:solidFill>
                <a:latin typeface="Calibri" panose="020F0502020204030204" pitchFamily="34" charset="0"/>
                <a:cs typeface="Calibri" panose="020F0502020204030204" pitchFamily="34" charset="0"/>
              </a:rPr>
              <a:t> </a:t>
            </a:r>
          </a:p>
        </p:txBody>
      </p:sp>
      <p:sp>
        <p:nvSpPr>
          <p:cNvPr id="19" name="Title 1">
            <a:extLst>
              <a:ext uri="{FF2B5EF4-FFF2-40B4-BE49-F238E27FC236}">
                <a16:creationId xmlns:a16="http://schemas.microsoft.com/office/drawing/2014/main" id="{85D0C9E2-C9A9-4B82-BC82-6CD76E7FFC90}"/>
              </a:ext>
            </a:extLst>
          </p:cNvPr>
          <p:cNvSpPr>
            <a:spLocks noGrp="1"/>
          </p:cNvSpPr>
          <p:nvPr>
            <p:ph type="title"/>
          </p:nvPr>
        </p:nvSpPr>
        <p:spPr>
          <a:xfrm>
            <a:off x="0" y="-133004"/>
            <a:ext cx="12192000" cy="980902"/>
          </a:xfrm>
          <a:solidFill>
            <a:schemeClr val="accent2">
              <a:lumMod val="75000"/>
            </a:schemeClr>
          </a:solidFill>
        </p:spPr>
        <p:txBody>
          <a:bodyPr vert="horz" lIns="91440" tIns="108000" rIns="91440" bIns="216000" rtlCol="0" anchor="ctr" anchorCtr="0">
            <a:noAutofit/>
          </a:bodyPr>
          <a:lstStyle/>
          <a:p>
            <a:pPr marL="0" defTabSz="457200"/>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Specialist Family Violence Services </a:t>
            </a:r>
          </a:p>
        </p:txBody>
      </p:sp>
      <p:sp>
        <p:nvSpPr>
          <p:cNvPr id="6" name="Slide Number Placeholder 5">
            <a:extLst>
              <a:ext uri="{FF2B5EF4-FFF2-40B4-BE49-F238E27FC236}">
                <a16:creationId xmlns:a16="http://schemas.microsoft.com/office/drawing/2014/main" id="{77C90D7C-FA31-45B3-8BCF-DA3EAA0B98C1}"/>
              </a:ext>
            </a:extLst>
          </p:cNvPr>
          <p:cNvSpPr>
            <a:spLocks noGrp="1"/>
          </p:cNvSpPr>
          <p:nvPr>
            <p:ph type="sldNum" sz="quarter" idx="10"/>
          </p:nvPr>
        </p:nvSpPr>
        <p:spPr/>
        <p:txBody>
          <a:bodyPr/>
          <a:lstStyle/>
          <a:p>
            <a:fld id="{6E50814D-6000-4467-A1E5-BC65FA4CE36E}" type="slidenum">
              <a:rPr lang="en-US" smtClean="0"/>
              <a:t>2</a:t>
            </a:fld>
            <a:endParaRPr lang="en-US" dirty="0"/>
          </a:p>
        </p:txBody>
      </p:sp>
      <p:pic>
        <p:nvPicPr>
          <p:cNvPr id="2" name="Picture 1">
            <a:extLst>
              <a:ext uri="{FF2B5EF4-FFF2-40B4-BE49-F238E27FC236}">
                <a16:creationId xmlns:a16="http://schemas.microsoft.com/office/drawing/2014/main" id="{DF3A14AA-C905-480E-9445-DDF1EBFF56DB}"/>
              </a:ext>
            </a:extLst>
          </p:cNvPr>
          <p:cNvPicPr>
            <a:picLocks noChangeAspect="1"/>
          </p:cNvPicPr>
          <p:nvPr/>
        </p:nvPicPr>
        <p:blipFill>
          <a:blip r:embed="rId10"/>
          <a:stretch>
            <a:fillRect/>
          </a:stretch>
        </p:blipFill>
        <p:spPr>
          <a:xfrm>
            <a:off x="264922" y="4450661"/>
            <a:ext cx="2515739" cy="951678"/>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6454" y="5471513"/>
            <a:ext cx="2515739" cy="1282540"/>
          </a:xfrm>
          <a:prstGeom prst="rect">
            <a:avLst/>
          </a:prstGeom>
        </p:spPr>
      </p:pic>
      <p:sp>
        <p:nvSpPr>
          <p:cNvPr id="4" name="Rectangle 3"/>
          <p:cNvSpPr/>
          <p:nvPr/>
        </p:nvSpPr>
        <p:spPr>
          <a:xfrm>
            <a:off x="6096000" y="5876953"/>
            <a:ext cx="2175597" cy="523220"/>
          </a:xfrm>
          <a:prstGeom prst="rect">
            <a:avLst/>
          </a:prstGeom>
        </p:spPr>
        <p:txBody>
          <a:bodyPr wrap="none">
            <a:spAutoFit/>
          </a:bodyPr>
          <a:lstStyle/>
          <a:p>
            <a:pPr algn="ctr" defTabSz="457200"/>
            <a:r>
              <a:rPr lang="en-AU" sz="2800" b="1" dirty="0" smtClean="0">
                <a:solidFill>
                  <a:prstClr val="black"/>
                </a:solidFill>
                <a:latin typeface="Calibri" panose="020F0502020204030204" pitchFamily="34" charset="0"/>
                <a:cs typeface="Calibri" panose="020F0502020204030204" pitchFamily="34" charset="0"/>
              </a:rPr>
              <a:t>1300 368 821</a:t>
            </a:r>
            <a:endParaRPr lang="en-AU" sz="2800" b="1"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0755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
            <a:ext cx="5107384" cy="2844287"/>
          </a:xfrm>
          <a:prstGeom prst="rect">
            <a:avLst/>
          </a:prstGeom>
          <a:solidFill>
            <a:schemeClr val="accent2">
              <a:lumMod val="75000"/>
              <a:alpha val="89803"/>
            </a:schemeClr>
          </a:solidFill>
        </p:spPr>
      </p:sp>
      <p:sp>
        <p:nvSpPr>
          <p:cNvPr id="4" name="TextBox 4"/>
          <p:cNvSpPr txBox="1"/>
          <p:nvPr/>
        </p:nvSpPr>
        <p:spPr>
          <a:xfrm>
            <a:off x="457200" y="579379"/>
            <a:ext cx="4779818" cy="1456489"/>
          </a:xfrm>
          <a:prstGeom prst="rect">
            <a:avLst/>
          </a:prstGeom>
        </p:spPr>
        <p:txBody>
          <a:bodyPr wrap="square" lIns="0" tIns="0" rIns="0" bIns="0" rtlCol="0" anchor="t">
            <a:spAutoFit/>
          </a:bodyPr>
          <a:lstStyle/>
          <a:p>
            <a:pPr algn="ctr">
              <a:lnSpc>
                <a:spcPts val="5894"/>
              </a:lnSpc>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Cultural considerations</a:t>
            </a:r>
            <a:endParaRPr lang="en-US" sz="40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11" name="TextBox 12"/>
          <p:cNvSpPr txBox="1"/>
          <p:nvPr/>
        </p:nvSpPr>
        <p:spPr>
          <a:xfrm>
            <a:off x="5403323" y="891412"/>
            <a:ext cx="6665719" cy="4616648"/>
          </a:xfrm>
          <a:prstGeom prst="rect">
            <a:avLst/>
          </a:prstGeom>
        </p:spPr>
        <p:txBody>
          <a:bodyPr wrap="square" lIns="0" tIns="0" rIns="0" bIns="0" rtlCol="0" anchor="t">
            <a:spAutoFit/>
          </a:bodyPr>
          <a:lstStyle/>
          <a:p>
            <a:r>
              <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CALD communities</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language barriers</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social dependence on family</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migration history – fear of authorities</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conflict caused by cross generational expectations</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lack of culturally responsive services</a:t>
            </a:r>
          </a:p>
          <a:p>
            <a:endPar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LGBTI </a:t>
            </a: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more likely to live alone and face higher rates of loneliness and isolation as a result of social stigma and family disconnect</a:t>
            </a:r>
          </a:p>
          <a:p>
            <a:endParaRPr 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Aboriginal</a:t>
            </a:r>
            <a:endPar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term elder has a different meaning</a:t>
            </a:r>
            <a:endPar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940" y="3199736"/>
            <a:ext cx="3642338" cy="3081965"/>
          </a:xfrm>
          <a:prstGeom prst="rect">
            <a:avLst/>
          </a:prstGeom>
        </p:spPr>
      </p:pic>
    </p:spTree>
    <p:custDataLst>
      <p:tags r:id="rId1"/>
    </p:custDataLst>
    <p:extLst>
      <p:ext uri="{BB962C8B-B14F-4D97-AF65-F5344CB8AC3E}">
        <p14:creationId xmlns:p14="http://schemas.microsoft.com/office/powerpoint/2010/main" val="28559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79643" y="-77276"/>
            <a:ext cx="1547586" cy="7012551"/>
          </a:xfrm>
          <a:prstGeom prst="rect">
            <a:avLst/>
          </a:prstGeom>
          <a:solidFill>
            <a:srgbClr val="69ADC6">
              <a:alpha val="29803"/>
            </a:srgbClr>
          </a:solidFill>
        </p:spPr>
      </p:sp>
      <p:grpSp>
        <p:nvGrpSpPr>
          <p:cNvPr id="3" name="Group 3"/>
          <p:cNvGrpSpPr/>
          <p:nvPr/>
        </p:nvGrpSpPr>
        <p:grpSpPr>
          <a:xfrm>
            <a:off x="10114721" y="138296"/>
            <a:ext cx="2091635" cy="6489895"/>
            <a:chOff x="1382809" y="-1732230"/>
            <a:chExt cx="8015359" cy="6711625"/>
          </a:xfrm>
          <a:solidFill>
            <a:schemeClr val="accent2">
              <a:lumMod val="75000"/>
            </a:schemeClr>
          </a:solidFill>
        </p:grpSpPr>
        <p:sp>
          <p:nvSpPr>
            <p:cNvPr id="4" name="AutoShape 4"/>
            <p:cNvSpPr/>
            <p:nvPr/>
          </p:nvSpPr>
          <p:spPr>
            <a:xfrm>
              <a:off x="1382809" y="-1732230"/>
              <a:ext cx="8015359" cy="6711625"/>
            </a:xfrm>
            <a:prstGeom prst="rect">
              <a:avLst/>
            </a:prstGeom>
            <a:grpFill/>
          </p:spPr>
        </p:sp>
        <p:sp>
          <p:nvSpPr>
            <p:cNvPr id="5" name="TextBox 5"/>
            <p:cNvSpPr txBox="1"/>
            <p:nvPr/>
          </p:nvSpPr>
          <p:spPr>
            <a:xfrm>
              <a:off x="2270079" y="-710558"/>
              <a:ext cx="6240816" cy="2233945"/>
            </a:xfrm>
            <a:prstGeom prst="rect">
              <a:avLst/>
            </a:prstGeom>
            <a:grpFill/>
          </p:spPr>
          <p:txBody>
            <a:bodyPr wrap="square" lIns="0" tIns="0" rIns="0" bIns="0" rtlCol="0" anchor="t">
              <a:spAutoFit/>
            </a:bodyPr>
            <a:lstStyle/>
            <a:p>
              <a:pPr algn="ctr">
                <a:lnSpc>
                  <a:spcPts val="5894"/>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 to ask yourself</a:t>
              </a:r>
              <a:endParaRPr lang="en-AU" sz="24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6" name="Picture 6"/>
          <p:cNvPicPr>
            <a:picLocks noChangeAspect="1"/>
          </p:cNvPicPr>
          <p:nvPr/>
        </p:nvPicPr>
        <p:blipFill>
          <a:blip r:embed="rId4">
            <a:alphaModFix amt="90000"/>
          </a:blip>
          <a:srcRect l="2615" r="2615"/>
          <a:stretch>
            <a:fillRect/>
          </a:stretch>
        </p:blipFill>
        <p:spPr>
          <a:xfrm>
            <a:off x="254000" y="584200"/>
            <a:ext cx="1890265" cy="1586822"/>
          </a:xfrm>
          <a:prstGeom prst="rect">
            <a:avLst/>
          </a:prstGeom>
        </p:spPr>
      </p:pic>
      <p:grpSp>
        <p:nvGrpSpPr>
          <p:cNvPr id="7" name="Group 7"/>
          <p:cNvGrpSpPr/>
          <p:nvPr/>
        </p:nvGrpSpPr>
        <p:grpSpPr>
          <a:xfrm>
            <a:off x="2486825" y="1"/>
            <a:ext cx="7627893" cy="5380192"/>
            <a:chOff x="-952007" y="-1225261"/>
            <a:chExt cx="8204837" cy="9366591"/>
          </a:xfrm>
        </p:grpSpPr>
        <p:sp>
          <p:nvSpPr>
            <p:cNvPr id="8" name="TextBox 8"/>
            <p:cNvSpPr txBox="1"/>
            <p:nvPr/>
          </p:nvSpPr>
          <p:spPr>
            <a:xfrm>
              <a:off x="-199996" y="-1225261"/>
              <a:ext cx="5489604" cy="692102"/>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9" name="TextBox 9"/>
            <p:cNvSpPr txBox="1"/>
            <p:nvPr/>
          </p:nvSpPr>
          <p:spPr>
            <a:xfrm>
              <a:off x="-952007" y="-860454"/>
              <a:ext cx="8204837" cy="9001784"/>
            </a:xfrm>
            <a:prstGeom prst="rect">
              <a:avLst/>
            </a:prstGeom>
          </p:spPr>
          <p:txBody>
            <a:bodyPr wrap="square" lIns="0" tIns="0" rIns="0" bIns="0" rtlCol="0" anchor="t">
              <a:spAutoFit/>
            </a:bodyPr>
            <a:lstStyle/>
            <a:p>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What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deters you from having a conversation with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older patients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about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a:t>
              </a:r>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What are the unique challenges </a:t>
              </a: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when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working with older people who may be experiencing harm or abuse?</a:t>
              </a:r>
            </a:p>
          </p:txBody>
        </p:sp>
      </p:grpSp>
      <p:pic>
        <p:nvPicPr>
          <p:cNvPr id="10" name="Picture 10"/>
          <p:cNvPicPr>
            <a:picLocks noChangeAspect="1"/>
          </p:cNvPicPr>
          <p:nvPr/>
        </p:nvPicPr>
        <p:blipFill>
          <a:blip r:embed="rId5">
            <a:alphaModFix amt="90000"/>
          </a:blip>
          <a:srcRect r="5231"/>
          <a:stretch>
            <a:fillRect/>
          </a:stretch>
        </p:blipFill>
        <p:spPr>
          <a:xfrm>
            <a:off x="254001" y="2681105"/>
            <a:ext cx="1890265" cy="1586822"/>
          </a:xfrm>
          <a:prstGeom prst="rect">
            <a:avLst/>
          </a:prstGeom>
        </p:spPr>
      </p:pic>
      <p:pic>
        <p:nvPicPr>
          <p:cNvPr id="11" name="Picture 11"/>
          <p:cNvPicPr>
            <a:picLocks noChangeAspect="1"/>
          </p:cNvPicPr>
          <p:nvPr/>
        </p:nvPicPr>
        <p:blipFill>
          <a:blip r:embed="rId6">
            <a:alphaModFix amt="90000"/>
          </a:blip>
          <a:srcRect r="5231"/>
          <a:stretch>
            <a:fillRect/>
          </a:stretch>
        </p:blipFill>
        <p:spPr>
          <a:xfrm>
            <a:off x="254001" y="4660958"/>
            <a:ext cx="1890265" cy="1586822"/>
          </a:xfrm>
          <a:prstGeom prst="rect">
            <a:avLst/>
          </a:prstGeom>
        </p:spPr>
      </p:pic>
    </p:spTree>
    <p:custDataLst>
      <p:tags r:id="rId1"/>
    </p:custDataLst>
    <p:extLst>
      <p:ext uri="{BB962C8B-B14F-4D97-AF65-F5344CB8AC3E}">
        <p14:creationId xmlns:p14="http://schemas.microsoft.com/office/powerpoint/2010/main" val="2619022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1455590" cy="6858000"/>
          </a:xfrm>
          <a:prstGeom prst="rect">
            <a:avLst/>
          </a:prstGeom>
          <a:solidFill>
            <a:schemeClr val="accent2">
              <a:lumMod val="50000"/>
              <a:alpha val="29803"/>
            </a:schemeClr>
          </a:solidFill>
        </p:spPr>
      </p:sp>
      <p:sp>
        <p:nvSpPr>
          <p:cNvPr id="2" name="AutoShape 2"/>
          <p:cNvSpPr/>
          <p:nvPr/>
        </p:nvSpPr>
        <p:spPr>
          <a:xfrm>
            <a:off x="58395" y="2211624"/>
            <a:ext cx="4025068" cy="2719176"/>
          </a:xfrm>
          <a:prstGeom prst="rect">
            <a:avLst/>
          </a:prstGeom>
          <a:solidFill>
            <a:schemeClr val="accent2">
              <a:lumMod val="75000"/>
            </a:schemeClr>
          </a:solidFill>
        </p:spPr>
      </p:sp>
      <p:sp>
        <p:nvSpPr>
          <p:cNvPr id="4" name="TextBox 4"/>
          <p:cNvSpPr txBox="1"/>
          <p:nvPr/>
        </p:nvSpPr>
        <p:spPr>
          <a:xfrm>
            <a:off x="253622" y="3192903"/>
            <a:ext cx="4779818" cy="756617"/>
          </a:xfrm>
          <a:prstGeom prst="rect">
            <a:avLst/>
          </a:prstGeom>
        </p:spPr>
        <p:txBody>
          <a:bodyPr wrap="square" lIns="0" tIns="0" rIns="0" bIns="0" rtlCol="0" anchor="t">
            <a:spAutoFit/>
          </a:bodyPr>
          <a:lstStyle/>
          <a:p>
            <a:pPr>
              <a:lnSpc>
                <a:spcPts val="5894"/>
              </a:lnSpc>
            </a:pPr>
            <a:r>
              <a:rPr lang="en-AU" sz="4000" spc="43" dirty="0" smtClean="0">
                <a:solidFill>
                  <a:schemeClr val="bg1"/>
                </a:solidFill>
                <a:latin typeface="Open Sans Bold" panose="020B0604020202020204" charset="0"/>
                <a:ea typeface="Open Sans Bold" panose="020B0604020202020204" charset="0"/>
                <a:cs typeface="Open Sans Bold" panose="020B0604020202020204" charset="0"/>
              </a:rPr>
              <a:t>Case Study </a:t>
            </a: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3" name="Rectangle 2"/>
          <p:cNvSpPr/>
          <p:nvPr/>
        </p:nvSpPr>
        <p:spPr>
          <a:xfrm>
            <a:off x="4178893" y="197346"/>
            <a:ext cx="7741565" cy="6247864"/>
          </a:xfrm>
          <a:prstGeom prst="rect">
            <a:avLst/>
          </a:prstGeom>
        </p:spPr>
        <p:txBody>
          <a:bodyPr wrap="square">
            <a:spAutoFit/>
          </a:bodyPr>
          <a:lstStyle/>
          <a:p>
            <a:r>
              <a:rPr lang="en-US" sz="20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Mrs</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D is a 78 year old female who was admitted to hospital following a visit to her local doctor. </a:t>
            </a:r>
            <a:endPar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local doctor was concerned about her recent weight loss, low mood,  general appearance and sleep disturbance. </a:t>
            </a:r>
            <a:endPar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 </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speaking with hospital staff </a:t>
            </a:r>
            <a:r>
              <a:rPr lang="en-US" sz="2000" b="1" dirty="0" err="1"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Mrs</a:t>
            </a:r>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 was evasive in her responses to any queries. </a:t>
            </a:r>
            <a:endPar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Mrs</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D normally lives in her own home. Her daughter and 19 year old grandchild moved in with her six months prior to her hospital presentation following a relationship breakdown</a:t>
            </a:r>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Mrs</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D mentioned to hospital staff </a:t>
            </a:r>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that </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she was not feeling confident to return home</a:t>
            </a:r>
            <a:r>
              <a:rPr 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Hospital staff were able to confirm with her local doctor that </a:t>
            </a:r>
            <a:r>
              <a:rPr lang="en-US" sz="20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Mrs</a:t>
            </a: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D has recently ceased contact with her friends and local community.</a:t>
            </a:r>
          </a:p>
        </p:txBody>
      </p:sp>
    </p:spTree>
    <p:custDataLst>
      <p:tags r:id="rId1"/>
    </p:custDataLst>
    <p:extLst>
      <p:ext uri="{BB962C8B-B14F-4D97-AF65-F5344CB8AC3E}">
        <p14:creationId xmlns:p14="http://schemas.microsoft.com/office/powerpoint/2010/main" val="20586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023697" cy="7012551"/>
          </a:xfrm>
          <a:prstGeom prst="rect">
            <a:avLst/>
          </a:prstGeom>
          <a:solidFill>
            <a:schemeClr val="accent2">
              <a:lumMod val="50000"/>
              <a:alpha val="29803"/>
            </a:schemeClr>
          </a:solidFill>
        </p:spPr>
      </p:sp>
      <p:grpSp>
        <p:nvGrpSpPr>
          <p:cNvPr id="7" name="Group 3"/>
          <p:cNvGrpSpPr/>
          <p:nvPr/>
        </p:nvGrpSpPr>
        <p:grpSpPr>
          <a:xfrm>
            <a:off x="221127" y="180022"/>
            <a:ext cx="11970873" cy="1459304"/>
            <a:chOff x="-852628" y="-1871059"/>
            <a:chExt cx="10263717" cy="5972205"/>
          </a:xfrm>
          <a:solidFill>
            <a:schemeClr val="accent2">
              <a:lumMod val="75000"/>
            </a:schemeClr>
          </a:solidFill>
        </p:grpSpPr>
        <p:sp>
          <p:nvSpPr>
            <p:cNvPr id="8" name="AutoShape 4"/>
            <p:cNvSpPr/>
            <p:nvPr/>
          </p:nvSpPr>
          <p:spPr>
            <a:xfrm>
              <a:off x="-852628" y="-1871059"/>
              <a:ext cx="10263717" cy="5972205"/>
            </a:xfrm>
            <a:prstGeom prst="rect">
              <a:avLst/>
            </a:prstGeom>
            <a:grpFill/>
          </p:spPr>
        </p:sp>
        <p:sp>
          <p:nvSpPr>
            <p:cNvPr id="9" name="TextBox 5"/>
            <p:cNvSpPr txBox="1"/>
            <p:nvPr/>
          </p:nvSpPr>
          <p:spPr>
            <a:xfrm>
              <a:off x="-164512" y="-404581"/>
              <a:ext cx="8887485" cy="3148938"/>
            </a:xfrm>
            <a:prstGeom prst="rect">
              <a:avLst/>
            </a:prstGeom>
            <a:grpFill/>
          </p:spPr>
          <p:txBody>
            <a:bodyPr lIns="0" tIns="0" rIns="0" bIns="0" rtlCol="0" anchor="t">
              <a:spAutoFit/>
            </a:bodyPr>
            <a:lstStyle/>
            <a:p>
              <a:pPr algn="ctr" defTabSz="609630">
                <a:lnSpc>
                  <a:spcPts val="6000"/>
                </a:lnSpc>
              </a:pPr>
              <a:r>
                <a:rPr lang="en-AU" sz="5400" spc="150" dirty="0" smtClean="0">
                  <a:solidFill>
                    <a:schemeClr val="bg1"/>
                  </a:solidFill>
                  <a:latin typeface="Open Sans Bold"/>
                </a:rPr>
                <a:t>Step 3. Respond </a:t>
              </a:r>
              <a:r>
                <a:rPr lang="en-AU" sz="5400" spc="150" dirty="0">
                  <a:solidFill>
                    <a:schemeClr val="bg1"/>
                  </a:solidFill>
                  <a:latin typeface="Open Sans Bold"/>
                </a:rPr>
                <a:t>respectfully</a:t>
              </a:r>
              <a:endParaRPr lang="en-US" sz="5400" spc="150" dirty="0">
                <a:solidFill>
                  <a:schemeClr val="bg1"/>
                </a:solidFill>
                <a:latin typeface="Open Sans Bold"/>
              </a:endParaRPr>
            </a:p>
          </p:txBody>
        </p:sp>
      </p:grpSp>
      <p:sp>
        <p:nvSpPr>
          <p:cNvPr id="3" name="Rectangle 2"/>
          <p:cNvSpPr/>
          <p:nvPr/>
        </p:nvSpPr>
        <p:spPr>
          <a:xfrm>
            <a:off x="1023697" y="1732739"/>
            <a:ext cx="11718083" cy="4893647"/>
          </a:xfrm>
          <a:prstGeom prst="rect">
            <a:avLst/>
          </a:prstGeom>
        </p:spPr>
        <p:txBody>
          <a:bodyPr wrap="square">
            <a:spAutoFit/>
          </a:bodyPr>
          <a:lstStyle/>
          <a:p>
            <a:pPr marL="457200"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 and believe the older person’s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story</a:t>
            </a:r>
          </a:p>
          <a:p>
            <a:pPr marL="457200" indent="-4572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 with ears &amp; eyes for signs of distress especially if carer/family member present</a:t>
            </a:r>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Adapt communication style to suit individual needs</a:t>
            </a:r>
          </a:p>
          <a:p>
            <a:pPr marL="457200" indent="-457200">
              <a:buFont typeface="Arial" panose="020B0604020202020204" pitchFamily="34" charset="0"/>
              <a:buChar char="•"/>
            </a:pP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Be </a:t>
            </a: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empathic and non-judgmental</a:t>
            </a:r>
          </a:p>
          <a:p>
            <a:pPr marL="457200"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Validate and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Inform:</a:t>
            </a:r>
          </a:p>
          <a:p>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a:t>
            </a: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are not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alone”</a:t>
            </a:r>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a:t>
            </a: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are not to blame for the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abuse”</a:t>
            </a:r>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a:t>
            </a: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deserve to be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safe” </a:t>
            </a:r>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a:t>
            </a: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have the right to live free of fear and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abuse”</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Don’t make unrealistic promises</a:t>
            </a:r>
          </a:p>
        </p:txBody>
      </p:sp>
    </p:spTree>
    <p:custDataLst>
      <p:tags r:id="rId1"/>
    </p:custDataLst>
    <p:extLst>
      <p:ext uri="{BB962C8B-B14F-4D97-AF65-F5344CB8AC3E}">
        <p14:creationId xmlns:p14="http://schemas.microsoft.com/office/powerpoint/2010/main" val="413439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2192001" cy="931025"/>
          </a:xfrm>
          <a:prstGeom prst="rect">
            <a:avLst/>
          </a:prstGeom>
          <a:solidFill>
            <a:schemeClr val="accent2">
              <a:lumMod val="75000"/>
            </a:schemeClr>
          </a:solidFill>
        </p:spPr>
      </p:sp>
      <p:sp>
        <p:nvSpPr>
          <p:cNvPr id="12" name="TextBox 8"/>
          <p:cNvSpPr txBox="1"/>
          <p:nvPr/>
        </p:nvSpPr>
        <p:spPr>
          <a:xfrm>
            <a:off x="778114" y="133747"/>
            <a:ext cx="11109086" cy="615553"/>
          </a:xfrm>
          <a:prstGeom prst="rect">
            <a:avLst/>
          </a:prstGeom>
        </p:spPr>
        <p:txBody>
          <a:bodyPr wrap="square" lIns="0" tIns="0" rIns="0" bIns="0" rtlCol="0" anchor="t">
            <a:spAutoFit/>
          </a:bodyPr>
          <a:lstStyle/>
          <a:p>
            <a:pPr algn="ctr" defTabSz="609630"/>
            <a:r>
              <a:rPr lang="en-US" sz="4000" spc="253" dirty="0">
                <a:solidFill>
                  <a:prstClr val="white"/>
                </a:solidFill>
                <a:latin typeface="Open Sans Bold"/>
              </a:rPr>
              <a:t>Step 4. Respond to risk</a:t>
            </a:r>
          </a:p>
        </p:txBody>
      </p:sp>
      <p:sp>
        <p:nvSpPr>
          <p:cNvPr id="5" name="TextBox 4"/>
          <p:cNvSpPr txBox="1"/>
          <p:nvPr/>
        </p:nvSpPr>
        <p:spPr>
          <a:xfrm>
            <a:off x="216131" y="1181151"/>
            <a:ext cx="11837323" cy="5632311"/>
          </a:xfrm>
          <a:prstGeom prst="rect">
            <a:avLst/>
          </a:prstGeom>
          <a:noFill/>
        </p:spPr>
        <p:txBody>
          <a:bodyPr wrap="square" numCol="1" rtlCol="0">
            <a:spAutoFit/>
          </a:bodyPr>
          <a:lstStyle/>
          <a:p>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first step is to ensure that the older person is safe from possible undue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harm</a:t>
            </a:r>
          </a:p>
          <a:p>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following factors need to be considered in assessing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an older person experiencing family violence;</a:t>
            </a:r>
            <a:endPar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danger to the older person </a:t>
            </a:r>
          </a:p>
          <a:p>
            <a:pPr marL="800100" lvl="1" indent="-3429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nature and extent of the abuse</a:t>
            </a:r>
          </a:p>
          <a:p>
            <a:pPr marL="800100" lvl="1" indent="-3429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vulnerability of the older person</a:t>
            </a:r>
          </a:p>
          <a:p>
            <a:pPr marL="800100" lvl="1" indent="-3429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dependency of the older person</a:t>
            </a:r>
          </a:p>
          <a:p>
            <a:pPr marL="800100" lvl="1" indent="-3429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capacity of the older person to make decisions</a:t>
            </a:r>
          </a:p>
          <a:p>
            <a:pPr marL="800100" lvl="1" indent="-3429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risk of repeated or increasing abuse</a:t>
            </a:r>
          </a:p>
          <a:p>
            <a:endParaRPr lang="en-AU" dirty="0">
              <a:solidFill>
                <a:prstClr val="black"/>
              </a:solidFill>
              <a:latin typeface="Open Sans"/>
            </a:endParaRPr>
          </a:p>
          <a:p>
            <a:endParaRPr lang="en-AU" dirty="0">
              <a:solidFill>
                <a:prstClr val="black"/>
              </a:solidFill>
            </a:endParaRPr>
          </a:p>
          <a:p>
            <a:endParaRPr lang="en-AU" dirty="0">
              <a:solidFill>
                <a:prstClr val="black"/>
              </a:solidFill>
            </a:endParaRPr>
          </a:p>
          <a:p>
            <a:endParaRPr lang="en-AU" dirty="0">
              <a:solidFill>
                <a:prstClr val="black"/>
              </a:solidFill>
            </a:endParaRPr>
          </a:p>
        </p:txBody>
      </p:sp>
    </p:spTree>
    <p:custDataLst>
      <p:tags r:id="rId1"/>
    </p:custDataLst>
    <p:extLst>
      <p:ext uri="{BB962C8B-B14F-4D97-AF65-F5344CB8AC3E}">
        <p14:creationId xmlns:p14="http://schemas.microsoft.com/office/powerpoint/2010/main" val="724186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9612122" y="467590"/>
            <a:ext cx="2579877" cy="5634108"/>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1742007"/>
            </a:xfrm>
            <a:prstGeom prst="rect">
              <a:avLst/>
            </a:prstGeom>
            <a:solidFill>
              <a:schemeClr val="accent2">
                <a:lumMod val="75000"/>
              </a:schemeClr>
            </a:solidFill>
          </p:spPr>
          <p:txBody>
            <a:bodyPr wrap="square" lIns="0" tIns="0" rIns="0" bIns="0" rtlCol="0" anchor="t">
              <a:spAutoFit/>
            </a:bodyPr>
            <a:lstStyle/>
            <a:p>
              <a:pPr algn="ctr" defTabSz="609630"/>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Elder abuse risk factors</a:t>
              </a:r>
              <a:endParaRPr lang="en-US" sz="3600" b="1" spc="25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6" name="Diagram 5"/>
          <p:cNvGraphicFramePr/>
          <p:nvPr>
            <p:extLst>
              <p:ext uri="{D42A27DB-BD31-4B8C-83A1-F6EECF244321}">
                <p14:modId xmlns:p14="http://schemas.microsoft.com/office/powerpoint/2010/main" val="4145683858"/>
              </p:ext>
            </p:extLst>
          </p:nvPr>
        </p:nvGraphicFramePr>
        <p:xfrm>
          <a:off x="495656" y="4007977"/>
          <a:ext cx="8870535" cy="2691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742811813"/>
              </p:ext>
            </p:extLst>
          </p:nvPr>
        </p:nvGraphicFramePr>
        <p:xfrm>
          <a:off x="248143" y="405013"/>
          <a:ext cx="9255094" cy="29837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9"/>
          <p:cNvSpPr txBox="1"/>
          <p:nvPr/>
        </p:nvSpPr>
        <p:spPr>
          <a:xfrm>
            <a:off x="3204673" y="16728"/>
            <a:ext cx="5640224" cy="461665"/>
          </a:xfrm>
          <a:prstGeom prst="rect">
            <a:avLst/>
          </a:prstGeom>
          <a:noFill/>
        </p:spPr>
        <p:txBody>
          <a:bodyPr wrap="square" rtlCol="0">
            <a:spAutoFit/>
          </a:bodyPr>
          <a:lstStyle/>
          <a:p>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For the older person</a:t>
            </a:r>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2632419" y="3467515"/>
            <a:ext cx="4486542" cy="461665"/>
          </a:xfrm>
          <a:prstGeom prst="rect">
            <a:avLst/>
          </a:prstGeom>
          <a:noFill/>
        </p:spPr>
        <p:txBody>
          <a:bodyPr wrap="square" rtlCol="0">
            <a:spAutoFit/>
          </a:bodyPr>
          <a:lstStyle/>
          <a:p>
            <a:pPr algn="ct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Alleged perpetrator</a:t>
            </a:r>
          </a:p>
        </p:txBody>
      </p:sp>
    </p:spTree>
    <p:custDataLst>
      <p:tags r:id="rId1"/>
    </p:custDataLst>
    <p:extLst>
      <p:ext uri="{BB962C8B-B14F-4D97-AF65-F5344CB8AC3E}">
        <p14:creationId xmlns:p14="http://schemas.microsoft.com/office/powerpoint/2010/main" val="4177375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3" name="Group 3"/>
          <p:cNvGrpSpPr/>
          <p:nvPr/>
        </p:nvGrpSpPr>
        <p:grpSpPr>
          <a:xfrm>
            <a:off x="204035" y="1000419"/>
            <a:ext cx="5131859" cy="2986103"/>
            <a:chOff x="-852628" y="-1871059"/>
            <a:chExt cx="10263717" cy="5972205"/>
          </a:xfrm>
          <a:solidFill>
            <a:schemeClr val="accent2">
              <a:lumMod val="75000"/>
            </a:schemeClr>
          </a:solidFill>
        </p:grpSpPr>
        <p:sp>
          <p:nvSpPr>
            <p:cNvPr id="4" name="AutoShape 4"/>
            <p:cNvSpPr/>
            <p:nvPr/>
          </p:nvSpPr>
          <p:spPr>
            <a:xfrm>
              <a:off x="-852628" y="-1871059"/>
              <a:ext cx="10263717" cy="5972205"/>
            </a:xfrm>
            <a:prstGeom prst="rect">
              <a:avLst/>
            </a:prstGeom>
            <a:grpFill/>
          </p:spPr>
        </p:sp>
        <p:sp>
          <p:nvSpPr>
            <p:cNvPr id="5" name="TextBox 5"/>
            <p:cNvSpPr txBox="1"/>
            <p:nvPr/>
          </p:nvSpPr>
          <p:spPr>
            <a:xfrm>
              <a:off x="-164512" y="-495805"/>
              <a:ext cx="8887485" cy="3077765"/>
            </a:xfrm>
            <a:prstGeom prst="rect">
              <a:avLst/>
            </a:prstGeom>
            <a:grpFill/>
          </p:spPr>
          <p:txBody>
            <a:bodyPr lIns="0" tIns="0" rIns="0" bIns="0" rtlCol="0" anchor="t">
              <a:spAutoFit/>
            </a:bodyPr>
            <a:lstStyle/>
            <a:p>
              <a:pPr algn="ctr">
                <a:lnSpc>
                  <a:spcPts val="6000"/>
                </a:lnSpc>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Domains of assessment</a:t>
              </a:r>
              <a:endParaRPr lang="en-US" sz="40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6"/>
          <p:cNvGrpSpPr/>
          <p:nvPr/>
        </p:nvGrpSpPr>
        <p:grpSpPr>
          <a:xfrm>
            <a:off x="5394521" y="635000"/>
            <a:ext cx="6590097" cy="6709722"/>
            <a:chOff x="-1038409" y="-585423"/>
            <a:chExt cx="10121230" cy="10477429"/>
          </a:xfrm>
        </p:grpSpPr>
        <p:sp>
          <p:nvSpPr>
            <p:cNvPr id="7" name="TextBox 7"/>
            <p:cNvSpPr txBox="1"/>
            <p:nvPr/>
          </p:nvSpPr>
          <p:spPr>
            <a:xfrm>
              <a:off x="0" y="3388197"/>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0" y="4293322"/>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0" y="6843071"/>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0" y="7748194"/>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1" name="TextBox 11"/>
            <p:cNvSpPr txBox="1"/>
            <p:nvPr/>
          </p:nvSpPr>
          <p:spPr>
            <a:xfrm>
              <a:off x="-1038409" y="-585423"/>
              <a:ext cx="10088151" cy="10477429"/>
            </a:xfrm>
            <a:prstGeom prst="rect">
              <a:avLst/>
            </a:prstGeom>
          </p:spPr>
          <p:txBody>
            <a:bodyPr wrap="square" lIns="0" tIns="0" rIns="0" bIns="0" rtlCol="0" anchor="t">
              <a:spAutoFit/>
            </a:bodyPr>
            <a:lstStyle/>
            <a:p>
              <a:pPr marL="742950" lvl="1" indent="-285750">
                <a:buFont typeface="Arial" panose="020B0604020202020204" pitchFamily="34" charset="0"/>
                <a:buChar char="•"/>
              </a:pPr>
              <a:r>
                <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Risk assessment – level of urgency and </a:t>
              </a:r>
              <a:r>
                <a:rPr lang="en-US" alt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risk</a:t>
              </a:r>
            </a:p>
            <a:p>
              <a:pPr lvl="1"/>
              <a:endPar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General appearance including body </a:t>
              </a:r>
              <a:r>
                <a:rPr lang="en-US" alt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language</a:t>
              </a:r>
            </a:p>
            <a:p>
              <a:pPr lvl="1"/>
              <a:endPar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Interview – older person, family, other sources e.g. </a:t>
              </a:r>
              <a:r>
                <a:rPr lang="en-US" alt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GP</a:t>
              </a:r>
            </a:p>
            <a:p>
              <a:pPr lvl="1"/>
              <a:endPar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Physical examination – need for medical </a:t>
              </a:r>
              <a:r>
                <a:rPr lang="en-US" alt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consultation</a:t>
              </a:r>
            </a:p>
            <a:p>
              <a:pPr lvl="1"/>
              <a:endPar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Functional assessment – need for multidisciplinary </a:t>
              </a:r>
              <a:r>
                <a:rPr lang="en-US" alt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team</a:t>
              </a:r>
            </a:p>
            <a:p>
              <a:pPr lvl="1"/>
              <a:endPar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Cognitive assessment – what is their capacity</a:t>
              </a:r>
              <a:r>
                <a:rPr lang="en-US" altLang="en-US"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pPr lvl="1"/>
              <a:endParaRPr lang="en-US" alt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t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Education – p</a:t>
              </a:r>
              <a:r>
                <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rovide information to the older person regarding their choices and provide contact information </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p:txBody>
        </p:sp>
        <p:sp>
          <p:nvSpPr>
            <p:cNvPr id="12" name="TextBox 12"/>
            <p:cNvSpPr txBox="1"/>
            <p:nvPr/>
          </p:nvSpPr>
          <p:spPr>
            <a:xfrm>
              <a:off x="-33079" y="-585423"/>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gr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485" r="23696" b="4292"/>
          <a:stretch/>
        </p:blipFill>
        <p:spPr>
          <a:xfrm>
            <a:off x="1731632" y="4204530"/>
            <a:ext cx="2720394" cy="2416875"/>
          </a:xfrm>
          <a:prstGeom prst="rect">
            <a:avLst/>
          </a:prstGeom>
        </p:spPr>
      </p:pic>
    </p:spTree>
    <p:custDataLst>
      <p:tags r:id="rId1"/>
    </p:custDataLst>
    <p:extLst>
      <p:ext uri="{BB962C8B-B14F-4D97-AF65-F5344CB8AC3E}">
        <p14:creationId xmlns:p14="http://schemas.microsoft.com/office/powerpoint/2010/main" val="3527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7" name="Group 3"/>
          <p:cNvGrpSpPr/>
          <p:nvPr/>
        </p:nvGrpSpPr>
        <p:grpSpPr>
          <a:xfrm>
            <a:off x="221127" y="180022"/>
            <a:ext cx="11970873" cy="1459304"/>
            <a:chOff x="-852628" y="-1871059"/>
            <a:chExt cx="10263717" cy="5972205"/>
          </a:xfrm>
          <a:solidFill>
            <a:schemeClr val="accent2">
              <a:lumMod val="75000"/>
            </a:schemeClr>
          </a:solidFill>
        </p:grpSpPr>
        <p:sp>
          <p:nvSpPr>
            <p:cNvPr id="8" name="AutoShape 4"/>
            <p:cNvSpPr/>
            <p:nvPr/>
          </p:nvSpPr>
          <p:spPr>
            <a:xfrm>
              <a:off x="-852628" y="-1871059"/>
              <a:ext cx="10263717" cy="5972205"/>
            </a:xfrm>
            <a:prstGeom prst="rect">
              <a:avLst/>
            </a:prstGeom>
            <a:grpFill/>
          </p:spPr>
        </p:sp>
        <p:sp>
          <p:nvSpPr>
            <p:cNvPr id="9" name="TextBox 5"/>
            <p:cNvSpPr txBox="1"/>
            <p:nvPr/>
          </p:nvSpPr>
          <p:spPr>
            <a:xfrm>
              <a:off x="-164512" y="-404580"/>
              <a:ext cx="8887485" cy="2903589"/>
            </a:xfrm>
            <a:prstGeom prst="rect">
              <a:avLst/>
            </a:prstGeom>
            <a:grpFill/>
          </p:spPr>
          <p:txBody>
            <a:bodyPr lIns="0" tIns="0" rIns="0" bIns="0" rtlCol="0" anchor="t">
              <a:spAutoFit/>
            </a:bodyPr>
            <a:lstStyle/>
            <a:p>
              <a:pPr algn="ctr" defTabSz="609630">
                <a:lnSpc>
                  <a:spcPts val="6000"/>
                </a:lnSpc>
              </a:pPr>
              <a:r>
                <a:rPr lang="en-AU"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Empowerment Approach</a:t>
              </a:r>
              <a:endParaRPr lang="en-US" sz="40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Rectangle 2"/>
          <p:cNvSpPr/>
          <p:nvPr/>
        </p:nvSpPr>
        <p:spPr>
          <a:xfrm>
            <a:off x="1102134" y="1732740"/>
            <a:ext cx="11400090" cy="4893647"/>
          </a:xfrm>
          <a:prstGeom prst="rect">
            <a:avLst/>
          </a:prstGeom>
        </p:spPr>
        <p:txBody>
          <a:bodyPr wrap="square">
            <a:spAutoFit/>
          </a:bodyPr>
          <a:lstStyle/>
          <a:p>
            <a:pPr marL="742950" lvl="1" indent="-285750">
              <a:buFont typeface="Arial" panose="020B0604020202020204" pitchFamily="34" charset="0"/>
              <a:buChar char="•"/>
            </a:pP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Competence</a:t>
            </a: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Self-determination</a:t>
            </a:r>
          </a:p>
          <a:p>
            <a:pPr lvl="1"/>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Appropriate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protection</a:t>
            </a: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Best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interests</a:t>
            </a:r>
          </a:p>
          <a:p>
            <a:pPr lvl="1"/>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Importance of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relationships</a:t>
            </a: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Collaborative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responses</a:t>
            </a:r>
          </a:p>
          <a:p>
            <a:pPr lvl="1"/>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Community responsibility</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376" r="8679"/>
          <a:stretch/>
        </p:blipFill>
        <p:spPr>
          <a:xfrm>
            <a:off x="6582578" y="2011680"/>
            <a:ext cx="5111181" cy="3919101"/>
          </a:xfrm>
          <a:prstGeom prst="rect">
            <a:avLst/>
          </a:prstGeom>
        </p:spPr>
      </p:pic>
    </p:spTree>
    <p:custDataLst>
      <p:tags r:id="rId1"/>
    </p:custDataLst>
    <p:extLst>
      <p:ext uri="{BB962C8B-B14F-4D97-AF65-F5344CB8AC3E}">
        <p14:creationId xmlns:p14="http://schemas.microsoft.com/office/powerpoint/2010/main" val="3477555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62919" y="2536696"/>
            <a:ext cx="3652765" cy="1822778"/>
            <a:chOff x="0" y="-9525"/>
            <a:chExt cx="7305530" cy="3645556"/>
          </a:xfrm>
        </p:grpSpPr>
        <p:sp>
          <p:nvSpPr>
            <p:cNvPr id="4" name="TextBox 4"/>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7 out of 10</a:t>
              </a:r>
            </a:p>
          </p:txBody>
        </p:sp>
        <p:sp>
          <p:nvSpPr>
            <p:cNvPr id="5" name="TextBox 5"/>
            <p:cNvSpPr txBox="1"/>
            <p:nvPr/>
          </p:nvSpPr>
          <p:spPr>
            <a:xfrm>
              <a:off x="0" y="2045853"/>
              <a:ext cx="7305530" cy="1590178"/>
            </a:xfrm>
            <a:prstGeom prst="rect">
              <a:avLst/>
            </a:prstGeom>
          </p:spPr>
          <p:txBody>
            <a:bodyPr lIns="0" tIns="0" rIns="0" bIns="0" rtlCol="0" anchor="t">
              <a:spAutoFit/>
            </a:bodyPr>
            <a:lstStyle/>
            <a:p>
              <a:pPr algn="ctr" defTabSz="609660">
                <a:lnSpc>
                  <a:spcPts val="3080"/>
                </a:lnSpc>
              </a:pPr>
              <a:r>
                <a:rPr lang="en-US" sz="2200" spc="286">
                  <a:solidFill>
                    <a:srgbClr val="FFFFF6"/>
                  </a:solidFill>
                  <a:latin typeface="Open Sans"/>
                </a:rPr>
                <a:t>SUFFER FROM MENTAL ILLNESS</a:t>
              </a:r>
            </a:p>
          </p:txBody>
        </p:sp>
      </p:grpSp>
      <p:grpSp>
        <p:nvGrpSpPr>
          <p:cNvPr id="7" name="Group 7"/>
          <p:cNvGrpSpPr/>
          <p:nvPr/>
        </p:nvGrpSpPr>
        <p:grpSpPr>
          <a:xfrm>
            <a:off x="7076319" y="2536696"/>
            <a:ext cx="3652765" cy="1822778"/>
            <a:chOff x="0" y="-9525"/>
            <a:chExt cx="7305530" cy="3645556"/>
          </a:xfrm>
        </p:grpSpPr>
        <p:sp>
          <p:nvSpPr>
            <p:cNvPr id="8" name="TextBox 8"/>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2 out of 10</a:t>
              </a:r>
            </a:p>
          </p:txBody>
        </p:sp>
        <p:sp>
          <p:nvSpPr>
            <p:cNvPr id="9" name="TextBox 9"/>
            <p:cNvSpPr txBox="1"/>
            <p:nvPr/>
          </p:nvSpPr>
          <p:spPr>
            <a:xfrm>
              <a:off x="0" y="2045853"/>
              <a:ext cx="7305530" cy="1590178"/>
            </a:xfrm>
            <a:prstGeom prst="rect">
              <a:avLst/>
            </a:prstGeom>
          </p:spPr>
          <p:txBody>
            <a:bodyPr lIns="0" tIns="0" rIns="0" bIns="0" rtlCol="0" anchor="t">
              <a:spAutoFit/>
            </a:bodyPr>
            <a:lstStyle/>
            <a:p>
              <a:pPr algn="ctr" defTabSz="609660">
                <a:lnSpc>
                  <a:spcPts val="3080"/>
                </a:lnSpc>
              </a:pPr>
              <a:r>
                <a:rPr lang="en-US" sz="2200" spc="286">
                  <a:solidFill>
                    <a:srgbClr val="FFFFF6"/>
                  </a:solidFill>
                  <a:latin typeface="Open Sans"/>
                </a:rPr>
                <a:t>GET PROPER TREATMENT</a:t>
              </a:r>
            </a:p>
          </p:txBody>
        </p:sp>
      </p:grpSp>
      <p:graphicFrame>
        <p:nvGraphicFramePr>
          <p:cNvPr id="10" name="Content Placeholder 3"/>
          <p:cNvGraphicFramePr>
            <a:graphicFrameLocks/>
          </p:cNvGraphicFramePr>
          <p:nvPr>
            <p:extLst>
              <p:ext uri="{D42A27DB-BD31-4B8C-83A1-F6EECF244321}">
                <p14:modId xmlns:p14="http://schemas.microsoft.com/office/powerpoint/2010/main" val="1075160272"/>
              </p:ext>
            </p:extLst>
          </p:nvPr>
        </p:nvGraphicFramePr>
        <p:xfrm>
          <a:off x="468843" y="1087358"/>
          <a:ext cx="11254317"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3"/>
          <p:cNvGrpSpPr/>
          <p:nvPr/>
        </p:nvGrpSpPr>
        <p:grpSpPr>
          <a:xfrm>
            <a:off x="1" y="65975"/>
            <a:ext cx="12191999" cy="889000"/>
            <a:chOff x="-1" y="400197"/>
            <a:chExt cx="8795521" cy="5392654"/>
          </a:xfrm>
          <a:solidFill>
            <a:schemeClr val="accent2">
              <a:lumMod val="75000"/>
            </a:schemeClr>
          </a:solidFill>
        </p:grpSpPr>
        <p:sp>
          <p:nvSpPr>
            <p:cNvPr id="14" name="AutoShape 4"/>
            <p:cNvSpPr/>
            <p:nvPr/>
          </p:nvSpPr>
          <p:spPr>
            <a:xfrm>
              <a:off x="-1" y="400197"/>
              <a:ext cx="8795521" cy="5392654"/>
            </a:xfrm>
            <a:prstGeom prst="rect">
              <a:avLst/>
            </a:prstGeom>
            <a:grpFill/>
          </p:spPr>
        </p:sp>
        <p:sp>
          <p:nvSpPr>
            <p:cNvPr id="15" name="TextBox 5"/>
            <p:cNvSpPr txBox="1"/>
            <p:nvPr/>
          </p:nvSpPr>
          <p:spPr>
            <a:xfrm>
              <a:off x="629085" y="1203229"/>
              <a:ext cx="7537350" cy="4589622"/>
            </a:xfrm>
            <a:prstGeom prst="rect">
              <a:avLst/>
            </a:prstGeom>
            <a:grpFill/>
          </p:spPr>
          <p:txBody>
            <a:bodyPr lIns="0" tIns="0" rIns="0" bIns="0" rtlCol="0" anchor="t">
              <a:spAutoFit/>
            </a:bodyPr>
            <a:lstStyle/>
            <a:p>
              <a:pPr algn="r" defTabSz="609660">
                <a:lnSpc>
                  <a:spcPts val="5894"/>
                </a:lnSpc>
              </a:pPr>
              <a:r>
                <a:rPr lang="en-US" sz="4334" spc="43" dirty="0" smtClean="0">
                  <a:solidFill>
                    <a:schemeClr val="bg1"/>
                  </a:solidFill>
                  <a:latin typeface="Open Sans"/>
                </a:rPr>
                <a:t>Step 5. Referral</a:t>
              </a:r>
              <a:r>
                <a:rPr lang="en-US" sz="4334" spc="43" dirty="0" smtClean="0">
                  <a:solidFill>
                    <a:srgbClr val="FFFFF6"/>
                  </a:solidFill>
                  <a:latin typeface="Open Sans"/>
                </a:rPr>
                <a:t> </a:t>
              </a:r>
              <a:endParaRPr lang="en-US" sz="4334" spc="43" dirty="0">
                <a:solidFill>
                  <a:srgbClr val="FFFFF6"/>
                </a:solidFill>
                <a:latin typeface="Open Sans"/>
              </a:endParaRPr>
            </a:p>
          </p:txBody>
        </p:sp>
      </p:grpSp>
    </p:spTree>
    <p:custDataLst>
      <p:tags r:id="rId1"/>
    </p:custDataLst>
    <p:extLst>
      <p:ext uri="{BB962C8B-B14F-4D97-AF65-F5344CB8AC3E}">
        <p14:creationId xmlns:p14="http://schemas.microsoft.com/office/powerpoint/2010/main" val="29403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AutoShape 2"/>
          <p:cNvSpPr/>
          <p:nvPr/>
        </p:nvSpPr>
        <p:spPr>
          <a:xfrm>
            <a:off x="0" y="-57956"/>
            <a:ext cx="6987654" cy="6973914"/>
          </a:xfrm>
          <a:prstGeom prst="rect">
            <a:avLst/>
          </a:prstGeom>
          <a:solidFill>
            <a:schemeClr val="bg1"/>
          </a:solidFill>
        </p:spPr>
      </p:sp>
      <p:sp>
        <p:nvSpPr>
          <p:cNvPr id="3" name="TextBox 3"/>
          <p:cNvSpPr txBox="1"/>
          <p:nvPr/>
        </p:nvSpPr>
        <p:spPr>
          <a:xfrm>
            <a:off x="7081776" y="679450"/>
            <a:ext cx="4424424" cy="1538883"/>
          </a:xfrm>
          <a:prstGeom prst="rect">
            <a:avLst/>
          </a:prstGeom>
        </p:spPr>
        <p:txBody>
          <a:bodyPr lIns="0" tIns="0" rIns="0" bIns="0" rtlCol="0" anchor="t">
            <a:spAutoFit/>
          </a:bodyPr>
          <a:lstStyle/>
          <a:p>
            <a:pPr algn="r" defTabSz="609630">
              <a:lnSpc>
                <a:spcPts val="6000"/>
              </a:lnSpc>
            </a:pPr>
            <a:r>
              <a:rPr lang="en-US" sz="4000" spc="150" dirty="0">
                <a:solidFill>
                  <a:prstClr val="white"/>
                </a:solidFill>
                <a:latin typeface="Open Sans Bold"/>
              </a:rPr>
              <a:t>Step 6. Documentation</a:t>
            </a:r>
          </a:p>
        </p:txBody>
      </p:sp>
      <p:grpSp>
        <p:nvGrpSpPr>
          <p:cNvPr id="4" name="Group 4"/>
          <p:cNvGrpSpPr/>
          <p:nvPr/>
        </p:nvGrpSpPr>
        <p:grpSpPr>
          <a:xfrm>
            <a:off x="253998" y="23483"/>
            <a:ext cx="6733655" cy="6924973"/>
            <a:chOff x="-1269816" y="-2970274"/>
            <a:chExt cx="10720819" cy="13849946"/>
          </a:xfrm>
        </p:grpSpPr>
        <p:sp>
          <p:nvSpPr>
            <p:cNvPr id="5" name="TextBox 5"/>
            <p:cNvSpPr txBox="1"/>
            <p:nvPr/>
          </p:nvSpPr>
          <p:spPr>
            <a:xfrm>
              <a:off x="0" y="3388200"/>
              <a:ext cx="9082820" cy="795090"/>
            </a:xfrm>
            <a:prstGeom prst="rect">
              <a:avLst/>
            </a:prstGeom>
          </p:spPr>
          <p:txBody>
            <a:bodyPr lIns="0" tIns="0" rIns="0" bIns="0" rtlCol="0" anchor="t">
              <a:spAutoFit/>
            </a:bodyPr>
            <a:lstStyle/>
            <a:p>
              <a:pPr defTabSz="609630">
                <a:lnSpc>
                  <a:spcPts val="3080"/>
                </a:lnSpc>
              </a:pPr>
              <a:endParaRPr lang="en-US" sz="2200" spc="286">
                <a:solidFill>
                  <a:srgbClr val="69ADC6"/>
                </a:solidFill>
                <a:latin typeface="Open Sans"/>
              </a:endParaRPr>
            </a:p>
          </p:txBody>
        </p:sp>
        <p:sp>
          <p:nvSpPr>
            <p:cNvPr id="6" name="TextBox 6"/>
            <p:cNvSpPr txBox="1"/>
            <p:nvPr/>
          </p:nvSpPr>
          <p:spPr>
            <a:xfrm>
              <a:off x="0" y="4293324"/>
              <a:ext cx="9082820" cy="769442"/>
            </a:xfrm>
            <a:prstGeom prst="rect">
              <a:avLst/>
            </a:prstGeom>
          </p:spPr>
          <p:txBody>
            <a:bodyPr lIns="0" tIns="0" rIns="0" bIns="0" rtlCol="0" anchor="t">
              <a:spAutoFit/>
            </a:bodyPr>
            <a:lstStyle/>
            <a:p>
              <a:pPr defTabSz="609630">
                <a:lnSpc>
                  <a:spcPts val="3000"/>
                </a:lnSpc>
              </a:pPr>
              <a:endParaRPr lang="en-US" sz="2000" spc="20">
                <a:solidFill>
                  <a:srgbClr val="69ADC6"/>
                </a:solidFill>
                <a:latin typeface="Open Sans"/>
              </a:endParaRPr>
            </a:p>
          </p:txBody>
        </p:sp>
        <p:sp>
          <p:nvSpPr>
            <p:cNvPr id="7" name="TextBox 7"/>
            <p:cNvSpPr txBox="1"/>
            <p:nvPr/>
          </p:nvSpPr>
          <p:spPr>
            <a:xfrm>
              <a:off x="0" y="6081072"/>
              <a:ext cx="9082820" cy="795090"/>
            </a:xfrm>
            <a:prstGeom prst="rect">
              <a:avLst/>
            </a:prstGeom>
          </p:spPr>
          <p:txBody>
            <a:bodyPr lIns="0" tIns="0" rIns="0" bIns="0" rtlCol="0" anchor="t">
              <a:spAutoFit/>
            </a:bodyPr>
            <a:lstStyle/>
            <a:p>
              <a:pPr defTabSz="609630">
                <a:lnSpc>
                  <a:spcPts val="3080"/>
                </a:lnSpc>
              </a:pPr>
              <a:endParaRPr lang="en-US" sz="2200" spc="286">
                <a:solidFill>
                  <a:srgbClr val="69ADC6"/>
                </a:solidFill>
                <a:latin typeface="Open Sans"/>
              </a:endParaRPr>
            </a:p>
          </p:txBody>
        </p:sp>
        <p:sp>
          <p:nvSpPr>
            <p:cNvPr id="8" name="TextBox 8"/>
            <p:cNvSpPr txBox="1"/>
            <p:nvPr/>
          </p:nvSpPr>
          <p:spPr>
            <a:xfrm>
              <a:off x="0" y="6986196"/>
              <a:ext cx="9082820" cy="769442"/>
            </a:xfrm>
            <a:prstGeom prst="rect">
              <a:avLst/>
            </a:prstGeom>
          </p:spPr>
          <p:txBody>
            <a:bodyPr lIns="0" tIns="0" rIns="0" bIns="0" rtlCol="0" anchor="t">
              <a:spAutoFit/>
            </a:bodyPr>
            <a:lstStyle/>
            <a:p>
              <a:pPr defTabSz="609630">
                <a:lnSpc>
                  <a:spcPts val="3000"/>
                </a:lnSpc>
              </a:pPr>
              <a:endParaRPr lang="en-US" sz="2000" spc="20">
                <a:solidFill>
                  <a:srgbClr val="69ADC6"/>
                </a:solidFill>
                <a:latin typeface="Open Sans"/>
              </a:endParaRPr>
            </a:p>
          </p:txBody>
        </p:sp>
        <p:sp>
          <p:nvSpPr>
            <p:cNvPr id="9" name="TextBox 9"/>
            <p:cNvSpPr txBox="1"/>
            <p:nvPr/>
          </p:nvSpPr>
          <p:spPr>
            <a:xfrm>
              <a:off x="0" y="-66674"/>
              <a:ext cx="9082820" cy="795090"/>
            </a:xfrm>
            <a:prstGeom prst="rect">
              <a:avLst/>
            </a:prstGeom>
          </p:spPr>
          <p:txBody>
            <a:bodyPr lIns="0" tIns="0" rIns="0" bIns="0" rtlCol="0" anchor="t">
              <a:spAutoFit/>
            </a:bodyPr>
            <a:lstStyle/>
            <a:p>
              <a:pPr defTabSz="609630">
                <a:lnSpc>
                  <a:spcPts val="3080"/>
                </a:lnSpc>
              </a:pPr>
              <a:endParaRPr lang="en-US" sz="2200" spc="286">
                <a:solidFill>
                  <a:srgbClr val="69ADC6"/>
                </a:solidFill>
                <a:latin typeface="Open Sans"/>
              </a:endParaRPr>
            </a:p>
          </p:txBody>
        </p:sp>
        <p:sp>
          <p:nvSpPr>
            <p:cNvPr id="10" name="TextBox 10"/>
            <p:cNvSpPr txBox="1"/>
            <p:nvPr/>
          </p:nvSpPr>
          <p:spPr>
            <a:xfrm>
              <a:off x="-1269816" y="-2970274"/>
              <a:ext cx="10720819" cy="13849946"/>
            </a:xfrm>
            <a:prstGeom prst="rect">
              <a:avLst/>
            </a:prstGeom>
          </p:spPr>
          <p:txBody>
            <a:bodyPr wrap="square" lIns="0" tIns="0" rIns="0" bIns="0" rtlCol="0" anchor="t">
              <a:spAutoFit/>
            </a:bodyPr>
            <a:lstStyle/>
            <a:p>
              <a:pPr defTabSz="609630">
                <a:lnSpc>
                  <a:spcPts val="3000"/>
                </a:lnSpc>
              </a:pPr>
              <a:r>
                <a:rPr lang="en-AU" sz="2400" b="1" spc="20" dirty="0">
                  <a:solidFill>
                    <a:srgbClr val="009DD9">
                      <a:lumMod val="50000"/>
                    </a:srgbClr>
                  </a:solidFill>
                  <a:latin typeface="Open Sans"/>
                </a:rPr>
                <a:t>Document in the patient’s medical record</a:t>
              </a:r>
              <a:r>
                <a:rPr lang="en-AU" sz="2400" b="1" spc="20" dirty="0" smtClean="0">
                  <a:solidFill>
                    <a:srgbClr val="009DD9">
                      <a:lumMod val="50000"/>
                    </a:srgbClr>
                  </a:solidFill>
                  <a:latin typeface="Open Sans"/>
                </a:rPr>
                <a:t>:</a:t>
              </a:r>
            </a:p>
            <a:p>
              <a:pPr defTabSz="609630">
                <a:lnSpc>
                  <a:spcPts val="3000"/>
                </a:lnSpc>
              </a:pPr>
              <a:endParaRPr lang="en-AU" sz="2400" spc="20" dirty="0">
                <a:solidFill>
                  <a:srgbClr val="009DD9">
                    <a:lumMod val="50000"/>
                  </a:srgbClr>
                </a:solidFill>
                <a:latin typeface="Open Sans"/>
              </a:endParaRPr>
            </a:p>
            <a:p>
              <a:pPr marL="285750" indent="-285750" defTabSz="609630">
                <a:lnSpc>
                  <a:spcPts val="3000"/>
                </a:lnSpc>
                <a:buFont typeface="Arial" panose="020B0604020202020204" pitchFamily="34" charset="0"/>
                <a:buChar char="•"/>
              </a:pPr>
              <a:r>
                <a:rPr lang="en-AU" sz="2000" b="1" spc="20" dirty="0" smtClean="0">
                  <a:solidFill>
                    <a:srgbClr val="009DD9">
                      <a:lumMod val="75000"/>
                    </a:srgbClr>
                  </a:solidFill>
                  <a:latin typeface="Open Sans"/>
                </a:rPr>
                <a:t>If </a:t>
              </a:r>
              <a:r>
                <a:rPr lang="en-AU" sz="2000" b="1" spc="20" dirty="0">
                  <a:solidFill>
                    <a:srgbClr val="009DD9">
                      <a:lumMod val="75000"/>
                    </a:srgbClr>
                  </a:solidFill>
                  <a:latin typeface="Open Sans"/>
                </a:rPr>
                <a:t>family violence has been identified as present or not present </a:t>
              </a:r>
              <a:endParaRPr lang="en-AU" sz="2000" b="1" spc="20" dirty="0" smtClean="0">
                <a:solidFill>
                  <a:srgbClr val="009DD9">
                    <a:lumMod val="75000"/>
                  </a:srgbClr>
                </a:solidFill>
                <a:latin typeface="Open Sans"/>
              </a:endParaRPr>
            </a:p>
            <a:p>
              <a:pPr marL="285750" indent="-285750" defTabSz="609630">
                <a:lnSpc>
                  <a:spcPts val="3000"/>
                </a:lnSpc>
                <a:buFont typeface="Arial" panose="020B0604020202020204" pitchFamily="34" charset="0"/>
                <a:buChar char="•"/>
              </a:pPr>
              <a:r>
                <a:rPr lang="en-AU" sz="2000" b="1" spc="20" dirty="0">
                  <a:solidFill>
                    <a:srgbClr val="009DD9">
                      <a:lumMod val="50000"/>
                    </a:srgbClr>
                  </a:solidFill>
                  <a:latin typeface="Open Sans"/>
                </a:rPr>
                <a:t>Signs family violence may be </a:t>
              </a:r>
              <a:r>
                <a:rPr lang="en-AU" sz="2000" b="1" spc="20" dirty="0" smtClean="0">
                  <a:solidFill>
                    <a:srgbClr val="009DD9">
                      <a:lumMod val="50000"/>
                    </a:srgbClr>
                  </a:solidFill>
                  <a:latin typeface="Open Sans"/>
                </a:rPr>
                <a:t>occurring</a:t>
              </a:r>
              <a:endParaRPr lang="en-AU" sz="2000" b="1" spc="20" dirty="0">
                <a:solidFill>
                  <a:srgbClr val="009DD9">
                    <a:lumMod val="75000"/>
                  </a:srgbClr>
                </a:solidFill>
                <a:latin typeface="Open Sans"/>
              </a:endParaRPr>
            </a:p>
            <a:p>
              <a:pPr marL="285750" indent="-285750" defTabSz="609630">
                <a:lnSpc>
                  <a:spcPts val="3000"/>
                </a:lnSpc>
                <a:buFont typeface="Arial" panose="020B0604020202020204" pitchFamily="34" charset="0"/>
                <a:buChar char="•"/>
              </a:pPr>
              <a:r>
                <a:rPr lang="en-AU" sz="2000" b="1" spc="20" dirty="0" smtClean="0">
                  <a:solidFill>
                    <a:srgbClr val="009DD9">
                      <a:lumMod val="75000"/>
                    </a:srgbClr>
                  </a:solidFill>
                  <a:latin typeface="Open Sans"/>
                </a:rPr>
                <a:t>If </a:t>
              </a:r>
              <a:r>
                <a:rPr lang="en-AU" sz="2000" b="1" spc="20" dirty="0">
                  <a:solidFill>
                    <a:srgbClr val="009DD9">
                      <a:lumMod val="75000"/>
                    </a:srgbClr>
                  </a:solidFill>
                  <a:latin typeface="Open Sans"/>
                </a:rPr>
                <a:t>an interpreter was required and used </a:t>
              </a:r>
            </a:p>
            <a:p>
              <a:pPr marL="285750" indent="-285750" defTabSz="609630">
                <a:lnSpc>
                  <a:spcPts val="3000"/>
                </a:lnSpc>
                <a:buFont typeface="Arial" panose="020B0604020202020204" pitchFamily="34" charset="0"/>
                <a:buChar char="•"/>
              </a:pPr>
              <a:r>
                <a:rPr lang="en-AU" sz="2000" b="1" spc="20" dirty="0" smtClean="0">
                  <a:solidFill>
                    <a:srgbClr val="009DD9">
                      <a:lumMod val="50000"/>
                    </a:srgbClr>
                  </a:solidFill>
                  <a:latin typeface="Open Sans"/>
                </a:rPr>
                <a:t>Evidence of capacity assessment and patient wishes</a:t>
              </a:r>
            </a:p>
            <a:p>
              <a:pPr marL="285750" indent="-285750" defTabSz="609630">
                <a:lnSpc>
                  <a:spcPts val="3000"/>
                </a:lnSpc>
                <a:buFont typeface="Arial" panose="020B0604020202020204" pitchFamily="34" charset="0"/>
                <a:buChar char="•"/>
              </a:pPr>
              <a:r>
                <a:rPr lang="en-AU" sz="2000" b="1" spc="20" dirty="0" smtClean="0">
                  <a:solidFill>
                    <a:srgbClr val="009DD9">
                      <a:lumMod val="75000"/>
                    </a:srgbClr>
                  </a:solidFill>
                  <a:latin typeface="Open Sans"/>
                </a:rPr>
                <a:t>Perpetrator </a:t>
              </a:r>
              <a:r>
                <a:rPr lang="en-AU" sz="2000" b="1" spc="20" dirty="0">
                  <a:solidFill>
                    <a:srgbClr val="009DD9">
                      <a:lumMod val="75000"/>
                    </a:srgbClr>
                  </a:solidFill>
                  <a:latin typeface="Open Sans"/>
                </a:rPr>
                <a:t>details if known  </a:t>
              </a:r>
            </a:p>
            <a:p>
              <a:pPr marL="285750" indent="-285750" defTabSz="609630">
                <a:lnSpc>
                  <a:spcPts val="3000"/>
                </a:lnSpc>
                <a:buFont typeface="Arial" panose="020B0604020202020204" pitchFamily="34" charset="0"/>
                <a:buChar char="•"/>
              </a:pPr>
              <a:r>
                <a:rPr lang="en-AU" sz="2000" b="1" spc="20" dirty="0">
                  <a:solidFill>
                    <a:srgbClr val="009DD9">
                      <a:lumMod val="50000"/>
                    </a:srgbClr>
                  </a:solidFill>
                  <a:latin typeface="Open Sans"/>
                </a:rPr>
                <a:t>Contact details for the victim survivor, including method of contact (such as text before call) and time it may be safe to make contact </a:t>
              </a:r>
            </a:p>
            <a:p>
              <a:pPr marL="285750" indent="-285750" defTabSz="609630">
                <a:lnSpc>
                  <a:spcPts val="3000"/>
                </a:lnSpc>
                <a:buFont typeface="Arial" panose="020B0604020202020204" pitchFamily="34" charset="0"/>
                <a:buChar char="•"/>
              </a:pPr>
              <a:r>
                <a:rPr lang="en-AU" sz="2000" b="1" spc="20" dirty="0">
                  <a:solidFill>
                    <a:srgbClr val="009DD9">
                      <a:lumMod val="75000"/>
                    </a:srgbClr>
                  </a:solidFill>
                  <a:latin typeface="Open Sans"/>
                </a:rPr>
                <a:t>Emergency contact details of a safe person if the victim survivor cannot be contacted </a:t>
              </a:r>
            </a:p>
            <a:p>
              <a:pPr marL="285750" indent="-285750" defTabSz="609630">
                <a:lnSpc>
                  <a:spcPts val="3000"/>
                </a:lnSpc>
                <a:buFont typeface="Arial" panose="020B0604020202020204" pitchFamily="34" charset="0"/>
                <a:buChar char="•"/>
              </a:pPr>
              <a:r>
                <a:rPr lang="en-AU" sz="2000" b="1" spc="20" dirty="0">
                  <a:solidFill>
                    <a:srgbClr val="009DD9">
                      <a:lumMod val="50000"/>
                    </a:srgbClr>
                  </a:solidFill>
                  <a:latin typeface="Open Sans"/>
                </a:rPr>
                <a:t>Any actions you have undertaken or that have been referred to another person/role </a:t>
              </a:r>
              <a:endParaRPr lang="en-AU" sz="2000" b="1" spc="20" dirty="0" smtClean="0">
                <a:solidFill>
                  <a:srgbClr val="009DD9">
                    <a:lumMod val="50000"/>
                  </a:srgbClr>
                </a:solidFill>
                <a:latin typeface="Open Sans"/>
              </a:endParaRPr>
            </a:p>
            <a:p>
              <a:pPr marL="285750" indent="-285750" defTabSz="609630">
                <a:lnSpc>
                  <a:spcPts val="3000"/>
                </a:lnSpc>
                <a:buFont typeface="Arial" panose="020B0604020202020204" pitchFamily="34" charset="0"/>
                <a:buChar char="•"/>
              </a:pP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Sensitive note or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whatever health services </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protocol</a:t>
              </a:r>
              <a:endParaRPr lang="en-AU" sz="2000" b="1" spc="2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2" name="Picture 11"/>
          <p:cNvPicPr>
            <a:picLocks noChangeAspect="1"/>
          </p:cNvPicPr>
          <p:nvPr/>
        </p:nvPicPr>
        <p:blipFill>
          <a:blip r:embed="rId4"/>
          <a:stretch>
            <a:fillRect/>
          </a:stretch>
        </p:blipFill>
        <p:spPr>
          <a:xfrm>
            <a:off x="7689386" y="2602444"/>
            <a:ext cx="4016561" cy="3695050"/>
          </a:xfrm>
          <a:prstGeom prst="rect">
            <a:avLst/>
          </a:prstGeom>
        </p:spPr>
      </p:pic>
    </p:spTree>
    <p:custDataLst>
      <p:tags r:id="rId1"/>
    </p:custDataLst>
    <p:extLst>
      <p:ext uri="{BB962C8B-B14F-4D97-AF65-F5344CB8AC3E}">
        <p14:creationId xmlns:p14="http://schemas.microsoft.com/office/powerpoint/2010/main" val="334335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ADC6"/>
        </a:solidFill>
        <a:effectLst/>
      </p:bgPr>
    </p:bg>
    <p:spTree>
      <p:nvGrpSpPr>
        <p:cNvPr id="1" name=""/>
        <p:cNvGrpSpPr/>
        <p:nvPr/>
      </p:nvGrpSpPr>
      <p:grpSpPr>
        <a:xfrm>
          <a:off x="0" y="0"/>
          <a:ext cx="0" cy="0"/>
          <a:chOff x="0" y="0"/>
          <a:chExt cx="0" cy="0"/>
        </a:xfrm>
      </p:grpSpPr>
      <p:sp>
        <p:nvSpPr>
          <p:cNvPr id="8" name="AutoShape 3"/>
          <p:cNvSpPr/>
          <p:nvPr/>
        </p:nvSpPr>
        <p:spPr>
          <a:xfrm>
            <a:off x="1" y="0"/>
            <a:ext cx="3640507" cy="6857999"/>
          </a:xfrm>
          <a:prstGeom prst="rect">
            <a:avLst/>
          </a:prstGeom>
          <a:solidFill>
            <a:schemeClr val="accent2">
              <a:lumMod val="75000"/>
            </a:schemeClr>
          </a:solidFill>
        </p:spPr>
      </p:sp>
      <p:grpSp>
        <p:nvGrpSpPr>
          <p:cNvPr id="3" name="Group 3"/>
          <p:cNvGrpSpPr/>
          <p:nvPr/>
        </p:nvGrpSpPr>
        <p:grpSpPr>
          <a:xfrm>
            <a:off x="85458" y="-55755"/>
            <a:ext cx="12203394" cy="6913754"/>
            <a:chOff x="-5430684" y="-45871"/>
            <a:chExt cx="17225640" cy="13827508"/>
          </a:xfrm>
          <a:solidFill>
            <a:schemeClr val="bg1"/>
          </a:solidFill>
        </p:grpSpPr>
        <p:sp>
          <p:nvSpPr>
            <p:cNvPr id="4" name="AutoShape 4"/>
            <p:cNvSpPr/>
            <p:nvPr/>
          </p:nvSpPr>
          <p:spPr>
            <a:xfrm>
              <a:off x="-412571" y="-45871"/>
              <a:ext cx="12207527" cy="13827508"/>
            </a:xfrm>
            <a:prstGeom prst="rect">
              <a:avLst/>
            </a:prstGeom>
            <a:grpFill/>
          </p:spPr>
        </p:sp>
        <p:sp>
          <p:nvSpPr>
            <p:cNvPr id="5" name="TextBox 5"/>
            <p:cNvSpPr txBox="1"/>
            <p:nvPr/>
          </p:nvSpPr>
          <p:spPr>
            <a:xfrm>
              <a:off x="-5430684" y="1188359"/>
              <a:ext cx="5018113" cy="1538882"/>
            </a:xfrm>
            <a:prstGeom prst="rect">
              <a:avLst/>
            </a:prstGeom>
            <a:solidFill>
              <a:schemeClr val="accent2">
                <a:lumMod val="75000"/>
              </a:schemeClr>
            </a:solidFill>
          </p:spPr>
          <p:txBody>
            <a:bodyPr wrap="square" lIns="0" tIns="0" rIns="0" bIns="0" rtlCol="0" anchor="t">
              <a:spAutoFit/>
            </a:bodyPr>
            <a:lstStyle/>
            <a:p>
              <a:pPr algn="ctr" defTabSz="609630">
                <a:lnSpc>
                  <a:spcPts val="3040"/>
                </a:lnSpc>
              </a:pPr>
              <a:r>
                <a:rPr lang="en-US" sz="3200" b="1" spc="253" dirty="0">
                  <a:solidFill>
                    <a:schemeClr val="bg1"/>
                  </a:solidFill>
                  <a:latin typeface="Open Sans Bold" panose="020B0604020202020204" charset="0"/>
                  <a:ea typeface="Open Sans Bold" panose="020B0604020202020204" charset="0"/>
                  <a:cs typeface="Open Sans Bold" panose="020B0604020202020204" charset="0"/>
                </a:rPr>
                <a:t>LEARNING OBJECTIVES</a:t>
              </a:r>
            </a:p>
          </p:txBody>
        </p:sp>
        <p:sp>
          <p:nvSpPr>
            <p:cNvPr id="6" name="TextBox 6"/>
            <p:cNvSpPr txBox="1"/>
            <p:nvPr/>
          </p:nvSpPr>
          <p:spPr>
            <a:xfrm>
              <a:off x="-267818" y="287829"/>
              <a:ext cx="11688828" cy="2215992"/>
            </a:xfrm>
            <a:prstGeom prst="rect">
              <a:avLst/>
            </a:prstGeom>
            <a:grpFill/>
          </p:spPr>
          <p:txBody>
            <a:bodyPr wrap="square" lIns="0" tIns="0" rIns="0" bIns="0" rtlCol="0" anchor="t">
              <a:spAutoFit/>
            </a:bodyPr>
            <a:lstStyle/>
            <a:p>
              <a:pPr fontAlgn="base"/>
              <a:endParaRPr lang="en-AU" sz="2000" dirty="0">
                <a:solidFill>
                  <a:schemeClr val="accent5">
                    <a:lumMod val="75000"/>
                  </a:schemeClr>
                </a:solidFill>
                <a:latin typeface="Open Sans" panose="020B0604020202020204" charset="0"/>
                <a:ea typeface="Open Sans" panose="020B0604020202020204" charset="0"/>
                <a:cs typeface="Open Sans" panose="020B0604020202020204" charset="0"/>
              </a:endParaRPr>
            </a:p>
            <a:p>
              <a:pPr fontAlgn="base"/>
              <a:endParaRPr lang="en-AU" sz="1600" dirty="0">
                <a:solidFill>
                  <a:schemeClr val="accent5">
                    <a:lumMod val="75000"/>
                  </a:schemeClr>
                </a:solidFill>
                <a:latin typeface="Open Sans" panose="020B0604020202020204"/>
              </a:endParaRPr>
            </a:p>
            <a:p>
              <a:endParaRPr lang="en-AU" dirty="0"/>
            </a:p>
            <a:p>
              <a:pPr marL="285750" indent="-285750" fontAlgn="base">
                <a:buFont typeface="Arial" panose="020B0604020202020204" pitchFamily="34" charset="0"/>
                <a:buChar char="•"/>
              </a:pPr>
              <a:endParaRPr lang="en-AU" dirty="0">
                <a:solidFill>
                  <a:schemeClr val="accent5">
                    <a:lumMod val="75000"/>
                  </a:schemeClr>
                </a:solidFill>
                <a:latin typeface="Open Sans" panose="020B0604020202020204"/>
              </a:endParaRPr>
            </a:p>
          </p:txBody>
        </p:sp>
      </p:grpSp>
      <p:sp>
        <p:nvSpPr>
          <p:cNvPr id="9" name="AutoShape 4"/>
          <p:cNvSpPr/>
          <p:nvPr/>
        </p:nvSpPr>
        <p:spPr>
          <a:xfrm>
            <a:off x="410298" y="2010351"/>
            <a:ext cx="2826349" cy="3006031"/>
          </a:xfrm>
          <a:prstGeom prst="rect">
            <a:avLst/>
          </a:prstGeom>
          <a:solidFill>
            <a:schemeClr val="bg1">
              <a:alpha val="90000"/>
            </a:schemeClr>
          </a:solidFill>
        </p:spPr>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09" y="2128627"/>
            <a:ext cx="2074799" cy="2689702"/>
          </a:xfrm>
          <a:prstGeom prst="rect">
            <a:avLst/>
          </a:prstGeom>
        </p:spPr>
      </p:pic>
      <p:sp>
        <p:nvSpPr>
          <p:cNvPr id="2" name="Rectangle 1"/>
          <p:cNvSpPr/>
          <p:nvPr/>
        </p:nvSpPr>
        <p:spPr>
          <a:xfrm>
            <a:off x="3640508" y="358912"/>
            <a:ext cx="8551492" cy="6432530"/>
          </a:xfrm>
          <a:prstGeom prst="rect">
            <a:avLst/>
          </a:prstGeom>
        </p:spPr>
        <p:txBody>
          <a:bodyPr wrap="square">
            <a:spAutoFit/>
          </a:bodyPr>
          <a:lstStyle/>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Definition and types of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abuse of older persons</a:t>
            </a:r>
          </a:p>
          <a:p>
            <a:pPr lvl="1"/>
            <a:endPar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Understand that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abuse of an older person </a:t>
            </a:r>
          </a:p>
          <a:p>
            <a:pPr lvl="1"/>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is </a:t>
            </a: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 form of family violence</a:t>
            </a:r>
            <a:endPar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Signs of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abuse in older persons</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Risk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factors</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Sensitive practice and empowerment </a:t>
            </a:r>
            <a:endPar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Barriers to disclosure </a:t>
            </a:r>
            <a:endPar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Referral options and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pathways</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Rights and responsibilities</a:t>
            </a:r>
          </a:p>
          <a:p>
            <a:pPr lvl="1"/>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26511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79643" y="-77276"/>
            <a:ext cx="1547586" cy="7012551"/>
          </a:xfrm>
          <a:prstGeom prst="rect">
            <a:avLst/>
          </a:prstGeom>
          <a:solidFill>
            <a:schemeClr val="accent2">
              <a:lumMod val="50000"/>
              <a:alpha val="29803"/>
            </a:schemeClr>
          </a:solidFill>
        </p:spPr>
      </p:sp>
      <p:grpSp>
        <p:nvGrpSpPr>
          <p:cNvPr id="3" name="Group 3"/>
          <p:cNvGrpSpPr/>
          <p:nvPr/>
        </p:nvGrpSpPr>
        <p:grpSpPr>
          <a:xfrm>
            <a:off x="7721600" y="2080837"/>
            <a:ext cx="4605629" cy="3129792"/>
            <a:chOff x="0" y="0"/>
            <a:chExt cx="10040506" cy="6110297"/>
          </a:xfrm>
          <a:solidFill>
            <a:schemeClr val="accent2">
              <a:lumMod val="75000"/>
            </a:schemeClr>
          </a:solidFill>
        </p:grpSpPr>
        <p:sp>
          <p:nvSpPr>
            <p:cNvPr id="4" name="AutoShape 4"/>
            <p:cNvSpPr/>
            <p:nvPr/>
          </p:nvSpPr>
          <p:spPr>
            <a:xfrm>
              <a:off x="0" y="0"/>
              <a:ext cx="10040506" cy="6110297"/>
            </a:xfrm>
            <a:prstGeom prst="rect">
              <a:avLst/>
            </a:prstGeom>
            <a:grpFill/>
          </p:spPr>
        </p:sp>
        <p:sp>
          <p:nvSpPr>
            <p:cNvPr id="5" name="TextBox 5"/>
            <p:cNvSpPr txBox="1"/>
            <p:nvPr/>
          </p:nvSpPr>
          <p:spPr>
            <a:xfrm>
              <a:off x="35612" y="1550463"/>
              <a:ext cx="10004894" cy="2604282"/>
            </a:xfrm>
            <a:prstGeom prst="rect">
              <a:avLst/>
            </a:prstGeom>
            <a:grpFill/>
          </p:spPr>
          <p:txBody>
            <a:bodyPr wrap="square" lIns="0" tIns="0" rIns="0" bIns="0" rtlCol="0" anchor="t">
              <a:spAutoFit/>
            </a:bodyPr>
            <a:lstStyle/>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Staff resources:</a:t>
              </a:r>
            </a:p>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Support for you</a:t>
              </a:r>
            </a:p>
          </p:txBody>
        </p:sp>
      </p:grpSp>
      <p:sp>
        <p:nvSpPr>
          <p:cNvPr id="9" name="TextBox 9"/>
          <p:cNvSpPr txBox="1"/>
          <p:nvPr/>
        </p:nvSpPr>
        <p:spPr>
          <a:xfrm>
            <a:off x="254000" y="127001"/>
            <a:ext cx="7366000" cy="6412012"/>
          </a:xfrm>
          <a:prstGeom prst="rect">
            <a:avLst/>
          </a:prstGeom>
        </p:spPr>
        <p:txBody>
          <a:bodyPr wrap="square" lIns="0" tIns="0" rIns="0" bIns="0" rtlCol="0" anchor="t">
            <a:spAutoFit/>
          </a:bodyPr>
          <a:lstStyle/>
          <a:p>
            <a:pPr>
              <a:lnSpc>
                <a:spcPts val="2500"/>
              </a:lnSpc>
            </a:pPr>
            <a:endParaRPr lang="en-AU" sz="2133" b="1"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Professional</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Manager or supervisor</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Family violence workplace contact via the Workplace Support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Clinical champions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Employee Assistance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Centre Against Sexual Assault - 24/7 counselling for professionals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1800 RESPECT - 24/7 counselling for professionals</a:t>
            </a:r>
          </a:p>
          <a:p>
            <a:pPr>
              <a:lnSpc>
                <a:spcPts val="2500"/>
              </a:lnSpc>
            </a:pPr>
            <a:endParaRPr lang="en-AU" sz="1667"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Self-care</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Any activity that we do deliberately in order to take care of our mental, emotional and physical health and can include;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Talking with someone you trust </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Taking regular breaks and annual leave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Healthy eating and exercise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Debriefing (formal and informal)</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Work-life balance and keeping work and your personal life separate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Prioritise activities you find enjoyable outside of work</a:t>
            </a:r>
          </a:p>
        </p:txBody>
      </p:sp>
    </p:spTree>
    <p:custDataLst>
      <p:tags r:id="rId1"/>
    </p:custDataLst>
    <p:extLst>
      <p:ext uri="{BB962C8B-B14F-4D97-AF65-F5344CB8AC3E}">
        <p14:creationId xmlns:p14="http://schemas.microsoft.com/office/powerpoint/2010/main" val="3114003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4" y="0"/>
            <a:ext cx="5181599" cy="6858000"/>
          </a:xfrm>
          <a:prstGeom prst="rect">
            <a:avLst/>
          </a:prstGeom>
        </p:spPr>
      </p:pic>
      <p:grpSp>
        <p:nvGrpSpPr>
          <p:cNvPr id="3" name="Group 3"/>
          <p:cNvGrpSpPr/>
          <p:nvPr/>
        </p:nvGrpSpPr>
        <p:grpSpPr>
          <a:xfrm>
            <a:off x="151738" y="3035815"/>
            <a:ext cx="5181599" cy="1137714"/>
            <a:chOff x="335382" y="-1727908"/>
            <a:chExt cx="11452715" cy="5017022"/>
          </a:xfrm>
          <a:solidFill>
            <a:schemeClr val="accent2">
              <a:lumMod val="75000"/>
            </a:schemeClr>
          </a:solidFill>
        </p:grpSpPr>
        <p:sp>
          <p:nvSpPr>
            <p:cNvPr id="4" name="AutoShape 4"/>
            <p:cNvSpPr/>
            <p:nvPr/>
          </p:nvSpPr>
          <p:spPr>
            <a:xfrm>
              <a:off x="335382" y="-1727908"/>
              <a:ext cx="11452715" cy="5017022"/>
            </a:xfrm>
            <a:prstGeom prst="rect">
              <a:avLst/>
            </a:prstGeom>
            <a:grpFill/>
          </p:spPr>
        </p:sp>
        <p:sp>
          <p:nvSpPr>
            <p:cNvPr id="5" name="TextBox 5"/>
            <p:cNvSpPr txBox="1"/>
            <p:nvPr/>
          </p:nvSpPr>
          <p:spPr>
            <a:xfrm>
              <a:off x="1550659" y="-1407029"/>
              <a:ext cx="9971777" cy="3619651"/>
            </a:xfrm>
            <a:prstGeom prst="rect">
              <a:avLst/>
            </a:prstGeom>
            <a:grpFill/>
          </p:spPr>
          <p:txBody>
            <a:bodyPr lIns="0" tIns="0" rIns="0" bIns="0" rtlCol="0" anchor="t">
              <a:spAutoFit/>
            </a:bodyPr>
            <a:lstStyle/>
            <a:p>
              <a:pPr>
                <a:lnSpc>
                  <a:spcPts val="6000"/>
                </a:lnSpc>
              </a:pPr>
              <a:r>
                <a:rPr lang="en-AU" sz="4000" spc="150" dirty="0">
                  <a:solidFill>
                    <a:schemeClr val="bg1"/>
                  </a:solidFill>
                  <a:latin typeface="Open Sans Bold"/>
                </a:rPr>
                <a:t>Key messages</a:t>
              </a:r>
            </a:p>
          </p:txBody>
        </p:sp>
      </p:grpSp>
      <p:grpSp>
        <p:nvGrpSpPr>
          <p:cNvPr id="6" name="Group 6"/>
          <p:cNvGrpSpPr/>
          <p:nvPr/>
        </p:nvGrpSpPr>
        <p:grpSpPr>
          <a:xfrm>
            <a:off x="5453531" y="279400"/>
            <a:ext cx="6442906" cy="2102906"/>
            <a:chOff x="-417731" y="-2808865"/>
            <a:chExt cx="9989588" cy="4205814"/>
          </a:xfrm>
        </p:grpSpPr>
        <p:sp>
          <p:nvSpPr>
            <p:cNvPr id="7" name="TextBox 7"/>
            <p:cNvSpPr txBox="1"/>
            <p:nvPr/>
          </p:nvSpPr>
          <p:spPr>
            <a:xfrm>
              <a:off x="38638" y="-2808865"/>
              <a:ext cx="9391913" cy="769442"/>
            </a:xfrm>
            <a:prstGeom prst="rect">
              <a:avLst/>
            </a:prstGeom>
          </p:spPr>
          <p:txBody>
            <a:bodyPr lIns="0" tIns="0" rIns="0" bIns="0" rtlCol="0" anchor="t">
              <a:spAutoFit/>
            </a:bodyPr>
            <a:lstStyle/>
            <a:p>
              <a:pPr algn="r">
                <a:lnSpc>
                  <a:spcPts val="3040"/>
                </a:lnSpc>
              </a:pPr>
              <a:endParaRPr lang="en-US" sz="2533" spc="253">
                <a:solidFill>
                  <a:srgbClr val="69ADC6"/>
                </a:solidFill>
                <a:latin typeface="Open Sans Bold"/>
              </a:endParaRPr>
            </a:p>
          </p:txBody>
        </p:sp>
        <p:sp>
          <p:nvSpPr>
            <p:cNvPr id="8" name="TextBox 8"/>
            <p:cNvSpPr txBox="1"/>
            <p:nvPr/>
          </p:nvSpPr>
          <p:spPr>
            <a:xfrm>
              <a:off x="-417731" y="-2604149"/>
              <a:ext cx="9989588" cy="4001098"/>
            </a:xfrm>
            <a:prstGeom prst="rect">
              <a:avLst/>
            </a:prstGeom>
          </p:spPr>
          <p:txBody>
            <a:bodyPr wrap="square" lIns="0" tIns="0" rIns="0" bIns="0" rtlCol="0" anchor="t">
              <a:spAutoFit/>
            </a:bodyPr>
            <a:lstStyle/>
            <a:p>
              <a:pPr marL="304815" indent="-304815">
                <a:lnSpc>
                  <a:spcPct val="150000"/>
                </a:lnSpc>
                <a:buFont typeface="Arial" panose="020B0604020202020204" pitchFamily="34" charset="0"/>
                <a:buChar char="•"/>
              </a:pPr>
              <a:endParaRPr lang="en-AU" sz="2000" spc="20" dirty="0">
                <a:solidFill>
                  <a:srgbClr val="4BACC6">
                    <a:lumMod val="50000"/>
                  </a:srgbClr>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grpSp>
      <p:sp>
        <p:nvSpPr>
          <p:cNvPr id="2" name="Rectangle 1"/>
          <p:cNvSpPr/>
          <p:nvPr/>
        </p:nvSpPr>
        <p:spPr>
          <a:xfrm>
            <a:off x="5213143" y="471760"/>
            <a:ext cx="6699142" cy="6370975"/>
          </a:xfrm>
          <a:prstGeom prst="rect">
            <a:avLst/>
          </a:prstGeom>
        </p:spPr>
        <p:txBody>
          <a:bodyPr wrap="square">
            <a:spAutoFit/>
          </a:bodyPr>
          <a:lstStyle/>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Elder abuse is a recognised form of family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violence</a:t>
            </a:r>
          </a:p>
          <a:p>
            <a:pPr marL="800100" lvl="1" indent="-34290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Health professionals need to be alert to the signs and risks of elder abuse and confidently offer respect and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support</a:t>
            </a:r>
          </a:p>
          <a:p>
            <a:pPr marL="800100" lvl="1" indent="-34290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Apply principles of sensitive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practice</a:t>
            </a:r>
          </a:p>
          <a:p>
            <a:pPr marL="800100" lvl="1" indent="-34290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Consider the safety of the older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person</a:t>
            </a:r>
          </a:p>
          <a:p>
            <a:pPr marL="800100" lvl="1" indent="-34290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Respect the right of the older person to maintain family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relationships</a:t>
            </a:r>
          </a:p>
          <a:p>
            <a:pPr marL="800100" lvl="1" indent="-342900">
              <a:buFont typeface="Arial" panose="020B0604020202020204" pitchFamily="34" charset="0"/>
              <a:buChar char="•"/>
            </a:pPr>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Work collaboratively</a:t>
            </a:r>
          </a:p>
        </p:txBody>
      </p:sp>
    </p:spTree>
    <p:custDataLst>
      <p:tags r:id="rId1"/>
    </p:custDataLst>
    <p:extLst>
      <p:ext uri="{BB962C8B-B14F-4D97-AF65-F5344CB8AC3E}">
        <p14:creationId xmlns:p14="http://schemas.microsoft.com/office/powerpoint/2010/main" val="3229619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0"/>
            <a:ext cx="12192001" cy="6858001"/>
            <a:chOff x="-2" y="-1"/>
            <a:chExt cx="22955000" cy="13716002"/>
          </a:xfrm>
        </p:grpSpPr>
        <p:pic>
          <p:nvPicPr>
            <p:cNvPr id="4" name="Picture 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 y="-1"/>
              <a:ext cx="11573147" cy="13716001"/>
            </a:xfrm>
            <a:prstGeom prst="rect">
              <a:avLst/>
            </a:prstGeom>
          </p:spPr>
        </p:pic>
        <p:pic>
          <p:nvPicPr>
            <p:cNvPr id="6" name="Picture 6"/>
            <p:cNvPicPr>
              <a:picLocks noChangeAspect="1"/>
            </p:cNvPicPr>
            <p:nvPr/>
          </p:nvPicPr>
          <p:blipFill>
            <a:blip r:embed="rId5">
              <a:alphaModFix amt="90000"/>
              <a:grayscl/>
            </a:blip>
            <a:srcRect t="19789" b="19789"/>
            <a:stretch>
              <a:fillRect/>
            </a:stretch>
          </p:blipFill>
          <p:spPr>
            <a:xfrm>
              <a:off x="11573145" y="0"/>
              <a:ext cx="11381853" cy="13716001"/>
            </a:xfrm>
            <a:prstGeom prst="rect">
              <a:avLst/>
            </a:prstGeom>
          </p:spPr>
        </p:pic>
      </p:grpSp>
      <p:sp>
        <p:nvSpPr>
          <p:cNvPr id="2" name="AutoShape 2"/>
          <p:cNvSpPr/>
          <p:nvPr/>
        </p:nvSpPr>
        <p:spPr>
          <a:xfrm>
            <a:off x="3059394" y="0"/>
            <a:ext cx="5426580" cy="6858000"/>
          </a:xfrm>
          <a:prstGeom prst="rect">
            <a:avLst/>
          </a:prstGeom>
          <a:solidFill>
            <a:schemeClr val="accent2">
              <a:lumMod val="75000"/>
            </a:schemeClr>
          </a:solidFill>
        </p:spPr>
      </p:sp>
      <p:grpSp>
        <p:nvGrpSpPr>
          <p:cNvPr id="7" name="Group 7"/>
          <p:cNvGrpSpPr/>
          <p:nvPr/>
        </p:nvGrpSpPr>
        <p:grpSpPr>
          <a:xfrm>
            <a:off x="3221764" y="393107"/>
            <a:ext cx="5024928" cy="7133060"/>
            <a:chOff x="-8551405" y="-3348837"/>
            <a:chExt cx="7867172" cy="14176245"/>
          </a:xfrm>
        </p:grpSpPr>
        <p:sp>
          <p:nvSpPr>
            <p:cNvPr id="8" name="TextBox 8"/>
            <p:cNvSpPr txBox="1"/>
            <p:nvPr/>
          </p:nvSpPr>
          <p:spPr>
            <a:xfrm>
              <a:off x="-7494745" y="-3348837"/>
              <a:ext cx="5528242" cy="769442"/>
            </a:xfrm>
            <a:prstGeom prst="rect">
              <a:avLst/>
            </a:prstGeom>
          </p:spPr>
          <p:txBody>
            <a:bodyPr lIns="0" tIns="0" rIns="0" bIns="0" rtlCol="0" anchor="t">
              <a:spAutoFit/>
            </a:bodyPr>
            <a:lstStyle/>
            <a:p>
              <a:pPr algn="ctr" defTabSz="609630">
                <a:lnSpc>
                  <a:spcPts val="3040"/>
                </a:lnSpc>
              </a:pPr>
              <a:r>
                <a:rPr lang="en-US" sz="2533" spc="253" dirty="0">
                  <a:solidFill>
                    <a:schemeClr val="bg1"/>
                  </a:solidFill>
                  <a:latin typeface="Open Sans Bold" panose="020B0604020202020204" charset="0"/>
                  <a:ea typeface="Open Sans Bold" panose="020B0604020202020204" charset="0"/>
                  <a:cs typeface="Open Sans Bold" panose="020B0604020202020204" charset="0"/>
                </a:rPr>
                <a:t>Reflections</a:t>
              </a:r>
            </a:p>
          </p:txBody>
        </p:sp>
        <p:sp>
          <p:nvSpPr>
            <p:cNvPr id="9" name="TextBox 9"/>
            <p:cNvSpPr txBox="1"/>
            <p:nvPr/>
          </p:nvSpPr>
          <p:spPr>
            <a:xfrm>
              <a:off x="-8551405" y="-2690614"/>
              <a:ext cx="7867172" cy="13518022"/>
            </a:xfrm>
            <a:prstGeom prst="rect">
              <a:avLst/>
            </a:prstGeom>
          </p:spPr>
          <p:txBody>
            <a:bodyPr wrap="square" lIns="0" tIns="0" rIns="0" bIns="0" rtlCol="0" anchor="t">
              <a:spAutoFit/>
            </a:bodyPr>
            <a:lstStyle/>
            <a:p>
              <a:pPr algn="ctr" defTabSz="609630">
                <a:lnSpc>
                  <a:spcPts val="3000"/>
                </a:lnSpc>
              </a:pPr>
              <a:endParaRPr lang="en-AU" sz="1867" spc="20" dirty="0">
                <a:solidFill>
                  <a:schemeClr val="bg1"/>
                </a:solidFill>
                <a:latin typeface="Open Sans"/>
              </a:endParaRPr>
            </a:p>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Next time you are working with an older person who may be </a:t>
              </a:r>
              <a:r>
                <a:rPr lang="en-US"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experiencing family violence,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changes will you make to your clinical practice as a result of this training? </a:t>
              </a:r>
            </a:p>
            <a:p>
              <a:pPr lvl="1"/>
              <a:endPar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609630">
                <a:lnSpc>
                  <a:spcPts val="3000"/>
                </a:lnSpc>
              </a:pPr>
              <a:r>
                <a:rPr lang="en-AU" sz="1867" spc="20" dirty="0">
                  <a:solidFill>
                    <a:schemeClr val="bg1"/>
                  </a:solidFill>
                  <a:latin typeface="Open Sans"/>
                </a:rPr>
                <a:t/>
              </a:r>
              <a:br>
                <a:rPr lang="en-AU" sz="1867" spc="20" dirty="0">
                  <a:solidFill>
                    <a:schemeClr val="bg1"/>
                  </a:solidFill>
                  <a:latin typeface="Open Sans"/>
                </a:rPr>
              </a:br>
              <a:endParaRPr lang="en-AU" sz="1867" spc="20" dirty="0">
                <a:solidFill>
                  <a:schemeClr val="bg1"/>
                </a:solidFill>
                <a:latin typeface="Open Sans"/>
              </a:endParaRPr>
            </a:p>
            <a:p>
              <a:pPr algn="ctr" defTabSz="609630">
                <a:lnSpc>
                  <a:spcPts val="3000"/>
                </a:lnSpc>
              </a:pPr>
              <a:endParaRPr lang="en-AU" sz="1867" spc="20" dirty="0">
                <a:solidFill>
                  <a:schemeClr val="bg1"/>
                </a:solidFill>
                <a:latin typeface="Open Sans"/>
              </a:endParaRPr>
            </a:p>
          </p:txBody>
        </p:sp>
      </p:grpSp>
    </p:spTree>
    <p:custDataLst>
      <p:tags r:id="rId1"/>
    </p:custDataLst>
    <p:extLst>
      <p:ext uri="{BB962C8B-B14F-4D97-AF65-F5344CB8AC3E}">
        <p14:creationId xmlns:p14="http://schemas.microsoft.com/office/powerpoint/2010/main" val="1456173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7276"/>
            <a:ext cx="971550" cy="7012551"/>
          </a:xfrm>
          <a:prstGeom prst="rect">
            <a:avLst/>
          </a:prstGeom>
          <a:solidFill>
            <a:schemeClr val="accent2">
              <a:lumMod val="50000"/>
              <a:alpha val="29803"/>
            </a:schemeClr>
          </a:solidFill>
        </p:spPr>
      </p:sp>
      <p:grpSp>
        <p:nvGrpSpPr>
          <p:cNvPr id="3" name="Group 3"/>
          <p:cNvGrpSpPr/>
          <p:nvPr/>
        </p:nvGrpSpPr>
        <p:grpSpPr>
          <a:xfrm>
            <a:off x="203200" y="177800"/>
            <a:ext cx="6756400" cy="1002053"/>
            <a:chOff x="-375316" y="-381275"/>
            <a:chExt cx="10263717" cy="4448205"/>
          </a:xfrm>
          <a:solidFill>
            <a:schemeClr val="accent2">
              <a:lumMod val="75000"/>
            </a:schemeClr>
          </a:solidFill>
        </p:grpSpPr>
        <p:sp>
          <p:nvSpPr>
            <p:cNvPr id="4" name="AutoShape 4"/>
            <p:cNvSpPr/>
            <p:nvPr/>
          </p:nvSpPr>
          <p:spPr>
            <a:xfrm>
              <a:off x="-375316" y="-381275"/>
              <a:ext cx="10263717" cy="4448205"/>
            </a:xfrm>
            <a:prstGeom prst="rect">
              <a:avLst/>
            </a:prstGeom>
            <a:grpFill/>
          </p:spPr>
        </p:sp>
        <p:sp>
          <p:nvSpPr>
            <p:cNvPr id="5" name="TextBox 5"/>
            <p:cNvSpPr txBox="1"/>
            <p:nvPr/>
          </p:nvSpPr>
          <p:spPr>
            <a:xfrm>
              <a:off x="312798" y="-231988"/>
              <a:ext cx="9575603" cy="3114476"/>
            </a:xfrm>
            <a:prstGeom prst="rect">
              <a:avLst/>
            </a:prstGeom>
            <a:grpFill/>
          </p:spPr>
          <p:txBody>
            <a:bodyPr wrap="square" lIns="0" tIns="0" rIns="0" bIns="0" rtlCol="0" anchor="t">
              <a:spAutoFit/>
            </a:bodyPr>
            <a:lstStyle/>
            <a:p>
              <a:pPr defTabSz="609630">
                <a:lnSpc>
                  <a:spcPts val="6000"/>
                </a:lnSpc>
              </a:pPr>
              <a:r>
                <a:rPr lang="en-US" sz="4000" spc="150" dirty="0">
                  <a:solidFill>
                    <a:schemeClr val="bg1"/>
                  </a:solidFill>
                  <a:latin typeface="Open Sans Bold"/>
                </a:rPr>
                <a:t>References</a:t>
              </a:r>
            </a:p>
          </p:txBody>
        </p:sp>
      </p:grpSp>
      <p:sp>
        <p:nvSpPr>
          <p:cNvPr id="6" name="Rectangle 5"/>
          <p:cNvSpPr/>
          <p:nvPr/>
        </p:nvSpPr>
        <p:spPr>
          <a:xfrm>
            <a:off x="971551" y="1270634"/>
            <a:ext cx="11101387" cy="4893647"/>
          </a:xfrm>
          <a:prstGeom prst="rect">
            <a:avLst/>
          </a:prstGeom>
        </p:spPr>
        <p:txBody>
          <a:bodyPr wrap="square">
            <a:spAutoFit/>
          </a:bodyPr>
          <a:lstStyle/>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Pico-Alfonso M. A. Garcia-Linares M. I. </a:t>
            </a:r>
            <a:r>
              <a:rPr lang="en-US" sz="1200" dirty="0" err="1">
                <a:latin typeface="Open Sans" panose="020B0606030504020204" pitchFamily="34" charset="0"/>
                <a:ea typeface="Open Sans" panose="020B0606030504020204" pitchFamily="34" charset="0"/>
                <a:cs typeface="Open Sans" panose="020B0606030504020204" pitchFamily="34" charset="0"/>
              </a:rPr>
              <a:t>Celda</a:t>
            </a:r>
            <a:r>
              <a:rPr lang="en-US" sz="1200" dirty="0">
                <a:latin typeface="Open Sans" panose="020B0606030504020204" pitchFamily="34" charset="0"/>
                <a:ea typeface="Open Sans" panose="020B0606030504020204" pitchFamily="34" charset="0"/>
                <a:cs typeface="Open Sans" panose="020B0606030504020204" pitchFamily="34" charset="0"/>
              </a:rPr>
              <a:t>-Navarro N. </a:t>
            </a:r>
            <a:r>
              <a:rPr lang="en-US" sz="1200" dirty="0" err="1">
                <a:latin typeface="Open Sans" panose="020B0606030504020204" pitchFamily="34" charset="0"/>
                <a:ea typeface="Open Sans" panose="020B0606030504020204" pitchFamily="34" charset="0"/>
                <a:cs typeface="Open Sans" panose="020B0606030504020204" pitchFamily="34" charset="0"/>
              </a:rPr>
              <a:t>Blasco-Ros</a:t>
            </a:r>
            <a:r>
              <a:rPr lang="en-US" sz="1200" dirty="0">
                <a:latin typeface="Open Sans" panose="020B0606030504020204" pitchFamily="34" charset="0"/>
                <a:ea typeface="Open Sans" panose="020B0606030504020204" pitchFamily="34" charset="0"/>
                <a:cs typeface="Open Sans" panose="020B0606030504020204" pitchFamily="34" charset="0"/>
              </a:rPr>
              <a:t> C. </a:t>
            </a:r>
            <a:r>
              <a:rPr lang="en-US" sz="1200" dirty="0" err="1">
                <a:latin typeface="Open Sans" panose="020B0606030504020204" pitchFamily="34" charset="0"/>
                <a:ea typeface="Open Sans" panose="020B0606030504020204" pitchFamily="34" charset="0"/>
                <a:cs typeface="Open Sans" panose="020B0606030504020204" pitchFamily="34" charset="0"/>
              </a:rPr>
              <a:t>Echeburúa</a:t>
            </a:r>
            <a:r>
              <a:rPr lang="en-US" sz="1200" dirty="0">
                <a:latin typeface="Open Sans" panose="020B0606030504020204" pitchFamily="34" charset="0"/>
                <a:ea typeface="Open Sans" panose="020B0606030504020204" pitchFamily="34" charset="0"/>
                <a:cs typeface="Open Sans" panose="020B0606030504020204" pitchFamily="34" charset="0"/>
              </a:rPr>
              <a:t> E. Martinez M . (2006). The impact of physical, psychological, and sexual intimate male partner violence on women’s mental health: Depressive symptoms, posttraumatic stress disorder, state anxiety, and suicide. Journal of Women’s Health , 15, 599– 611</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err="1">
                <a:latin typeface="Open Sans" panose="020B0606030504020204" pitchFamily="34" charset="0"/>
                <a:ea typeface="Open Sans" panose="020B0606030504020204" pitchFamily="34" charset="0"/>
                <a:cs typeface="Open Sans" panose="020B0606030504020204" pitchFamily="34" charset="0"/>
              </a:rPr>
              <a:t>Pillemer</a:t>
            </a:r>
            <a:r>
              <a:rPr lang="en-US" sz="1200" dirty="0">
                <a:latin typeface="Open Sans" panose="020B0606030504020204" pitchFamily="34" charset="0"/>
                <a:ea typeface="Open Sans" panose="020B0606030504020204" pitchFamily="34" charset="0"/>
                <a:cs typeface="Open Sans" panose="020B0606030504020204" pitchFamily="34" charset="0"/>
              </a:rPr>
              <a:t>, K., </a:t>
            </a:r>
            <a:r>
              <a:rPr lang="en-US" sz="1200" dirty="0" err="1">
                <a:latin typeface="Open Sans" panose="020B0606030504020204" pitchFamily="34" charset="0"/>
                <a:ea typeface="Open Sans" panose="020B0606030504020204" pitchFamily="34" charset="0"/>
                <a:cs typeface="Open Sans" panose="020B0606030504020204" pitchFamily="34" charset="0"/>
              </a:rPr>
              <a:t>Burnes</a:t>
            </a:r>
            <a:r>
              <a:rPr lang="en-US" sz="1200" dirty="0">
                <a:latin typeface="Open Sans" panose="020B0606030504020204" pitchFamily="34" charset="0"/>
                <a:ea typeface="Open Sans" panose="020B0606030504020204" pitchFamily="34" charset="0"/>
                <a:cs typeface="Open Sans" panose="020B0606030504020204" pitchFamily="34" charset="0"/>
              </a:rPr>
              <a:t>, D., </a:t>
            </a:r>
            <a:r>
              <a:rPr lang="en-US" sz="1200" dirty="0" err="1">
                <a:latin typeface="Open Sans" panose="020B0606030504020204" pitchFamily="34" charset="0"/>
                <a:ea typeface="Open Sans" panose="020B0606030504020204" pitchFamily="34" charset="0"/>
                <a:cs typeface="Open Sans" panose="020B0606030504020204" pitchFamily="34" charset="0"/>
              </a:rPr>
              <a:t>Riffin</a:t>
            </a:r>
            <a:r>
              <a:rPr lang="en-US" sz="1200" dirty="0">
                <a:latin typeface="Open Sans" panose="020B0606030504020204" pitchFamily="34" charset="0"/>
                <a:ea typeface="Open Sans" panose="020B0606030504020204" pitchFamily="34" charset="0"/>
                <a:cs typeface="Open Sans" panose="020B0606030504020204" pitchFamily="34" charset="0"/>
              </a:rPr>
              <a:t>, C., &amp; </a:t>
            </a:r>
            <a:r>
              <a:rPr lang="en-US" sz="1200" dirty="0" err="1">
                <a:latin typeface="Open Sans" panose="020B0606030504020204" pitchFamily="34" charset="0"/>
                <a:ea typeface="Open Sans" panose="020B0606030504020204" pitchFamily="34" charset="0"/>
                <a:cs typeface="Open Sans" panose="020B0606030504020204" pitchFamily="34" charset="0"/>
              </a:rPr>
              <a:t>Lachs</a:t>
            </a:r>
            <a:r>
              <a:rPr lang="en-US" sz="1200" dirty="0">
                <a:latin typeface="Open Sans" panose="020B0606030504020204" pitchFamily="34" charset="0"/>
                <a:ea typeface="Open Sans" panose="020B0606030504020204" pitchFamily="34" charset="0"/>
                <a:cs typeface="Open Sans" panose="020B0606030504020204" pitchFamily="34" charset="0"/>
              </a:rPr>
              <a:t>, M. S. (2016)  Elder Abuse: Global Situation, Risk Factors, and Prevention Strategies. [Article]. Gerontologist, 56, S194-S205. </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Royal Commission into Family Violence (2016): Summary and recommendations, Parliamentary Paper No 132 (2014 –16</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Victorian Department of Human Services (2009) With Respect to Age – 2009. Melbourne: Victorian Department of Human </a:t>
            </a:r>
            <a:r>
              <a:rPr lang="en-US" sz="1200" dirty="0" smtClean="0">
                <a:latin typeface="Open Sans" panose="020B0606030504020204" pitchFamily="34" charset="0"/>
                <a:ea typeface="Open Sans" panose="020B0606030504020204" pitchFamily="34" charset="0"/>
                <a:cs typeface="Open Sans" panose="020B0606030504020204" pitchFamily="34" charset="0"/>
              </a:rPr>
              <a:t>Services</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Victorian Family Violence Protection Act (2008)</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200" dirty="0" err="1">
                <a:latin typeface="Open Sans" panose="020B0606030504020204" pitchFamily="34" charset="0"/>
                <a:ea typeface="Open Sans" panose="020B0606030504020204" pitchFamily="34" charset="0"/>
                <a:cs typeface="Open Sans" panose="020B0606030504020204" pitchFamily="34" charset="0"/>
              </a:rPr>
              <a:t>Wainer</a:t>
            </a:r>
            <a:r>
              <a:rPr lang="en-AU" sz="1200" dirty="0">
                <a:latin typeface="Open Sans" panose="020B0606030504020204" pitchFamily="34" charset="0"/>
                <a:ea typeface="Open Sans" panose="020B0606030504020204" pitchFamily="34" charset="0"/>
                <a:cs typeface="Open Sans" panose="020B0606030504020204" pitchFamily="34" charset="0"/>
              </a:rPr>
              <a:t>, J., </a:t>
            </a:r>
            <a:r>
              <a:rPr lang="en-AU" sz="1200" dirty="0" err="1">
                <a:latin typeface="Open Sans" panose="020B0606030504020204" pitchFamily="34" charset="0"/>
                <a:ea typeface="Open Sans" panose="020B0606030504020204" pitchFamily="34" charset="0"/>
                <a:cs typeface="Open Sans" panose="020B0606030504020204" pitchFamily="34" charset="0"/>
              </a:rPr>
              <a:t>Darzins</a:t>
            </a:r>
            <a:r>
              <a:rPr lang="en-AU" sz="1200" dirty="0">
                <a:latin typeface="Open Sans" panose="020B0606030504020204" pitchFamily="34" charset="0"/>
                <a:ea typeface="Open Sans" panose="020B0606030504020204" pitchFamily="34" charset="0"/>
                <a:cs typeface="Open Sans" panose="020B0606030504020204" pitchFamily="34" charset="0"/>
              </a:rPr>
              <a:t>, P., &amp; </a:t>
            </a:r>
            <a:r>
              <a:rPr lang="en-AU" sz="1200" dirty="0" err="1">
                <a:latin typeface="Open Sans" panose="020B0606030504020204" pitchFamily="34" charset="0"/>
                <a:ea typeface="Open Sans" panose="020B0606030504020204" pitchFamily="34" charset="0"/>
                <a:cs typeface="Open Sans" panose="020B0606030504020204" pitchFamily="34" charset="0"/>
              </a:rPr>
              <a:t>Owada</a:t>
            </a:r>
            <a:r>
              <a:rPr lang="en-AU" sz="1200" dirty="0">
                <a:latin typeface="Open Sans" panose="020B0606030504020204" pitchFamily="34" charset="0"/>
                <a:ea typeface="Open Sans" panose="020B0606030504020204" pitchFamily="34" charset="0"/>
                <a:cs typeface="Open Sans" panose="020B0606030504020204" pitchFamily="34" charset="0"/>
              </a:rPr>
              <a:t>, K. (2010) Prevalence of financial elder abuse in Victoria: Protecting Elders' Assets Study. Melbourne: Monash University. </a:t>
            </a:r>
            <a:endParaRPr lang="en-AU" sz="12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World Health Organization (2002) World report on violence and health. Geneva</a:t>
            </a:r>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World Health Organization (2011) European report on preventing elder maltreatment. Geneva</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World Health Organization (2015) World report on ageing and health. </a:t>
            </a:r>
            <a:r>
              <a:rPr lang="en-US" sz="1200" dirty="0" smtClean="0">
                <a:latin typeface="Open Sans" panose="020B0606030504020204" pitchFamily="34" charset="0"/>
                <a:ea typeface="Open Sans" panose="020B0606030504020204" pitchFamily="34" charset="0"/>
                <a:cs typeface="Open Sans" panose="020B0606030504020204" pitchFamily="34" charset="0"/>
              </a:rPr>
              <a:t>Geneva</a:t>
            </a:r>
          </a:p>
          <a:p>
            <a:endParaRPr lang="en-US" sz="12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Dong X, Simon MA (2013)  Elder self-neglect: Implications for health care professionals. </a:t>
            </a:r>
            <a:r>
              <a:rPr lang="en-US" sz="1200" dirty="0" err="1">
                <a:latin typeface="Open Sans" panose="020B0606030504020204" pitchFamily="34" charset="0"/>
                <a:ea typeface="Open Sans" panose="020B0606030504020204" pitchFamily="34" charset="0"/>
                <a:cs typeface="Open Sans" panose="020B0606030504020204" pitchFamily="34" charset="0"/>
              </a:rPr>
              <a:t>Geriatr</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Soc</a:t>
            </a:r>
            <a:r>
              <a:rPr lang="en-US" sz="1200" dirty="0">
                <a:latin typeface="Open Sans" panose="020B0606030504020204" pitchFamily="34" charset="0"/>
                <a:ea typeface="Open Sans" panose="020B0606030504020204" pitchFamily="34" charset="0"/>
                <a:cs typeface="Open Sans" panose="020B0606030504020204" pitchFamily="34" charset="0"/>
              </a:rPr>
              <a:t> J 2013;3:25–28</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Dow, B.,</a:t>
            </a:r>
            <a:r>
              <a:rPr lang="en-US" sz="1200" dirty="0" err="1">
                <a:latin typeface="Open Sans" panose="020B0606030504020204" pitchFamily="34" charset="0"/>
                <a:ea typeface="Open Sans" panose="020B0606030504020204" pitchFamily="34" charset="0"/>
                <a:cs typeface="Open Sans" panose="020B0606030504020204" pitchFamily="34" charset="0"/>
              </a:rPr>
              <a:t>Hempton</a:t>
            </a:r>
            <a:r>
              <a:rPr lang="en-US" sz="1200" dirty="0">
                <a:latin typeface="Open Sans" panose="020B0606030504020204" pitchFamily="34" charset="0"/>
                <a:ea typeface="Open Sans" panose="020B0606030504020204" pitchFamily="34" charset="0"/>
                <a:cs typeface="Open Sans" panose="020B0606030504020204" pitchFamily="34" charset="0"/>
              </a:rPr>
              <a:t>, C., Cortes-</a:t>
            </a:r>
            <a:r>
              <a:rPr lang="en-US" sz="1200" dirty="0" err="1">
                <a:latin typeface="Open Sans" panose="020B0606030504020204" pitchFamily="34" charset="0"/>
                <a:ea typeface="Open Sans" panose="020B0606030504020204" pitchFamily="34" charset="0"/>
                <a:cs typeface="Open Sans" panose="020B0606030504020204" pitchFamily="34" charset="0"/>
              </a:rPr>
              <a:t>Simonet</a:t>
            </a:r>
            <a:r>
              <a:rPr lang="en-US" sz="1200" dirty="0">
                <a:latin typeface="Open Sans" panose="020B0606030504020204" pitchFamily="34" charset="0"/>
                <a:ea typeface="Open Sans" panose="020B0606030504020204" pitchFamily="34" charset="0"/>
                <a:cs typeface="Open Sans" panose="020B0606030504020204" pitchFamily="34" charset="0"/>
              </a:rPr>
              <a:t>, E. N., Ellis, K. A., Koch, S. H., </a:t>
            </a:r>
            <a:r>
              <a:rPr lang="en-US" sz="1200" dirty="0" err="1">
                <a:latin typeface="Open Sans" panose="020B0606030504020204" pitchFamily="34" charset="0"/>
                <a:ea typeface="Open Sans" panose="020B0606030504020204" pitchFamily="34" charset="0"/>
                <a:cs typeface="Open Sans" panose="020B0606030504020204" pitchFamily="34" charset="0"/>
              </a:rPr>
              <a:t>LoGiudice</a:t>
            </a:r>
            <a:r>
              <a:rPr lang="en-US" sz="1200" dirty="0">
                <a:latin typeface="Open Sans" panose="020B0606030504020204" pitchFamily="34" charset="0"/>
                <a:ea typeface="Open Sans" panose="020B0606030504020204" pitchFamily="34" charset="0"/>
                <a:cs typeface="Open Sans" panose="020B0606030504020204" pitchFamily="34" charset="0"/>
              </a:rPr>
              <a:t>, D., </a:t>
            </a:r>
            <a:r>
              <a:rPr lang="en-US" sz="1200" dirty="0" err="1">
                <a:latin typeface="Open Sans" panose="020B0606030504020204" pitchFamily="34" charset="0"/>
                <a:ea typeface="Open Sans" panose="020B0606030504020204" pitchFamily="34" charset="0"/>
                <a:cs typeface="Open Sans" panose="020B0606030504020204" pitchFamily="34" charset="0"/>
              </a:rPr>
              <a:t>Mastwyk</a:t>
            </a:r>
            <a:r>
              <a:rPr lang="en-US" sz="1200" dirty="0">
                <a:latin typeface="Open Sans" panose="020B0606030504020204" pitchFamily="34" charset="0"/>
                <a:ea typeface="Open Sans" panose="020B0606030504020204" pitchFamily="34" charset="0"/>
                <a:cs typeface="Open Sans" panose="020B0606030504020204" pitchFamily="34" charset="0"/>
              </a:rPr>
              <a:t>, M., Livingston, G., Cooper, C. and Ames, D. (2013), Health professionals' and students' perceptions of elder abuse. Australasian Journal on Ageing, 32: </a:t>
            </a:r>
            <a:r>
              <a:rPr lang="en-US" sz="1200" dirty="0" smtClean="0">
                <a:latin typeface="Open Sans" panose="020B0606030504020204" pitchFamily="34" charset="0"/>
                <a:ea typeface="Open Sans" panose="020B0606030504020204" pitchFamily="34" charset="0"/>
                <a:cs typeface="Open Sans" panose="020B0606030504020204" pitchFamily="34" charset="0"/>
              </a:rPr>
              <a:t>48–51</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200" dirty="0" err="1">
                <a:latin typeface="Open Sans" panose="020B0606030504020204" pitchFamily="34" charset="0"/>
                <a:ea typeface="Open Sans" panose="020B0606030504020204" pitchFamily="34" charset="0"/>
                <a:cs typeface="Open Sans" panose="020B0606030504020204" pitchFamily="34" charset="0"/>
              </a:rPr>
              <a:t>Johannesen</a:t>
            </a:r>
            <a:r>
              <a:rPr lang="en-US" sz="1200" dirty="0">
                <a:latin typeface="Open Sans" panose="020B0606030504020204" pitchFamily="34" charset="0"/>
                <a:ea typeface="Open Sans" panose="020B0606030504020204" pitchFamily="34" charset="0"/>
                <a:cs typeface="Open Sans" panose="020B0606030504020204" pitchFamily="34" charset="0"/>
              </a:rPr>
              <a:t>, M., &amp; </a:t>
            </a:r>
            <a:r>
              <a:rPr lang="en-US" sz="1200" dirty="0" err="1">
                <a:latin typeface="Open Sans" panose="020B0606030504020204" pitchFamily="34" charset="0"/>
                <a:ea typeface="Open Sans" panose="020B0606030504020204" pitchFamily="34" charset="0"/>
                <a:cs typeface="Open Sans" panose="020B0606030504020204" pitchFamily="34" charset="0"/>
              </a:rPr>
              <a:t>LoGiudice</a:t>
            </a:r>
            <a:r>
              <a:rPr lang="en-US" sz="1200" dirty="0">
                <a:latin typeface="Open Sans" panose="020B0606030504020204" pitchFamily="34" charset="0"/>
                <a:ea typeface="Open Sans" panose="020B0606030504020204" pitchFamily="34" charset="0"/>
                <a:cs typeface="Open Sans" panose="020B0606030504020204" pitchFamily="34" charset="0"/>
              </a:rPr>
              <a:t>, D. (2013). Elder abuse: a systematic review of risk factors in community-dwelling elders. Age and Ageing, 42(3), 292-298.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8081" y="330201"/>
            <a:ext cx="5718472" cy="1248627"/>
          </a:xfrm>
          <a:prstGeom prst="rect">
            <a:avLst/>
          </a:prstGeom>
        </p:spPr>
      </p:pic>
    </p:spTree>
    <p:custDataLst>
      <p:tags r:id="rId1"/>
    </p:custDataLst>
    <p:extLst>
      <p:ext uri="{BB962C8B-B14F-4D97-AF65-F5344CB8AC3E}">
        <p14:creationId xmlns:p14="http://schemas.microsoft.com/office/powerpoint/2010/main" val="3839084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7276"/>
            <a:ext cx="656171" cy="7012551"/>
          </a:xfrm>
          <a:prstGeom prst="rect">
            <a:avLst/>
          </a:prstGeom>
          <a:solidFill>
            <a:schemeClr val="accent2">
              <a:lumMod val="50000"/>
              <a:alpha val="29803"/>
            </a:schemeClr>
          </a:solidFill>
        </p:spPr>
      </p:sp>
      <p:grpSp>
        <p:nvGrpSpPr>
          <p:cNvPr id="3" name="Group 3"/>
          <p:cNvGrpSpPr/>
          <p:nvPr/>
        </p:nvGrpSpPr>
        <p:grpSpPr>
          <a:xfrm>
            <a:off x="203200" y="177800"/>
            <a:ext cx="6756400" cy="1002053"/>
            <a:chOff x="-375316" y="-381275"/>
            <a:chExt cx="10263717" cy="4448205"/>
          </a:xfrm>
          <a:solidFill>
            <a:schemeClr val="accent2">
              <a:lumMod val="75000"/>
            </a:schemeClr>
          </a:solidFill>
        </p:grpSpPr>
        <p:sp>
          <p:nvSpPr>
            <p:cNvPr id="4" name="AutoShape 4"/>
            <p:cNvSpPr/>
            <p:nvPr/>
          </p:nvSpPr>
          <p:spPr>
            <a:xfrm>
              <a:off x="-375316" y="-381275"/>
              <a:ext cx="10263717" cy="4448205"/>
            </a:xfrm>
            <a:prstGeom prst="rect">
              <a:avLst/>
            </a:prstGeom>
            <a:grpFill/>
          </p:spPr>
        </p:sp>
        <p:sp>
          <p:nvSpPr>
            <p:cNvPr id="5" name="TextBox 5"/>
            <p:cNvSpPr txBox="1"/>
            <p:nvPr/>
          </p:nvSpPr>
          <p:spPr>
            <a:xfrm>
              <a:off x="312798" y="-231988"/>
              <a:ext cx="9575603" cy="3114476"/>
            </a:xfrm>
            <a:prstGeom prst="rect">
              <a:avLst/>
            </a:prstGeom>
            <a:grpFill/>
          </p:spPr>
          <p:txBody>
            <a:bodyPr wrap="square" lIns="0" tIns="0" rIns="0" bIns="0" rtlCol="0" anchor="t">
              <a:spAutoFit/>
            </a:bodyPr>
            <a:lstStyle/>
            <a:p>
              <a:pPr defTabSz="609630">
                <a:lnSpc>
                  <a:spcPts val="6000"/>
                </a:lnSpc>
              </a:pPr>
              <a:r>
                <a:rPr lang="en-US" sz="4000" spc="150" dirty="0">
                  <a:solidFill>
                    <a:schemeClr val="bg1"/>
                  </a:solidFill>
                  <a:latin typeface="Open Sans Bold"/>
                </a:rPr>
                <a:t>References</a:t>
              </a:r>
            </a:p>
          </p:txBody>
        </p:sp>
      </p:grpSp>
      <p:sp>
        <p:nvSpPr>
          <p:cNvPr id="6" name="Rectangle 5"/>
          <p:cNvSpPr/>
          <p:nvPr/>
        </p:nvSpPr>
        <p:spPr>
          <a:xfrm>
            <a:off x="656173" y="1434929"/>
            <a:ext cx="11535828" cy="6124754"/>
          </a:xfrm>
          <a:prstGeom prst="rect">
            <a:avLst/>
          </a:prstGeom>
        </p:spPr>
        <p:txBody>
          <a:bodyPr wrap="square">
            <a:spAutoFit/>
          </a:bodyPr>
          <a:lstStyle/>
          <a:p>
            <a:pPr marL="285750" indent="-285750">
              <a:buFont typeface="Arial" panose="020B0604020202020204" pitchFamily="34" charset="0"/>
              <a:buChar char="•"/>
            </a:pPr>
            <a:r>
              <a:rPr lang="en-US" sz="1400" dirty="0" err="1" smtClean="0">
                <a:latin typeface="Open Sans" panose="020B0606030504020204" pitchFamily="34" charset="0"/>
                <a:ea typeface="Open Sans" panose="020B0606030504020204" pitchFamily="34" charset="0"/>
                <a:cs typeface="Open Sans" panose="020B0606030504020204" pitchFamily="34" charset="0"/>
              </a:rPr>
              <a:t>Joosten</a:t>
            </a:r>
            <a:r>
              <a:rPr lang="en-US" sz="1400" dirty="0">
                <a:latin typeface="Open Sans" panose="020B0606030504020204" pitchFamily="34" charset="0"/>
                <a:ea typeface="Open Sans" panose="020B0606030504020204" pitchFamily="34" charset="0"/>
                <a:cs typeface="Open Sans" panose="020B0606030504020204" pitchFamily="34" charset="0"/>
              </a:rPr>
              <a:t>, M., Dow, B., &amp; Blakey, J. (2015). Profile of elder abuse in Victoria: Analysis of data about people seeking help from Seniors Rights Victoria. Summary report. Melbourne: National Ageing Research Institute &amp; Seniors Rights Victoria. </a:t>
            </a: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err="1">
                <a:latin typeface="Open Sans" panose="020B0606030504020204" pitchFamily="34" charset="0"/>
                <a:ea typeface="Open Sans" panose="020B0606030504020204" pitchFamily="34" charset="0"/>
                <a:cs typeface="Open Sans" panose="020B0606030504020204" pitchFamily="34" charset="0"/>
              </a:rPr>
              <a:t>Joubert</a:t>
            </a:r>
            <a:r>
              <a:rPr lang="en-US" sz="1400" dirty="0">
                <a:latin typeface="Open Sans" panose="020B0606030504020204" pitchFamily="34" charset="0"/>
                <a:ea typeface="Open Sans" panose="020B0606030504020204" pitchFamily="34" charset="0"/>
                <a:cs typeface="Open Sans" panose="020B0606030504020204" pitchFamily="34" charset="0"/>
              </a:rPr>
              <a:t> L &amp; </a:t>
            </a:r>
            <a:r>
              <a:rPr lang="en-US" sz="1400" dirty="0" err="1">
                <a:latin typeface="Open Sans" panose="020B0606030504020204" pitchFamily="34" charset="0"/>
                <a:ea typeface="Open Sans" panose="020B0606030504020204" pitchFamily="34" charset="0"/>
                <a:cs typeface="Open Sans" panose="020B0606030504020204" pitchFamily="34" charset="0"/>
              </a:rPr>
              <a:t>Posenelli</a:t>
            </a:r>
            <a:r>
              <a:rPr lang="en-US" sz="1400" dirty="0">
                <a:latin typeface="Open Sans" panose="020B0606030504020204" pitchFamily="34" charset="0"/>
                <a:ea typeface="Open Sans" panose="020B0606030504020204" pitchFamily="34" charset="0"/>
                <a:cs typeface="Open Sans" panose="020B0606030504020204" pitchFamily="34" charset="0"/>
              </a:rPr>
              <a:t>, S (2009) Responding to a ‘Window of Opportunity”: The Detection and Management of Aged Abuse in an Acute and Subacute Health Care Setting, Social Work in Health care, Vol 48 </a:t>
            </a:r>
            <a:r>
              <a:rPr lang="en-US" sz="1400" dirty="0" smtClean="0">
                <a:latin typeface="Open Sans" panose="020B0606030504020204" pitchFamily="34" charset="0"/>
                <a:ea typeface="Open Sans" panose="020B0606030504020204" pitchFamily="34" charset="0"/>
                <a:cs typeface="Open Sans" panose="020B0606030504020204" pitchFamily="34" charset="0"/>
              </a:rPr>
              <a:t>pp702-714</a:t>
            </a: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err="1">
                <a:latin typeface="Open Sans" panose="020B0606030504020204" pitchFamily="34" charset="0"/>
                <a:ea typeface="Open Sans" panose="020B0606030504020204" pitchFamily="34" charset="0"/>
                <a:cs typeface="Open Sans" panose="020B0606030504020204" pitchFamily="34" charset="0"/>
              </a:rPr>
              <a:t>Kaspiew</a:t>
            </a:r>
            <a:r>
              <a:rPr lang="en-US" sz="1400" dirty="0">
                <a:latin typeface="Open Sans" panose="020B0606030504020204" pitchFamily="34" charset="0"/>
                <a:ea typeface="Open Sans" panose="020B0606030504020204" pitchFamily="34" charset="0"/>
                <a:cs typeface="Open Sans" panose="020B0606030504020204" pitchFamily="34" charset="0"/>
              </a:rPr>
              <a:t>, R., Carson, R., &amp; Rhoades, H. (2016). Elder abuse: Understanding issues, frameworks and responses. Canberra: Australian Institute of Family Studies. </a:t>
            </a: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O’Brien, M (2017) PhD Thesis: Improving responsiveness of suspected elder abuse, University of </a:t>
            </a:r>
            <a:r>
              <a:rPr lang="en-US" sz="1400" dirty="0" smtClean="0">
                <a:latin typeface="Open Sans" panose="020B0606030504020204" pitchFamily="34" charset="0"/>
                <a:ea typeface="Open Sans" panose="020B0606030504020204" pitchFamily="34" charset="0"/>
                <a:cs typeface="Open Sans" panose="020B0606030504020204" pitchFamily="34" charset="0"/>
              </a:rPr>
              <a:t>Melbourne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O'Keeffe, M., Hills, A., Doyle, M., </a:t>
            </a:r>
            <a:r>
              <a:rPr lang="en-US" sz="1400" dirty="0" err="1">
                <a:latin typeface="Open Sans" panose="020B0606030504020204" pitchFamily="34" charset="0"/>
                <a:ea typeface="Open Sans" panose="020B0606030504020204" pitchFamily="34" charset="0"/>
                <a:cs typeface="Open Sans" panose="020B0606030504020204" pitchFamily="34" charset="0"/>
              </a:rPr>
              <a:t>McCreadie</a:t>
            </a:r>
            <a:r>
              <a:rPr lang="en-US" sz="1400" dirty="0">
                <a:latin typeface="Open Sans" panose="020B0606030504020204" pitchFamily="34" charset="0"/>
                <a:ea typeface="Open Sans" panose="020B0606030504020204" pitchFamily="34" charset="0"/>
                <a:cs typeface="Open Sans" panose="020B0606030504020204" pitchFamily="34" charset="0"/>
              </a:rPr>
              <a:t>, C., Scholes, S., Constantine, R. et al. (2007). UK Study of Abuse and Neglect of Older People: Prevalence survey report. London: National Centre for Social Research</a:t>
            </a:r>
            <a:r>
              <a:rPr lang="en-US" sz="1400" dirty="0" smtClean="0">
                <a:latin typeface="Open Sans" panose="020B0606030504020204" pitchFamily="34" charset="0"/>
                <a:ea typeface="Open Sans" panose="020B0606030504020204" pitchFamily="34" charset="0"/>
                <a:cs typeface="Open Sans" panose="020B0606030504020204" pitchFamily="34" charset="0"/>
              </a:rPr>
              <a:t>.</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National Ageing Research Institute in partnership with Seniors Rights Victoria. (2015). Profile of elder abuse in Victoria: Analysis of data about people seeking help from Seniors Rights Victoria Melbourne: NARI</a:t>
            </a:r>
            <a:r>
              <a:rPr lang="en-US" sz="1400" dirty="0" smtClean="0">
                <a:latin typeface="Open Sans" panose="020B0606030504020204" pitchFamily="34" charset="0"/>
                <a:ea typeface="Open Sans" panose="020B0606030504020204" pitchFamily="34" charset="0"/>
                <a:cs typeface="Open Sans" panose="020B0606030504020204" pitchFamily="34" charset="0"/>
              </a:rPr>
              <a:t>.</a:t>
            </a:r>
          </a:p>
          <a:p>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Multi Agency Risk Assessment and Management (MARAM) Foundation knowledge guide 2019, Family Safety Victoria. </a:t>
            </a:r>
          </a:p>
          <a:p>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400" u="sng" dirty="0" smtClean="0">
                <a:latin typeface="Open Sans" panose="020B0606030504020204" pitchFamily="34" charset="0"/>
                <a:ea typeface="Open Sans" panose="020B0606030504020204" pitchFamily="34" charset="0"/>
                <a:cs typeface="Open Sans" panose="020B0606030504020204" pitchFamily="34" charset="0"/>
                <a:hlinkClick r:id="rId4"/>
              </a:rPr>
              <a:t>National </a:t>
            </a:r>
            <a:r>
              <a:rPr lang="en-AU" sz="1400" u="sng" dirty="0">
                <a:latin typeface="Open Sans" panose="020B0606030504020204" pitchFamily="34" charset="0"/>
                <a:ea typeface="Open Sans" panose="020B0606030504020204" pitchFamily="34" charset="0"/>
                <a:cs typeface="Open Sans" panose="020B0606030504020204" pitchFamily="34" charset="0"/>
                <a:hlinkClick r:id="rId4"/>
              </a:rPr>
              <a:t>Plan</a:t>
            </a:r>
            <a:r>
              <a:rPr lang="en-AU" sz="1400" dirty="0">
                <a:latin typeface="Open Sans" panose="020B0606030504020204" pitchFamily="34" charset="0"/>
                <a:ea typeface="Open Sans" panose="020B0606030504020204" pitchFamily="34" charset="0"/>
                <a:cs typeface="Open Sans" panose="020B0606030504020204" pitchFamily="34" charset="0"/>
              </a:rPr>
              <a:t> to Respond to Abuse of Older Australians- Council of Attorney </a:t>
            </a:r>
            <a:r>
              <a:rPr lang="en-AU" sz="1400" dirty="0" smtClean="0">
                <a:latin typeface="Open Sans" panose="020B0606030504020204" pitchFamily="34" charset="0"/>
                <a:ea typeface="Open Sans" panose="020B0606030504020204" pitchFamily="34" charset="0"/>
                <a:cs typeface="Open Sans" panose="020B0606030504020204" pitchFamily="34" charset="0"/>
              </a:rPr>
              <a:t>Generals</a:t>
            </a:r>
          </a:p>
          <a:p>
            <a:pPr marL="285750" indent="-285750">
              <a:buFont typeface="Arial" panose="020B0604020202020204" pitchFamily="34" charset="0"/>
              <a:buChar char="•"/>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u="sng" dirty="0">
                <a:latin typeface="Open Sans" panose="020B0606030504020204" pitchFamily="34" charset="0"/>
                <a:ea typeface="Open Sans" panose="020B0606030504020204" pitchFamily="34" charset="0"/>
                <a:cs typeface="Open Sans" panose="020B0606030504020204" pitchFamily="34" charset="0"/>
                <a:hlinkClick r:id="rId5"/>
              </a:rPr>
              <a:t>Thorne </a:t>
            </a:r>
            <a:r>
              <a:rPr lang="en-US" sz="1400" u="sng" dirty="0" err="1" smtClean="0">
                <a:latin typeface="Open Sans" panose="020B0606030504020204" pitchFamily="34" charset="0"/>
                <a:ea typeface="Open Sans" panose="020B0606030504020204" pitchFamily="34" charset="0"/>
                <a:cs typeface="Open Sans" panose="020B0606030504020204" pitchFamily="34" charset="0"/>
                <a:hlinkClick r:id="rId5"/>
              </a:rPr>
              <a:t>Harbour</a:t>
            </a:r>
            <a:r>
              <a:rPr lang="en-US" sz="1400" u="sng" dirty="0">
                <a:latin typeface="Open Sans" panose="020B0606030504020204" pitchFamily="34" charset="0"/>
                <a:ea typeface="Open Sans" panose="020B0606030504020204" pitchFamily="34" charset="0"/>
                <a:cs typeface="Open Sans" panose="020B0606030504020204" pitchFamily="34" charset="0"/>
              </a:rPr>
              <a:t> https://thorneharbour.org/</a:t>
            </a:r>
            <a:endParaRPr lang="en-US" sz="1400" u="sng" dirty="0" smtClean="0">
              <a:latin typeface="Open Sans" panose="020B0606030504020204" pitchFamily="34" charset="0"/>
              <a:ea typeface="Open Sans" panose="020B0606030504020204" pitchFamily="34" charset="0"/>
              <a:cs typeface="Open Sans" panose="020B0606030504020204" pitchFamily="34" charset="0"/>
            </a:endParaRP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400" dirty="0">
                <a:latin typeface="Open Sans" panose="020B0606030504020204" pitchFamily="34" charset="0"/>
                <a:ea typeface="Open Sans" panose="020B0606030504020204" pitchFamily="34" charset="0"/>
                <a:cs typeface="Open Sans" panose="020B0606030504020204" pitchFamily="34" charset="0"/>
              </a:rPr>
              <a:t>The Power Project: Submission by Dr Catherine Barret </a:t>
            </a:r>
            <a:r>
              <a:rPr lang="en-US" sz="1400" dirty="0">
                <a:latin typeface="Open Sans" panose="020B0606030504020204" pitchFamily="34" charset="0"/>
                <a:ea typeface="Open Sans" panose="020B0606030504020204" pitchFamily="34" charset="0"/>
                <a:cs typeface="Open Sans" panose="020B0606030504020204" pitchFamily="34" charset="0"/>
              </a:rPr>
              <a:t>Inquiry for the Australian Law Reform Commission on Protecting the Rights of </a:t>
            </a:r>
            <a:r>
              <a:rPr lang="en-US" sz="1400" dirty="0" smtClean="0">
                <a:latin typeface="Open Sans" panose="020B0606030504020204" pitchFamily="34" charset="0"/>
                <a:ea typeface="Open Sans" panose="020B0606030504020204" pitchFamily="34" charset="0"/>
                <a:cs typeface="Open Sans" panose="020B0606030504020204" pitchFamily="34" charset="0"/>
              </a:rPr>
              <a:t>Older</a:t>
            </a:r>
            <a:r>
              <a:rPr lang="en-AU" sz="1400" dirty="0">
                <a:latin typeface="Open Sans" panose="020B0606030504020204" pitchFamily="34" charset="0"/>
                <a:ea typeface="Open Sans" panose="020B0606030504020204" pitchFamily="34" charset="0"/>
                <a:cs typeface="Open Sans" panose="020B0606030504020204" pitchFamily="34" charset="0"/>
              </a:rPr>
              <a:t> </a:t>
            </a:r>
            <a:r>
              <a:rPr lang="en-AU" sz="1400" dirty="0" smtClean="0">
                <a:latin typeface="Open Sans" panose="020B0606030504020204" pitchFamily="34" charset="0"/>
                <a:ea typeface="Open Sans" panose="020B0606030504020204" pitchFamily="34" charset="0"/>
                <a:cs typeface="Open Sans" panose="020B0606030504020204" pitchFamily="34" charset="0"/>
              </a:rPr>
              <a:t>Australians </a:t>
            </a:r>
            <a:r>
              <a:rPr lang="en-AU" sz="1400" dirty="0">
                <a:latin typeface="Open Sans" panose="020B0606030504020204" pitchFamily="34" charset="0"/>
                <a:ea typeface="Open Sans" panose="020B0606030504020204" pitchFamily="34" charset="0"/>
                <a:cs typeface="Open Sans" panose="020B0606030504020204" pitchFamily="34" charset="0"/>
              </a:rPr>
              <a:t>from Abuse: 2016 </a:t>
            </a:r>
            <a:r>
              <a:rPr lang="en-AU" sz="1400" u="sng" dirty="0">
                <a:latin typeface="Open Sans" panose="020B0606030504020204" pitchFamily="34" charset="0"/>
                <a:ea typeface="Open Sans" panose="020B0606030504020204" pitchFamily="34" charset="0"/>
                <a:cs typeface="Open Sans" panose="020B0606030504020204" pitchFamily="34" charset="0"/>
                <a:hlinkClick r:id="rId6"/>
              </a:rPr>
              <a:t>https://www.opalinstitute.org/support-services.html</a:t>
            </a: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8081" y="330201"/>
            <a:ext cx="5718472" cy="1248627"/>
          </a:xfrm>
          <a:prstGeom prst="rect">
            <a:avLst/>
          </a:prstGeom>
        </p:spPr>
      </p:pic>
    </p:spTree>
    <p:custDataLst>
      <p:tags r:id="rId1"/>
    </p:custDataLst>
    <p:extLst>
      <p:ext uri="{BB962C8B-B14F-4D97-AF65-F5344CB8AC3E}">
        <p14:creationId xmlns:p14="http://schemas.microsoft.com/office/powerpoint/2010/main" val="23906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3" name="Group 3"/>
          <p:cNvGrpSpPr/>
          <p:nvPr/>
        </p:nvGrpSpPr>
        <p:grpSpPr>
          <a:xfrm>
            <a:off x="205098" y="146157"/>
            <a:ext cx="2710337" cy="6545200"/>
            <a:chOff x="-867592" y="-2196919"/>
            <a:chExt cx="10278681" cy="6298067"/>
          </a:xfrm>
          <a:solidFill>
            <a:schemeClr val="accent2">
              <a:lumMod val="75000"/>
            </a:schemeClr>
          </a:solidFill>
        </p:grpSpPr>
        <p:sp>
          <p:nvSpPr>
            <p:cNvPr id="4" name="AutoShape 4"/>
            <p:cNvSpPr/>
            <p:nvPr/>
          </p:nvSpPr>
          <p:spPr>
            <a:xfrm>
              <a:off x="-867592" y="-2196919"/>
              <a:ext cx="10278681" cy="6298067"/>
            </a:xfrm>
            <a:prstGeom prst="rect">
              <a:avLst/>
            </a:prstGeom>
            <a:grpFill/>
          </p:spPr>
        </p:sp>
        <p:sp>
          <p:nvSpPr>
            <p:cNvPr id="5" name="TextBox 5"/>
            <p:cNvSpPr txBox="1"/>
            <p:nvPr/>
          </p:nvSpPr>
          <p:spPr>
            <a:xfrm>
              <a:off x="-44871" y="-1939225"/>
              <a:ext cx="8857368" cy="5553614"/>
            </a:xfrm>
            <a:prstGeom prst="rect">
              <a:avLst/>
            </a:prstGeom>
            <a:grpFill/>
          </p:spPr>
          <p:txBody>
            <a:bodyPr wrap="square" lIns="0" tIns="0" rIns="0" bIns="0" rtlCol="0" anchor="t">
              <a:spAutoFit/>
            </a:bodyPr>
            <a:lstStyle/>
            <a:p>
              <a:pPr algn="ctr">
                <a:lnSpc>
                  <a:spcPts val="6000"/>
                </a:lnSpc>
              </a:pP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strengthen Victorian health services response to elder abuse?</a:t>
              </a:r>
              <a:endParaRPr lang="en-US" sz="32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6"/>
          <p:cNvGrpSpPr/>
          <p:nvPr/>
        </p:nvGrpSpPr>
        <p:grpSpPr>
          <a:xfrm>
            <a:off x="5468973" y="-77276"/>
            <a:ext cx="6568559" cy="5944983"/>
            <a:chOff x="-815088" y="-934320"/>
            <a:chExt cx="10088151" cy="9283267"/>
          </a:xfrm>
        </p:grpSpPr>
        <p:sp>
          <p:nvSpPr>
            <p:cNvPr id="7" name="TextBox 7"/>
            <p:cNvSpPr txBox="1"/>
            <p:nvPr/>
          </p:nvSpPr>
          <p:spPr>
            <a:xfrm>
              <a:off x="0" y="3388197"/>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0" y="4293322"/>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0" y="6843071"/>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0" y="7748194"/>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1" name="TextBox 11"/>
            <p:cNvSpPr txBox="1"/>
            <p:nvPr/>
          </p:nvSpPr>
          <p:spPr>
            <a:xfrm>
              <a:off x="-815088" y="-934320"/>
              <a:ext cx="10088151" cy="1345987"/>
            </a:xfrm>
            <a:prstGeom prst="rect">
              <a:avLst/>
            </a:prstGeom>
          </p:spPr>
          <p:txBody>
            <a:bodyPr wrap="square" lIns="0" tIns="0" rIns="0" bIns="0" rtlCol="0" anchor="t">
              <a:spAutoFit/>
            </a:bodyPr>
            <a:lstStyle/>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p:txBody>
        </p:sp>
        <p:sp>
          <p:nvSpPr>
            <p:cNvPr id="12" name="TextBox 12"/>
            <p:cNvSpPr txBox="1"/>
            <p:nvPr/>
          </p:nvSpPr>
          <p:spPr>
            <a:xfrm>
              <a:off x="-33079" y="-585423"/>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grpSp>
      <p:sp>
        <p:nvSpPr>
          <p:cNvPr id="14" name="Rectangle 13"/>
          <p:cNvSpPr/>
          <p:nvPr/>
        </p:nvSpPr>
        <p:spPr>
          <a:xfrm>
            <a:off x="2757595" y="221792"/>
            <a:ext cx="9282214" cy="6247864"/>
          </a:xfrm>
          <a:prstGeom prst="rect">
            <a:avLst/>
          </a:prstGeom>
        </p:spPr>
        <p:txBody>
          <a:bodyPr wrap="square">
            <a:spAutoFit/>
          </a:bodyPr>
          <a:lstStyle/>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Royal Commission into Family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Violence (2016) identified;</a:t>
            </a:r>
          </a:p>
          <a:p>
            <a:pPr marL="914400" lvl="1" indent="-457200">
              <a:buFont typeface="Arial" panose="020B0604020202020204" pitchFamily="34" charset="0"/>
              <a:buChar char="•"/>
            </a:pP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Health and aged care professionals….are best placed to identify family violence since most people trust </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them”</a:t>
            </a:r>
          </a:p>
          <a:p>
            <a:pPr lvl="1"/>
            <a:endPar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ospitalisation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as a “window of opportunity to respond to Elder Abuse</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lvl="1"/>
            <a:endPar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Elder Abuse is a form of family violence and as such, is a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violation of human rights</a:t>
            </a:r>
          </a:p>
          <a:p>
            <a:pPr lvl="1"/>
            <a:endPar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amily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violence towards older people is under </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reported</a:t>
            </a:r>
          </a:p>
          <a:p>
            <a:pPr lvl="1"/>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Included in hospital’s Statement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of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Priorities</a:t>
            </a: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Estimated that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between 2-14%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of older people are at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risk</a:t>
            </a: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Impact of our ageing population and incidence of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dementia</a:t>
            </a:r>
          </a:p>
          <a:p>
            <a:pPr lvl="1"/>
            <a:endParaRPr lang="en-AU" sz="20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1408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807389"/>
            <a:ext cx="5066675" cy="3090053"/>
            <a:chOff x="-5" y="129475"/>
            <a:chExt cx="11452716" cy="5017022"/>
          </a:xfrm>
          <a:solidFill>
            <a:schemeClr val="accent2">
              <a:lumMod val="75000"/>
            </a:schemeClr>
          </a:solidFill>
        </p:grpSpPr>
        <p:sp>
          <p:nvSpPr>
            <p:cNvPr id="4" name="AutoShape 4"/>
            <p:cNvSpPr/>
            <p:nvPr/>
          </p:nvSpPr>
          <p:spPr>
            <a:xfrm>
              <a:off x="-5" y="129475"/>
              <a:ext cx="11452716" cy="5017022"/>
            </a:xfrm>
            <a:prstGeom prst="rect">
              <a:avLst/>
            </a:prstGeom>
            <a:grpFill/>
          </p:spPr>
        </p:sp>
        <p:sp>
          <p:nvSpPr>
            <p:cNvPr id="5" name="TextBox 5"/>
            <p:cNvSpPr txBox="1"/>
            <p:nvPr/>
          </p:nvSpPr>
          <p:spPr>
            <a:xfrm>
              <a:off x="1032666" y="932633"/>
              <a:ext cx="9971776" cy="2698418"/>
            </a:xfrm>
            <a:prstGeom prst="rect">
              <a:avLst/>
            </a:prstGeom>
            <a:grpFill/>
          </p:spPr>
          <p:txBody>
            <a:bodyPr lIns="0" tIns="0" rIns="0" bIns="0" rtlCol="0" anchor="t">
              <a:spAutoFit/>
            </a:bodyPr>
            <a:lstStyle/>
            <a:p>
              <a:pPr algn="ctr"/>
              <a:endParaRPr lang="en-AU" sz="3600" spc="150" dirty="0">
                <a:solidFill>
                  <a:srgbClr val="FFFFF6"/>
                </a:solidFill>
                <a:latin typeface="Open Sans Bold" panose="020B0604020202020204" charset="0"/>
                <a:ea typeface="Open Sans Bold" panose="020B0604020202020204" charset="0"/>
                <a:cs typeface="Open Sans Bold" panose="020B0604020202020204" charset="0"/>
              </a:endParaRPr>
            </a:p>
            <a:p>
              <a:pPr algn="ctr"/>
              <a:r>
                <a:rPr lang="en-AU" sz="3600" spc="150" dirty="0">
                  <a:solidFill>
                    <a:srgbClr val="FFFFF6"/>
                  </a:solidFill>
                  <a:latin typeface="Open Sans Bold" panose="020B0604020202020204" charset="0"/>
                  <a:ea typeface="Open Sans Bold" panose="020B0604020202020204" charset="0"/>
                  <a:cs typeface="Open Sans Bold" panose="020B0604020202020204" charset="0"/>
                </a:rPr>
                <a:t>Definition </a:t>
              </a:r>
              <a:r>
                <a:rPr lang="en-AU" sz="3600" spc="150" dirty="0" smtClean="0">
                  <a:solidFill>
                    <a:srgbClr val="FFFFF6"/>
                  </a:solidFill>
                  <a:latin typeface="Open Sans Bold" panose="020B0604020202020204" charset="0"/>
                  <a:ea typeface="Open Sans Bold" panose="020B0604020202020204" charset="0"/>
                  <a:cs typeface="Open Sans Bold" panose="020B0604020202020204" charset="0"/>
                </a:rPr>
                <a:t>of elder abuse</a:t>
              </a:r>
              <a:endParaRPr lang="en-AU" sz="3600" spc="150" dirty="0">
                <a:solidFill>
                  <a:srgbClr val="FFFFF6"/>
                </a:solidFill>
                <a:latin typeface="Open Sans Bold" panose="020B0604020202020204" charset="0"/>
                <a:ea typeface="Open Sans Bold" panose="020B0604020202020204" charset="0"/>
                <a:cs typeface="Open Sans Bold" panose="020B0604020202020204" charset="0"/>
              </a:endParaRPr>
            </a:p>
          </p:txBody>
        </p:sp>
      </p:grpSp>
      <p:sp>
        <p:nvSpPr>
          <p:cNvPr id="8" name="TextBox 8"/>
          <p:cNvSpPr txBox="1"/>
          <p:nvPr/>
        </p:nvSpPr>
        <p:spPr>
          <a:xfrm>
            <a:off x="5265348" y="569777"/>
            <a:ext cx="6898591" cy="7725192"/>
          </a:xfrm>
          <a:prstGeom prst="rect">
            <a:avLst/>
          </a:prstGeom>
        </p:spPr>
        <p:txBody>
          <a:bodyPr wrap="square" lIns="0" tIns="0" rIns="0" bIns="0" rtlCol="0" anchor="t">
            <a:spAutoFit/>
          </a:bodyPr>
          <a:lstStyle/>
          <a:p>
            <a:r>
              <a:rPr lang="en-US" sz="3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Although there is currently no national definition of elder abuse, the World Health </a:t>
            </a:r>
            <a:r>
              <a:rPr lang="en-US" sz="3200" b="1" dirty="0" err="1"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Organisation</a:t>
            </a:r>
            <a:r>
              <a:rPr lang="en-US" sz="3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(WHO) defines it as:</a:t>
            </a:r>
          </a:p>
          <a:p>
            <a:endParaRPr lang="en-US" sz="3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 </a:t>
            </a:r>
            <a:r>
              <a:rPr lang="en-US" sz="3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single or repeated act or lack of appropriate action occurring within any relationship where there is an expectation of trust, which causes harm or distress to an older person</a:t>
            </a:r>
            <a:r>
              <a:rPr lang="en-US" sz="32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dirty="0" smtClean="0">
                <a:solidFill>
                  <a:schemeClr val="tx2">
                    <a:lumMod val="50000"/>
                  </a:schemeClr>
                </a:solidFill>
              </a:rPr>
              <a:t>(</a:t>
            </a:r>
            <a:r>
              <a:rPr lang="en-US" dirty="0">
                <a:solidFill>
                  <a:schemeClr val="tx2">
                    <a:lumMod val="50000"/>
                  </a:schemeClr>
                </a:solidFill>
              </a:rPr>
              <a:t>World Health </a:t>
            </a:r>
            <a:r>
              <a:rPr lang="en-US" dirty="0" err="1" smtClean="0">
                <a:solidFill>
                  <a:schemeClr val="tx2">
                    <a:lumMod val="50000"/>
                  </a:schemeClr>
                </a:solidFill>
              </a:rPr>
              <a:t>Organisation</a:t>
            </a:r>
            <a:r>
              <a:rPr lang="en-US" dirty="0">
                <a:solidFill>
                  <a:schemeClr val="tx2">
                    <a:lumMod val="50000"/>
                  </a:schemeClr>
                </a:solidFill>
              </a:rPr>
              <a:t>, 2002).</a:t>
            </a:r>
          </a:p>
          <a:p>
            <a:endParaRPr lang="en-US" sz="3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38" y="4047652"/>
            <a:ext cx="3642338" cy="2670193"/>
          </a:xfrm>
          <a:prstGeom prst="rect">
            <a:avLst/>
          </a:prstGeom>
        </p:spPr>
      </p:pic>
    </p:spTree>
    <p:custDataLst>
      <p:tags r:id="rId1"/>
    </p:custDataLst>
    <p:extLst>
      <p:ext uri="{BB962C8B-B14F-4D97-AF65-F5344CB8AC3E}">
        <p14:creationId xmlns:p14="http://schemas.microsoft.com/office/powerpoint/2010/main" val="51927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33802" y="467590"/>
            <a:ext cx="3458195"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sp>
        <p:nvSpPr>
          <p:cNvPr id="9" name="Rectangle 8"/>
          <p:cNvSpPr/>
          <p:nvPr/>
        </p:nvSpPr>
        <p:spPr>
          <a:xfrm>
            <a:off x="8826714" y="2001424"/>
            <a:ext cx="3051941" cy="1569660"/>
          </a:xfrm>
          <a:prstGeom prst="rect">
            <a:avLst/>
          </a:prstGeom>
        </p:spPr>
        <p:txBody>
          <a:bodyPr wrap="square">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Elder abuse is family violence</a:t>
            </a: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sp>
        <p:nvSpPr>
          <p:cNvPr id="5" name="Rectangle 4"/>
          <p:cNvSpPr/>
          <p:nvPr/>
        </p:nvSpPr>
        <p:spPr>
          <a:xfrm>
            <a:off x="435836" y="811850"/>
            <a:ext cx="7275047" cy="5386090"/>
          </a:xfrm>
          <a:prstGeom prst="rect">
            <a:avLst/>
          </a:prstGeom>
        </p:spPr>
        <p:txBody>
          <a:bodyPr wrap="square">
            <a:spAutoFit/>
          </a:bodyPr>
          <a:lstStyle/>
          <a:p>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 “may involve partners, siblings, parents, children and people who are related in other ways. </a:t>
            </a:r>
            <a:endParaRPr 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It </a:t>
            </a: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includes violence in many family contexts, including violence by a same sex partner, violence by young people against parents or siblings, elder abuse, and violence by </a:t>
            </a:r>
            <a:r>
              <a:rPr lang="en-US" sz="2800" b="1"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carers</a:t>
            </a: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in domestic settings and those for whom they are responsible.”</a:t>
            </a:r>
          </a:p>
          <a:p>
            <a:endParaRPr lang="en-US" sz="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Victorian </a:t>
            </a:r>
            <a:r>
              <a:rPr lang="en-US" sz="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 Protection Act 2008</a:t>
            </a:r>
          </a:p>
        </p:txBody>
      </p:sp>
    </p:spTree>
    <p:custDataLst>
      <p:tags r:id="rId1"/>
    </p:custDataLst>
    <p:extLst>
      <p:ext uri="{BB962C8B-B14F-4D97-AF65-F5344CB8AC3E}">
        <p14:creationId xmlns:p14="http://schemas.microsoft.com/office/powerpoint/2010/main" val="65271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3819525" cy="4525963"/>
          </a:xfrm>
        </p:spPr>
        <p:txBody>
          <a:bodyPr>
            <a:normAutofit/>
          </a:bodyPr>
          <a:lstStyle/>
          <a:p>
            <a:pPr>
              <a:lnSpc>
                <a:spcPct val="150000"/>
              </a:lnSpc>
            </a:pPr>
            <a:endParaRPr lang="en-AU" sz="2300">
              <a:latin typeface="Arial" panose="020B0604020202020204" pitchFamily="34" charset="0"/>
              <a:cs typeface="Arial" panose="020B0604020202020204" pitchFamily="34" charset="0"/>
            </a:endParaRPr>
          </a:p>
          <a:p>
            <a:pPr marL="0" indent="0">
              <a:lnSpc>
                <a:spcPct val="150000"/>
              </a:lnSpc>
              <a:buNone/>
            </a:pPr>
            <a:endParaRPr lang="en-AU" sz="2300">
              <a:latin typeface="Arial" panose="020B0604020202020204" pitchFamily="34" charset="0"/>
              <a:cs typeface="Arial" panose="020B0604020202020204" pitchFamily="34" charset="0"/>
            </a:endParaRPr>
          </a:p>
          <a:p>
            <a:pPr marL="0" indent="0">
              <a:lnSpc>
                <a:spcPct val="150000"/>
              </a:lnSpc>
              <a:buNone/>
            </a:pPr>
            <a:endParaRPr lang="en-AU" sz="2300">
              <a:latin typeface="Arial" panose="020B0604020202020204" pitchFamily="34" charset="0"/>
              <a:cs typeface="Arial" panose="020B0604020202020204" pitchFamily="34" charset="0"/>
            </a:endParaRPr>
          </a:p>
        </p:txBody>
      </p:sp>
      <p:sp>
        <p:nvSpPr>
          <p:cNvPr id="7" name="Rectangular Callout 6"/>
          <p:cNvSpPr/>
          <p:nvPr/>
        </p:nvSpPr>
        <p:spPr>
          <a:xfrm>
            <a:off x="2254308" y="3631789"/>
            <a:ext cx="4531053" cy="1321622"/>
          </a:xfrm>
          <a:prstGeom prst="wedgeRectCallout">
            <a:avLst>
              <a:gd name="adj1" fmla="val -341"/>
              <a:gd name="adj2" fmla="val 100848"/>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dirty="0">
                <a:solidFill>
                  <a:schemeClr val="accent2">
                    <a:lumMod val="75000"/>
                  </a:schemeClr>
                </a:solidFill>
                <a:latin typeface="Arial" charset="0"/>
                <a:ea typeface="Arial" charset="0"/>
                <a:cs typeface="Arial" charset="0"/>
              </a:rPr>
              <a:t>Older people won’t report if abuse is happening to them</a:t>
            </a:r>
            <a:endParaRPr lang="en-AU" dirty="0">
              <a:solidFill>
                <a:schemeClr val="accent2">
                  <a:lumMod val="75000"/>
                </a:schemeClr>
              </a:solidFill>
              <a:latin typeface="Arial" charset="0"/>
              <a:ea typeface="Arial" charset="0"/>
              <a:cs typeface="Arial" charset="0"/>
            </a:endParaRPr>
          </a:p>
        </p:txBody>
      </p:sp>
      <p:sp>
        <p:nvSpPr>
          <p:cNvPr id="8" name="Oval Callout 7"/>
          <p:cNvSpPr/>
          <p:nvPr/>
        </p:nvSpPr>
        <p:spPr>
          <a:xfrm>
            <a:off x="156255" y="5307435"/>
            <a:ext cx="3507017" cy="1215652"/>
          </a:xfrm>
          <a:prstGeom prst="wedgeEllipseCallout">
            <a:avLst>
              <a:gd name="adj1" fmla="val 51395"/>
              <a:gd name="adj2" fmla="val 72084"/>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a:solidFill>
                  <a:schemeClr val="accent2">
                    <a:lumMod val="50000"/>
                  </a:schemeClr>
                </a:solidFill>
                <a:latin typeface="Arial" panose="020B0604020202020204" pitchFamily="34" charset="0"/>
                <a:cs typeface="Arial" panose="020B0604020202020204" pitchFamily="34" charset="0"/>
              </a:rPr>
              <a:t>Abuse is only perpetrated by men </a:t>
            </a:r>
          </a:p>
        </p:txBody>
      </p:sp>
      <p:sp>
        <p:nvSpPr>
          <p:cNvPr id="9" name="Cloud Callout 8"/>
          <p:cNvSpPr/>
          <p:nvPr/>
        </p:nvSpPr>
        <p:spPr>
          <a:xfrm>
            <a:off x="3506135" y="1841777"/>
            <a:ext cx="3810000" cy="1229143"/>
          </a:xfrm>
          <a:prstGeom prst="cloudCallout">
            <a:avLst>
              <a:gd name="adj1" fmla="val 57220"/>
              <a:gd name="adj2" fmla="val 53993"/>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dirty="0">
                <a:solidFill>
                  <a:schemeClr val="accent2">
                    <a:lumMod val="50000"/>
                  </a:schemeClr>
                </a:solidFill>
                <a:latin typeface="Arial" charset="0"/>
                <a:ea typeface="Arial" charset="0"/>
                <a:cs typeface="Arial" charset="0"/>
              </a:rPr>
              <a:t>I was going to inherit the money anyway….</a:t>
            </a:r>
            <a:endParaRPr lang="en-AU" dirty="0">
              <a:solidFill>
                <a:schemeClr val="accent2">
                  <a:lumMod val="50000"/>
                </a:schemeClr>
              </a:solidFill>
              <a:latin typeface="Arial" charset="0"/>
              <a:ea typeface="Arial" charset="0"/>
              <a:cs typeface="Arial" charset="0"/>
            </a:endParaRPr>
          </a:p>
        </p:txBody>
      </p:sp>
      <p:sp>
        <p:nvSpPr>
          <p:cNvPr id="11" name="Rectangle 10"/>
          <p:cNvSpPr/>
          <p:nvPr/>
        </p:nvSpPr>
        <p:spPr>
          <a:xfrm>
            <a:off x="8920434" y="1890620"/>
            <a:ext cx="2462997" cy="769441"/>
          </a:xfrm>
          <a:prstGeom prst="rect">
            <a:avLst/>
          </a:prstGeom>
        </p:spPr>
        <p:txBody>
          <a:bodyPr wrap="square">
            <a:spAutoFit/>
          </a:bodyPr>
          <a:lstStyle/>
          <a:p>
            <a:pPr algn="ctr"/>
            <a:r>
              <a:rPr lang="en-US" sz="4400" b="1" spc="150" dirty="0">
                <a:ln w="11430"/>
                <a:solidFill>
                  <a:schemeClr val="accent1">
                    <a:lumMod val="75000"/>
                  </a:schemeClr>
                </a:solidFill>
                <a:effectLst>
                  <a:outerShdw blurRad="25400" algn="tl" rotWithShape="0">
                    <a:srgbClr val="000000">
                      <a:alpha val="43000"/>
                    </a:srgbClr>
                  </a:outerShdw>
                  <a:reflection blurRad="6350" stA="22000" endPos="50000" dist="29997" dir="5400000" sy="-100000" algn="bl" rotWithShape="0"/>
                </a:effectLst>
                <a:latin typeface="Arial" panose="020B0604020202020204" pitchFamily="34" charset="0"/>
                <a:cs typeface="Arial" panose="020B0604020202020204" pitchFamily="34" charset="0"/>
              </a:rPr>
              <a:t>Distort</a:t>
            </a:r>
          </a:p>
        </p:txBody>
      </p:sp>
      <p:sp>
        <p:nvSpPr>
          <p:cNvPr id="13" name="Rectangle 12"/>
          <p:cNvSpPr/>
          <p:nvPr/>
        </p:nvSpPr>
        <p:spPr>
          <a:xfrm>
            <a:off x="8920433" y="2686200"/>
            <a:ext cx="2620960" cy="769441"/>
          </a:xfrm>
          <a:prstGeom prst="rect">
            <a:avLst/>
          </a:prstGeom>
        </p:spPr>
        <p:txBody>
          <a:bodyPr wrap="square">
            <a:spAutoFit/>
          </a:bodyPr>
          <a:lstStyle/>
          <a:p>
            <a:pPr algn="ctr"/>
            <a:r>
              <a:rPr lang="en-US" sz="4400" b="1" spc="150" dirty="0">
                <a:ln w="11430"/>
                <a:solidFill>
                  <a:schemeClr val="accent1">
                    <a:lumMod val="75000"/>
                  </a:schemeClr>
                </a:solidFill>
                <a:effectLst>
                  <a:outerShdw blurRad="25400" algn="tl" rotWithShape="0">
                    <a:srgbClr val="000000">
                      <a:alpha val="43000"/>
                    </a:srgbClr>
                  </a:outerShdw>
                  <a:reflection blurRad="6350" stA="30000" endPos="57000" dist="29997" dir="5400000" sy="-100000" algn="bl" rotWithShape="0"/>
                </a:effectLst>
                <a:latin typeface="Arial" panose="020B0604020202020204" pitchFamily="34" charset="0"/>
                <a:cs typeface="Arial" panose="020B0604020202020204" pitchFamily="34" charset="0"/>
              </a:rPr>
              <a:t>Excuse</a:t>
            </a:r>
          </a:p>
        </p:txBody>
      </p:sp>
      <p:sp>
        <p:nvSpPr>
          <p:cNvPr id="15" name="Rectangle 14"/>
          <p:cNvSpPr/>
          <p:nvPr/>
        </p:nvSpPr>
        <p:spPr>
          <a:xfrm>
            <a:off x="8799995" y="4432926"/>
            <a:ext cx="3392005" cy="769441"/>
          </a:xfrm>
          <a:prstGeom prst="rect">
            <a:avLst/>
          </a:prstGeom>
        </p:spPr>
        <p:txBody>
          <a:bodyPr wrap="square">
            <a:spAutoFit/>
          </a:bodyPr>
          <a:lstStyle/>
          <a:p>
            <a:pPr algn="ctr"/>
            <a:r>
              <a:rPr lang="en-US" sz="4400" b="1" spc="150" dirty="0">
                <a:ln w="11430"/>
                <a:solidFill>
                  <a:schemeClr val="accent1">
                    <a:lumMod val="75000"/>
                  </a:schemeClr>
                </a:solidFill>
                <a:effectLst>
                  <a:outerShdw blurRad="25400" algn="tl" rotWithShape="0">
                    <a:srgbClr val="000000">
                      <a:alpha val="43000"/>
                    </a:srgbClr>
                  </a:outerShdw>
                  <a:reflection blurRad="6350" stA="30000" endPos="57000" dist="29997" dir="5400000" sy="-100000" algn="bl" rotWithShape="0"/>
                </a:effectLst>
                <a:latin typeface="Arial" panose="020B0604020202020204" pitchFamily="34" charset="0"/>
                <a:cs typeface="Arial" panose="020B0604020202020204" pitchFamily="34" charset="0"/>
              </a:rPr>
              <a:t>Perpetuate</a:t>
            </a:r>
          </a:p>
        </p:txBody>
      </p:sp>
      <p:sp>
        <p:nvSpPr>
          <p:cNvPr id="16" name="Rectangle 15"/>
          <p:cNvSpPr/>
          <p:nvPr/>
        </p:nvSpPr>
        <p:spPr>
          <a:xfrm>
            <a:off x="8920434" y="3508024"/>
            <a:ext cx="3089357" cy="769441"/>
          </a:xfrm>
          <a:prstGeom prst="rect">
            <a:avLst/>
          </a:prstGeom>
        </p:spPr>
        <p:txBody>
          <a:bodyPr wrap="square">
            <a:spAutoFit/>
          </a:bodyPr>
          <a:lstStyle/>
          <a:p>
            <a:pPr algn="ctr"/>
            <a:r>
              <a:rPr lang="en-US" sz="4400" b="1" spc="150" dirty="0" err="1">
                <a:ln w="11430"/>
                <a:solidFill>
                  <a:schemeClr val="accent1">
                    <a:lumMod val="75000"/>
                  </a:schemeClr>
                </a:solidFill>
                <a:effectLst>
                  <a:outerShdw blurRad="25400" algn="tl" rotWithShape="0">
                    <a:srgbClr val="000000">
                      <a:alpha val="43000"/>
                    </a:srgbClr>
                  </a:outerShdw>
                  <a:reflection blurRad="6350" stA="30000" endPos="57000" dist="29997" dir="5400000" sy="-100000" algn="bl" rotWithShape="0"/>
                </a:effectLst>
                <a:latin typeface="Arial" panose="020B0604020202020204" pitchFamily="34" charset="0"/>
                <a:cs typeface="Arial" panose="020B0604020202020204" pitchFamily="34" charset="0"/>
              </a:rPr>
              <a:t>Minimise</a:t>
            </a:r>
            <a:endParaRPr lang="en-US" sz="4400" b="1" spc="150" dirty="0">
              <a:ln w="11430"/>
              <a:solidFill>
                <a:schemeClr val="accent1">
                  <a:lumMod val="75000"/>
                </a:schemeClr>
              </a:solidFill>
              <a:effectLst>
                <a:outerShdw blurRad="25400" algn="tl" rotWithShape="0">
                  <a:srgbClr val="000000">
                    <a:alpha val="43000"/>
                  </a:srgbClr>
                </a:outerShdw>
                <a:reflection blurRad="6350" stA="30000" endPos="57000" dist="29997" dir="5400000" sy="-100000" algn="bl" rotWithShape="0"/>
              </a:effectLst>
              <a:latin typeface="Arial" panose="020B0604020202020204" pitchFamily="34" charset="0"/>
              <a:cs typeface="Arial" panose="020B0604020202020204" pitchFamily="34" charset="0"/>
            </a:endParaRPr>
          </a:p>
        </p:txBody>
      </p:sp>
      <p:sp>
        <p:nvSpPr>
          <p:cNvPr id="5" name="Speech Bubble: Rectangle with Corners Rounded 4"/>
          <p:cNvSpPr/>
          <p:nvPr/>
        </p:nvSpPr>
        <p:spPr>
          <a:xfrm>
            <a:off x="5648104" y="5300768"/>
            <a:ext cx="3394297" cy="996609"/>
          </a:xfrm>
          <a:prstGeom prst="wedgeRoundRectCallout">
            <a:avLst>
              <a:gd name="adj1" fmla="val -20017"/>
              <a:gd name="adj2" fmla="val 83352"/>
              <a:gd name="adj3" fmla="val 16667"/>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2">
                    <a:lumMod val="50000"/>
                  </a:schemeClr>
                </a:solidFill>
                <a:latin typeface="Arial" charset="0"/>
                <a:ea typeface="Arial" charset="0"/>
                <a:cs typeface="Arial" charset="0"/>
              </a:rPr>
              <a:t>If there are no bruises or physical signs of abuse, there is nothing to worry about</a:t>
            </a:r>
            <a:endParaRPr lang="en-AU" dirty="0">
              <a:solidFill>
                <a:schemeClr val="accent2">
                  <a:lumMod val="50000"/>
                </a:schemeClr>
              </a:solidFill>
              <a:latin typeface="Arial" charset="0"/>
              <a:ea typeface="Arial" charset="0"/>
              <a:cs typeface="Arial" charset="0"/>
            </a:endParaRPr>
          </a:p>
        </p:txBody>
      </p:sp>
      <p:sp>
        <p:nvSpPr>
          <p:cNvPr id="10" name="Oval Callout 9"/>
          <p:cNvSpPr/>
          <p:nvPr/>
        </p:nvSpPr>
        <p:spPr>
          <a:xfrm>
            <a:off x="6949233" y="127009"/>
            <a:ext cx="3546764" cy="1750542"/>
          </a:xfrm>
          <a:prstGeom prst="wedgeEllipseCallout">
            <a:avLst>
              <a:gd name="adj1" fmla="val -23590"/>
              <a:gd name="adj2" fmla="val 97183"/>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2">
                    <a:lumMod val="75000"/>
                  </a:schemeClr>
                </a:solidFill>
                <a:latin typeface="Arial" charset="0"/>
                <a:ea typeface="Arial" charset="0"/>
                <a:cs typeface="Arial" charset="0"/>
              </a:rPr>
              <a:t>Abuse only happens to older people with dementia</a:t>
            </a:r>
            <a:endParaRPr lang="en-AU" dirty="0">
              <a:solidFill>
                <a:schemeClr val="accent2">
                  <a:lumMod val="75000"/>
                </a:schemeClr>
              </a:solidFill>
              <a:latin typeface="Arial" charset="0"/>
              <a:ea typeface="Arial" charset="0"/>
              <a:cs typeface="Arial" charset="0"/>
            </a:endParaRPr>
          </a:p>
        </p:txBody>
      </p:sp>
      <p:sp>
        <p:nvSpPr>
          <p:cNvPr id="17" name="Rounded Rectangular Callout 16"/>
          <p:cNvSpPr/>
          <p:nvPr/>
        </p:nvSpPr>
        <p:spPr>
          <a:xfrm>
            <a:off x="705077" y="1764820"/>
            <a:ext cx="2409369" cy="1611873"/>
          </a:xfrm>
          <a:prstGeom prst="wedgeRoundRectCallout">
            <a:avLst>
              <a:gd name="adj1" fmla="val -71778"/>
              <a:gd name="adj2" fmla="val 49325"/>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latin typeface="Arial" charset="0"/>
                <a:ea typeface="Arial" charset="0"/>
                <a:cs typeface="Arial" charset="0"/>
              </a:rPr>
              <a:t>Abuse only happens to women</a:t>
            </a:r>
            <a:endParaRPr lang="en-AU" dirty="0">
              <a:solidFill>
                <a:schemeClr val="accent2">
                  <a:lumMod val="50000"/>
                </a:schemeClr>
              </a:solidFill>
              <a:latin typeface="Arial" charset="0"/>
              <a:ea typeface="Arial" charset="0"/>
              <a:cs typeface="Arial" charset="0"/>
            </a:endParaRPr>
          </a:p>
        </p:txBody>
      </p:sp>
      <p:grpSp>
        <p:nvGrpSpPr>
          <p:cNvPr id="18" name="Group 3"/>
          <p:cNvGrpSpPr/>
          <p:nvPr/>
        </p:nvGrpSpPr>
        <p:grpSpPr>
          <a:xfrm>
            <a:off x="0" y="1"/>
            <a:ext cx="6100898" cy="1600200"/>
            <a:chOff x="-754351" y="-1128932"/>
            <a:chExt cx="12079891" cy="6527298"/>
          </a:xfrm>
          <a:solidFill>
            <a:schemeClr val="accent2">
              <a:lumMod val="75000"/>
            </a:schemeClr>
          </a:solidFill>
        </p:grpSpPr>
        <p:sp>
          <p:nvSpPr>
            <p:cNvPr id="19" name="AutoShape 4"/>
            <p:cNvSpPr/>
            <p:nvPr/>
          </p:nvSpPr>
          <p:spPr>
            <a:xfrm>
              <a:off x="-754351" y="-1128932"/>
              <a:ext cx="12079891" cy="6527298"/>
            </a:xfrm>
            <a:prstGeom prst="rect">
              <a:avLst/>
            </a:prstGeom>
            <a:grpFill/>
          </p:spPr>
        </p:sp>
        <p:sp>
          <p:nvSpPr>
            <p:cNvPr id="20" name="TextBox 5"/>
            <p:cNvSpPr txBox="1"/>
            <p:nvPr/>
          </p:nvSpPr>
          <p:spPr>
            <a:xfrm>
              <a:off x="71537" y="-1128932"/>
              <a:ext cx="8887485" cy="3184593"/>
            </a:xfrm>
            <a:prstGeom prst="rect">
              <a:avLst/>
            </a:prstGeom>
            <a:grpFill/>
          </p:spPr>
          <p:txBody>
            <a:bodyPr lIns="0" tIns="0" rIns="0" bIns="0" rtlCol="0" anchor="t">
              <a:spAutoFit/>
            </a:bodyPr>
            <a:lstStyle/>
            <a:p>
              <a:pPr algn="ctr">
                <a:lnSpc>
                  <a:spcPts val="6000"/>
                </a:lnSpc>
              </a:pPr>
              <a:endParaRPr lang="en-US" sz="5000" spc="150">
                <a:solidFill>
                  <a:srgbClr val="FFFFF6"/>
                </a:solidFill>
                <a:latin typeface="Open Sans Bold"/>
              </a:endParaRPr>
            </a:p>
          </p:txBody>
        </p:sp>
      </p:grpSp>
      <p:sp>
        <p:nvSpPr>
          <p:cNvPr id="21" name="Rectangle 20"/>
          <p:cNvSpPr/>
          <p:nvPr/>
        </p:nvSpPr>
        <p:spPr>
          <a:xfrm>
            <a:off x="54306" y="101315"/>
            <a:ext cx="5129341" cy="1323439"/>
          </a:xfrm>
          <a:prstGeom prst="rect">
            <a:avLst/>
          </a:prstGeom>
        </p:spPr>
        <p:txBody>
          <a:bodyPr wrap="square">
            <a:spAutoFit/>
          </a:bodyPr>
          <a:lstStyle/>
          <a:p>
            <a:pPr lvl="0" algn="ctr"/>
            <a:r>
              <a:rPr lang="en-AU" sz="4000" spc="150" dirty="0">
                <a:solidFill>
                  <a:srgbClr val="FFFFF6"/>
                </a:solidFill>
                <a:latin typeface="Open Sans Bold"/>
              </a:rPr>
              <a:t>Myths and </a:t>
            </a:r>
          </a:p>
          <a:p>
            <a:pPr lvl="0" algn="ctr"/>
            <a:r>
              <a:rPr lang="en-AU" sz="4000" spc="150" dirty="0">
                <a:solidFill>
                  <a:srgbClr val="FFFFF6"/>
                </a:solidFill>
                <a:latin typeface="Open Sans Bold"/>
              </a:rPr>
              <a:t>misconceptions</a:t>
            </a:r>
            <a:endParaRPr lang="en-US" sz="4000" spc="150" dirty="0">
              <a:solidFill>
                <a:srgbClr val="FFFFF6"/>
              </a:solidFill>
              <a:latin typeface="Open Sans Bold"/>
            </a:endParaRPr>
          </a:p>
        </p:txBody>
      </p:sp>
      <p:sp>
        <p:nvSpPr>
          <p:cNvPr id="22" name="Right Arrow 21"/>
          <p:cNvSpPr/>
          <p:nvPr/>
        </p:nvSpPr>
        <p:spPr>
          <a:xfrm>
            <a:off x="7922992" y="3301146"/>
            <a:ext cx="1119409" cy="99145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Tree>
    <p:custDataLst>
      <p:tags r:id="rId1"/>
    </p:custDataLst>
    <p:extLst>
      <p:ext uri="{BB962C8B-B14F-4D97-AF65-F5344CB8AC3E}">
        <p14:creationId xmlns:p14="http://schemas.microsoft.com/office/powerpoint/2010/main" val="30436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10" grpId="0" animBg="1"/>
      <p:bldP spid="17"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33802" y="467590"/>
            <a:ext cx="3458195"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sp>
        <p:nvSpPr>
          <p:cNvPr id="9" name="Rectangle 8"/>
          <p:cNvSpPr/>
          <p:nvPr/>
        </p:nvSpPr>
        <p:spPr>
          <a:xfrm>
            <a:off x="8826714" y="2001424"/>
            <a:ext cx="3051941" cy="1077218"/>
          </a:xfrm>
          <a:prstGeom prst="rect">
            <a:avLst/>
          </a:prstGeom>
        </p:spPr>
        <p:txBody>
          <a:bodyPr wrap="square">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Types of abuse</a:t>
            </a: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sp>
        <p:nvSpPr>
          <p:cNvPr id="5" name="Rectangle 4"/>
          <p:cNvSpPr/>
          <p:nvPr/>
        </p:nvSpPr>
        <p:spPr>
          <a:xfrm>
            <a:off x="454374" y="-62612"/>
            <a:ext cx="8058872" cy="6740307"/>
          </a:xfrm>
          <a:prstGeom prst="rect">
            <a:avLst/>
          </a:prstGeom>
        </p:spPr>
        <p:txBody>
          <a:bodyPr wrap="square">
            <a:spAutoFit/>
          </a:bodyPr>
          <a:lstStyle/>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Financial abuse: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Illegal or improper use of an older person's money or possessions</a:t>
            </a: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Psychological abuse: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Causing fear or shame, intimidation, humiliation, or making threats</a:t>
            </a: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Physical abuse: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Inflicting pain or injury - hitting or slapping, restraining, over medicating</a:t>
            </a: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Sexual abuse: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Sexually abusive or exploitative behaviour, including rape, indecent assault, sexual harassment and indecent behaviour</a:t>
            </a: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Neglect:</a:t>
            </a: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Intentional or unintentional failure to provide necessities of life and care</a:t>
            </a: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Social </a:t>
            </a:r>
            <a:r>
              <a:rPr lang="en-US" sz="2400" b="1"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abus</a:t>
            </a: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a:t>
            </a: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associated with the restriction on social contact with others</a:t>
            </a:r>
          </a:p>
        </p:txBody>
      </p:sp>
    </p:spTree>
    <p:custDataLst>
      <p:tags r:id="rId1"/>
    </p:custDataLst>
    <p:extLst>
      <p:ext uri="{BB962C8B-B14F-4D97-AF65-F5344CB8AC3E}">
        <p14:creationId xmlns:p14="http://schemas.microsoft.com/office/powerpoint/2010/main" val="334266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33802" y="467590"/>
            <a:ext cx="3458195"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87607" y="672697"/>
            <a:ext cx="6663601" cy="6446253"/>
          </a:xfrm>
          <a:prstGeom prst="rect">
            <a:avLst/>
          </a:prstGeom>
        </p:spPr>
      </p:pic>
      <p:sp>
        <p:nvSpPr>
          <p:cNvPr id="9" name="Rectangle 8"/>
          <p:cNvSpPr/>
          <p:nvPr/>
        </p:nvSpPr>
        <p:spPr>
          <a:xfrm>
            <a:off x="8826714" y="2001424"/>
            <a:ext cx="3051941" cy="1569660"/>
          </a:xfrm>
          <a:prstGeom prst="rect">
            <a:avLst/>
          </a:prstGeom>
        </p:spPr>
        <p:txBody>
          <a:bodyPr wrap="square">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impacts of elder abuse</a:t>
            </a:r>
            <a:endPar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sp>
        <p:nvSpPr>
          <p:cNvPr id="5" name="Rectangle 4"/>
          <p:cNvSpPr/>
          <p:nvPr/>
        </p:nvSpPr>
        <p:spPr>
          <a:xfrm>
            <a:off x="256375" y="792338"/>
            <a:ext cx="8266817" cy="5693866"/>
          </a:xfrm>
          <a:prstGeom prst="rect">
            <a:avLst/>
          </a:prstGeom>
        </p:spPr>
        <p:txBody>
          <a:bodyPr wrap="square">
            <a:spAutoFit/>
          </a:bodyPr>
          <a:lstStyle/>
          <a:p>
            <a:pPr marL="914400" lvl="1" indent="-4572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People who are subject to elder abuse, neglect and exploitation face a greater risk of hospitalisation than other seniors </a:t>
            </a:r>
            <a:endPar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Elder abuse is a violation of human rights and a significant cause of injury and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illness</a:t>
            </a:r>
          </a:p>
          <a:p>
            <a:pPr lvl="1"/>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Elder abuse is associated with depression and anxiety </a:t>
            </a:r>
            <a:endPar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Higher dependence in activities of daily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living</a:t>
            </a:r>
          </a:p>
          <a:p>
            <a:pPr lvl="1"/>
            <a:endPar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Significant adverse health outcomes continue to disproportionately affect LGBTI people</a:t>
            </a:r>
          </a:p>
          <a:p>
            <a:pPr marL="914400" lvl="1" indent="-457200">
              <a:buFont typeface="Arial" panose="020B0604020202020204" pitchFamily="34" charset="0"/>
              <a:buChar char="•"/>
            </a:pPr>
            <a:endParaRPr lang="en-AU" sz="2800" dirty="0">
              <a:solidFill>
                <a:schemeClr val="accent2">
                  <a:lumMod val="75000"/>
                </a:schemeClr>
              </a:solidFill>
            </a:endParaRPr>
          </a:p>
        </p:txBody>
      </p:sp>
    </p:spTree>
    <p:custDataLst>
      <p:tags r:id="rId1"/>
    </p:custDataLst>
    <p:extLst>
      <p:ext uri="{BB962C8B-B14F-4D97-AF65-F5344CB8AC3E}">
        <p14:creationId xmlns:p14="http://schemas.microsoft.com/office/powerpoint/2010/main" val="41067757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4FCE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D93CC960831D43BCE240AB9FD170A2" ma:contentTypeVersion="11" ma:contentTypeDescription="Create a new document." ma:contentTypeScope="" ma:versionID="45260a8324c7768f54872bc062778f22">
  <xsd:schema xmlns:xsd="http://www.w3.org/2001/XMLSchema" xmlns:xs="http://www.w3.org/2001/XMLSchema" xmlns:p="http://schemas.microsoft.com/office/2006/metadata/properties" xmlns:ns2="f6005034-34e4-44ed-9116-8e8166eeccdd" xmlns:ns3="fa2310a6-bbba-42df-97d4-fdd9085cfb05" targetNamespace="http://schemas.microsoft.com/office/2006/metadata/properties" ma:root="true" ma:fieldsID="2c7da8a7b8980b4669dcfaeec0163459" ns2:_="" ns3:_="">
    <xsd:import namespace="f6005034-34e4-44ed-9116-8e8166eeccdd"/>
    <xsd:import namespace="fa2310a6-bbba-42df-97d4-fdd9085cfb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05034-34e4-44ed-9116-8e8166ee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310a6-bbba-42df-97d4-fdd9085cfb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52406A-0156-4B91-A4F2-227400F5AE8E}">
  <ds:schemaRefs>
    <ds:schemaRef ds:uri="http://schemas.microsoft.com/sharepoint/v3/contenttype/forms"/>
  </ds:schemaRefs>
</ds:datastoreItem>
</file>

<file path=customXml/itemProps2.xml><?xml version="1.0" encoding="utf-8"?>
<ds:datastoreItem xmlns:ds="http://schemas.openxmlformats.org/officeDocument/2006/customXml" ds:itemID="{D95B19E8-01FB-415A-9828-829D0A726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05034-34e4-44ed-9116-8e8166eeccdd"/>
    <ds:schemaRef ds:uri="fa2310a6-bbba-42df-97d4-fdd9085cf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1C29C9-ECFB-457E-BBF0-F36A58522319}">
  <ds:schemaRefs>
    <ds:schemaRef ds:uri="f6005034-34e4-44ed-9116-8e8166eeccd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a2310a6-bbba-42df-97d4-fdd9085cfb05"/>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32009</TotalTime>
  <Words>12533</Words>
  <Application>Microsoft Office PowerPoint</Application>
  <PresentationFormat>Widescreen</PresentationFormat>
  <Paragraphs>1226</Paragraphs>
  <Slides>34</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宋体</vt:lpstr>
      <vt:lpstr>Arial</vt:lpstr>
      <vt:lpstr>Arial Rounded MT Bold</vt:lpstr>
      <vt:lpstr>Calibri</vt:lpstr>
      <vt:lpstr>Open Sans</vt:lpstr>
      <vt:lpstr>Open Sans Bold</vt:lpstr>
      <vt:lpstr>Open Sans Semibold</vt:lpstr>
      <vt:lpstr>Verdana</vt:lpstr>
      <vt:lpstr>Wingdings</vt:lpstr>
      <vt:lpstr>2_Office Theme</vt:lpstr>
      <vt:lpstr>Custom Design</vt:lpstr>
      <vt:lpstr>PowerPoint Presentation</vt:lpstr>
      <vt:lpstr>Specialist Family Violence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abuse</vt:lpstr>
      <vt:lpstr>Sexual abuse</vt:lpstr>
      <vt:lpstr>Financial abuse</vt:lpstr>
      <vt:lpstr>Psychological abuse</vt:lpstr>
      <vt:lpstr>Neglect </vt:lpstr>
      <vt:lpstr>Social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Varma</dc:creator>
  <cp:lastModifiedBy>Lauren Varma</cp:lastModifiedBy>
  <cp:revision>341</cp:revision>
  <cp:lastPrinted>2020-03-12T03:39:38Z</cp:lastPrinted>
  <dcterms:created xsi:type="dcterms:W3CDTF">2020-03-03T02:58:28Z</dcterms:created>
  <dcterms:modified xsi:type="dcterms:W3CDTF">2020-10-02T06:50:33Z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971477-9db2-4fc1-9b59-2f2555fd3f85_Enabled">
    <vt:lpwstr>True</vt:lpwstr>
  </property>
  <property fmtid="{D5CDD505-2E9C-101B-9397-08002B2CF9AE}" pid="3" name="MSIP_Label_67971477-9db2-4fc1-9b59-2f2555fd3f85_SiteId">
    <vt:lpwstr>c0e0601f-0fac-449c-9c88-a104c4eb9f28</vt:lpwstr>
  </property>
  <property fmtid="{D5CDD505-2E9C-101B-9397-08002B2CF9AE}" pid="4" name="MSIP_Label_67971477-9db2-4fc1-9b59-2f2555fd3f85_Owner">
    <vt:lpwstr>Donna.x.Thompson@familysafety.vic.gov.au</vt:lpwstr>
  </property>
  <property fmtid="{D5CDD505-2E9C-101B-9397-08002B2CF9AE}" pid="5" name="MSIP_Label_67971477-9db2-4fc1-9b59-2f2555fd3f85_SetDate">
    <vt:lpwstr>2020-03-30T05:55:41.1028392Z</vt:lpwstr>
  </property>
  <property fmtid="{D5CDD505-2E9C-101B-9397-08002B2CF9AE}" pid="6" name="MSIP_Label_67971477-9db2-4fc1-9b59-2f2555fd3f85_Name">
    <vt:lpwstr>DO NOT MARK (FSV)</vt:lpwstr>
  </property>
  <property fmtid="{D5CDD505-2E9C-101B-9397-08002B2CF9AE}" pid="7" name="MSIP_Label_67971477-9db2-4fc1-9b59-2f2555fd3f85_Application">
    <vt:lpwstr>Microsoft Azure Information Protection</vt:lpwstr>
  </property>
  <property fmtid="{D5CDD505-2E9C-101B-9397-08002B2CF9AE}" pid="8" name="MSIP_Label_67971477-9db2-4fc1-9b59-2f2555fd3f85_ActionId">
    <vt:lpwstr>ad52e3ab-4733-4b65-92d3-2f61e7fa255c</vt:lpwstr>
  </property>
  <property fmtid="{D5CDD505-2E9C-101B-9397-08002B2CF9AE}" pid="9" name="MSIP_Label_67971477-9db2-4fc1-9b59-2f2555fd3f85_Extended_MSFT_Method">
    <vt:lpwstr>Manual</vt:lpwstr>
  </property>
  <property fmtid="{D5CDD505-2E9C-101B-9397-08002B2CF9AE}" pid="10" name="Sensitivity">
    <vt:lpwstr>DO NOT MARK (FSV)</vt:lpwstr>
  </property>
  <property fmtid="{D5CDD505-2E9C-101B-9397-08002B2CF9AE}" pid="11" name="ContentTypeId">
    <vt:lpwstr>0x01010075D93CC960831D43BCE240AB9FD170A2</vt:lpwstr>
  </property>
  <property fmtid="{D5CDD505-2E9C-101B-9397-08002B2CF9AE}" pid="12" name="ArticulateGUID">
    <vt:lpwstr>5FCE2C84-D2C6-41D2-B9DD-4BF822CCB4DA</vt:lpwstr>
  </property>
  <property fmtid="{D5CDD505-2E9C-101B-9397-08002B2CF9AE}" pid="13" name="ArticulatePath">
    <vt:lpwstr>SHRFV Foundational FINAL DRAFT 18.05.20</vt:lpwstr>
  </property>
</Properties>
</file>