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notesMasterIdLst>
    <p:notesMasterId r:id="rId30"/>
  </p:notesMasterIdLst>
  <p:sldIdLst>
    <p:sldId id="273" r:id="rId6"/>
    <p:sldId id="406" r:id="rId7"/>
    <p:sldId id="257" r:id="rId8"/>
    <p:sldId id="386" r:id="rId9"/>
    <p:sldId id="425" r:id="rId10"/>
    <p:sldId id="397" r:id="rId11"/>
    <p:sldId id="418" r:id="rId12"/>
    <p:sldId id="443" r:id="rId13"/>
    <p:sldId id="277" r:id="rId14"/>
    <p:sldId id="444" r:id="rId15"/>
    <p:sldId id="445" r:id="rId16"/>
    <p:sldId id="401" r:id="rId17"/>
    <p:sldId id="451" r:id="rId18"/>
    <p:sldId id="446" r:id="rId19"/>
    <p:sldId id="447" r:id="rId20"/>
    <p:sldId id="448" r:id="rId21"/>
    <p:sldId id="452" r:id="rId22"/>
    <p:sldId id="450" r:id="rId23"/>
    <p:sldId id="449" r:id="rId24"/>
    <p:sldId id="405" r:id="rId25"/>
    <p:sldId id="361" r:id="rId26"/>
    <p:sldId id="362" r:id="rId27"/>
    <p:sldId id="300" r:id="rId28"/>
    <p:sldId id="301" r:id="rId29"/>
  </p:sldIdLst>
  <p:sldSz cx="12192000" cy="6858000"/>
  <p:notesSz cx="6797675" cy="9928225"/>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Wilson" initials="JW [3]" lastIdx="38" clrIdx="6">
    <p:extLst>
      <p:ext uri="{19B8F6BF-5375-455C-9EA6-DF929625EA0E}">
        <p15:presenceInfo xmlns:p15="http://schemas.microsoft.com/office/powerpoint/2012/main" userId="Jessica Wilson" providerId="None"/>
      </p:ext>
    </p:extLst>
  </p:cmAuthor>
  <p:cmAuthor id="1" name="Lauren Varma" initials="LV" lastIdx="86" clrIdx="0">
    <p:extLst>
      <p:ext uri="{19B8F6BF-5375-455C-9EA6-DF929625EA0E}">
        <p15:presenceInfo xmlns:p15="http://schemas.microsoft.com/office/powerpoint/2012/main" userId="S-1-5-21-1713113197-769759872-3218024859-58860" providerId="AD"/>
      </p:ext>
    </p:extLst>
  </p:cmAuthor>
  <p:cmAuthor id="2" name="Jessica Wilson" initials="JW" lastIdx="57" clrIdx="1">
    <p:extLst>
      <p:ext uri="{19B8F6BF-5375-455C-9EA6-DF929625EA0E}">
        <p15:presenceInfo xmlns:p15="http://schemas.microsoft.com/office/powerpoint/2012/main" userId="S-1-5-21-1713113197-769759872-3218024859-62616" providerId="AD"/>
      </p:ext>
    </p:extLst>
  </p:cmAuthor>
  <p:cmAuthor id="3" name="Elly Taylor" initials="ET" lastIdx="10" clrIdx="2">
    <p:extLst>
      <p:ext uri="{19B8F6BF-5375-455C-9EA6-DF929625EA0E}">
        <p15:presenceInfo xmlns:p15="http://schemas.microsoft.com/office/powerpoint/2012/main" userId="S-1-5-21-1713113197-769759872-3218024859-60204" providerId="AD"/>
      </p:ext>
    </p:extLst>
  </p:cmAuthor>
  <p:cmAuthor id="4" name="Jessica Wilson" initials="JW [2]" lastIdx="12" clrIdx="3">
    <p:extLst>
      <p:ext uri="{19B8F6BF-5375-455C-9EA6-DF929625EA0E}">
        <p15:presenceInfo xmlns:p15="http://schemas.microsoft.com/office/powerpoint/2012/main" userId="9f2df6c57498f1b9" providerId="Windows Live"/>
      </p:ext>
    </p:extLst>
  </p:cmAuthor>
  <p:cmAuthor id="5" name="Donna x Thompson (DHHS)" initials="DxT(" lastIdx="29" clrIdx="4">
    <p:extLst>
      <p:ext uri="{19B8F6BF-5375-455C-9EA6-DF929625EA0E}">
        <p15:presenceInfo xmlns:p15="http://schemas.microsoft.com/office/powerpoint/2012/main" userId="S::Donna.x.Thompson@familysafety.vic.gov.au::1bf8adab-bc3b-421c-8b61-12f3d047ac73" providerId="AD"/>
      </p:ext>
    </p:extLst>
  </p:cmAuthor>
  <p:cmAuthor id="6" name="Amanda Thompson (DHHS)" initials="AT(" lastIdx="12" clrIdx="5">
    <p:extLst>
      <p:ext uri="{19B8F6BF-5375-455C-9EA6-DF929625EA0E}">
        <p15:presenceInfo xmlns:p15="http://schemas.microsoft.com/office/powerpoint/2012/main" userId="S::Amanda.Thompson@familysafety.vic.gov.au::71fd8d61-e027-46b7-8337-a71fdf948df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ADC6"/>
    <a:srgbClr val="367996"/>
    <a:srgbClr val="254061"/>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AFFB2-A8A1-4295-8815-5B317E6F5ADE}" v="7" dt="2020-04-30T12:24:56.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2462" autoAdjust="0"/>
  </p:normalViewPr>
  <p:slideViewPr>
    <p:cSldViewPr snapToGrid="0">
      <p:cViewPr varScale="1">
        <p:scale>
          <a:sx n="43" d="100"/>
          <a:sy n="43" d="100"/>
        </p:scale>
        <p:origin x="1192" y="40"/>
      </p:cViewPr>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50" d="100"/>
        <a:sy n="150" d="100"/>
      </p:scale>
      <p:origin x="0" y="-168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Thompson" userId="1bf8adab-bc3b-421c-8b61-12f3d047ac73" providerId="ADAL" clId="{D111CBD0-4AA9-4CA9-9145-27FA0DD452B2}"/>
    <pc:docChg chg="custSel modSld">
      <pc:chgData name="Donna Thompson" userId="1bf8adab-bc3b-421c-8b61-12f3d047ac73" providerId="ADAL" clId="{D111CBD0-4AA9-4CA9-9145-27FA0DD452B2}" dt="2020-04-01T08:10:27.906" v="6" actId="1589"/>
      <pc:docMkLst>
        <pc:docMk/>
      </pc:docMkLst>
      <pc:sldChg chg="addCm modCm">
        <pc:chgData name="Donna Thompson" userId="1bf8adab-bc3b-421c-8b61-12f3d047ac73" providerId="ADAL" clId="{D111CBD0-4AA9-4CA9-9145-27FA0DD452B2}" dt="2020-04-01T08:10:27.906" v="6" actId="1589"/>
        <pc:sldMkLst>
          <pc:docMk/>
          <pc:sldMk cId="3839084412" sldId="301"/>
        </pc:sldMkLst>
      </pc:sldChg>
      <pc:sldChg chg="modCm">
        <pc:chgData name="Donna Thompson" userId="1bf8adab-bc3b-421c-8b61-12f3d047ac73" providerId="ADAL" clId="{D111CBD0-4AA9-4CA9-9145-27FA0DD452B2}" dt="2020-04-01T08:08:13.758" v="0"/>
        <pc:sldMkLst>
          <pc:docMk/>
          <pc:sldMk cId="72201265" sldId="328"/>
        </pc:sldMkLst>
      </pc:sldChg>
      <pc:sldChg chg="addCm modCm">
        <pc:chgData name="Donna Thompson" userId="1bf8adab-bc3b-421c-8b61-12f3d047ac73" providerId="ADAL" clId="{D111CBD0-4AA9-4CA9-9145-27FA0DD452B2}" dt="2020-04-01T08:09:00.079" v="2"/>
        <pc:sldMkLst>
          <pc:docMk/>
          <pc:sldMk cId="1909587925" sldId="364"/>
        </pc:sldMkLst>
      </pc:sldChg>
    </pc:docChg>
  </pc:docChgLst>
  <pc:docChgLst>
    <pc:chgData name="Donna Thompson" userId="1bf8adab-bc3b-421c-8b61-12f3d047ac73" providerId="ADAL" clId="{AEF29407-B33D-41D4-8AAE-3DAC65889E85}"/>
    <pc:docChg chg="custSel">
      <pc:chgData name="Donna Thompson" userId="1bf8adab-bc3b-421c-8b61-12f3d047ac73" providerId="ADAL" clId="{AEF29407-B33D-41D4-8AAE-3DAC65889E85}" dt="2020-03-31T01:01:53.932" v="0" actId="1592"/>
      <pc:docMkLst>
        <pc:docMk/>
      </pc:docMkLst>
      <pc:sldChg chg="delCm">
        <pc:chgData name="Donna Thompson" userId="1bf8adab-bc3b-421c-8b61-12f3d047ac73" providerId="ADAL" clId="{AEF29407-B33D-41D4-8AAE-3DAC65889E85}" dt="2020-03-31T01:01:53.932" v="0" actId="1592"/>
        <pc:sldMkLst>
          <pc:docMk/>
          <pc:sldMk cId="3840083958" sldId="326"/>
        </pc:sldMkLst>
      </pc:sldChg>
    </pc:docChg>
  </pc:docChgLst>
  <pc:docChgLst>
    <pc:chgData name="Donna x Thompson (DHHS)" userId="1bf8adab-bc3b-421c-8b61-12f3d047ac73" providerId="ADAL" clId="{C4ABDEFB-7F26-4B0E-BF30-07316AB317BD}"/>
    <pc:docChg chg="custSel modSld">
      <pc:chgData name="Donna x Thompson (DHHS)" userId="1bf8adab-bc3b-421c-8b61-12f3d047ac73" providerId="ADAL" clId="{C4ABDEFB-7F26-4B0E-BF30-07316AB317BD}" dt="2020-04-27T05:08:16.266" v="10"/>
      <pc:docMkLst>
        <pc:docMk/>
      </pc:docMkLst>
      <pc:sldChg chg="addCm delCm">
        <pc:chgData name="Donna x Thompson (DHHS)" userId="1bf8adab-bc3b-421c-8b61-12f3d047ac73" providerId="ADAL" clId="{C4ABDEFB-7F26-4B0E-BF30-07316AB317BD}" dt="2020-04-27T05:02:12.739" v="4" actId="1592"/>
        <pc:sldMkLst>
          <pc:docMk/>
          <pc:sldMk cId="1126511165" sldId="257"/>
        </pc:sldMkLst>
      </pc:sldChg>
      <pc:sldChg chg="addCm modCm">
        <pc:chgData name="Donna x Thompson (DHHS)" userId="1bf8adab-bc3b-421c-8b61-12f3d047ac73" providerId="ADAL" clId="{C4ABDEFB-7F26-4B0E-BF30-07316AB317BD}" dt="2020-04-27T05:08:16.266" v="10"/>
        <pc:sldMkLst>
          <pc:docMk/>
          <pc:sldMk cId="2388966925" sldId="312"/>
        </pc:sldMkLst>
      </pc:sldChg>
      <pc:sldChg chg="modSp">
        <pc:chgData name="Donna x Thompson (DHHS)" userId="1bf8adab-bc3b-421c-8b61-12f3d047ac73" providerId="ADAL" clId="{C4ABDEFB-7F26-4B0E-BF30-07316AB317BD}" dt="2020-04-27T05:06:34.200" v="8" actId="14100"/>
        <pc:sldMkLst>
          <pc:docMk/>
          <pc:sldMk cId="2639178335" sldId="379"/>
        </pc:sldMkLst>
        <pc:spChg chg="mod">
          <ac:chgData name="Donna x Thompson (DHHS)" userId="1bf8adab-bc3b-421c-8b61-12f3d047ac73" providerId="ADAL" clId="{C4ABDEFB-7F26-4B0E-BF30-07316AB317BD}" dt="2020-04-27T05:06:34.200" v="8" actId="14100"/>
          <ac:spMkLst>
            <pc:docMk/>
            <pc:sldMk cId="2639178335" sldId="379"/>
            <ac:spMk id="4" creationId="{00000000-0000-0000-0000-000000000000}"/>
          </ac:spMkLst>
        </pc:spChg>
      </pc:sldChg>
      <pc:sldChg chg="addCm">
        <pc:chgData name="Donna x Thompson (DHHS)" userId="1bf8adab-bc3b-421c-8b61-12f3d047ac73" providerId="ADAL" clId="{C4ABDEFB-7F26-4B0E-BF30-07316AB317BD}" dt="2020-04-27T05:05:43.465" v="6" actId="1589"/>
        <pc:sldMkLst>
          <pc:docMk/>
          <pc:sldMk cId="4264557924" sldId="380"/>
        </pc:sldMkLst>
      </pc:sldChg>
      <pc:sldChg chg="addCm">
        <pc:chgData name="Donna x Thompson (DHHS)" userId="1bf8adab-bc3b-421c-8b61-12f3d047ac73" providerId="ADAL" clId="{C4ABDEFB-7F26-4B0E-BF30-07316AB317BD}" dt="2020-04-27T05:04:08.545" v="5" actId="1589"/>
        <pc:sldMkLst>
          <pc:docMk/>
          <pc:sldMk cId="1588311015" sldId="382"/>
        </pc:sldMkLst>
      </pc:sldChg>
      <pc:sldChg chg="addCm delCm">
        <pc:chgData name="Donna x Thompson (DHHS)" userId="1bf8adab-bc3b-421c-8b61-12f3d047ac73" providerId="ADAL" clId="{C4ABDEFB-7F26-4B0E-BF30-07316AB317BD}" dt="2020-04-27T05:02:07.277" v="2" actId="1592"/>
        <pc:sldMkLst>
          <pc:docMk/>
          <pc:sldMk cId="4082855133" sldId="384"/>
        </pc:sldMkLst>
      </pc:sldChg>
    </pc:docChg>
  </pc:docChgLst>
  <pc:docChgLst>
    <pc:chgData name="Amanda Thompson (DHHS)" userId="71fd8d61-e027-46b7-8337-a71fdf948df0" providerId="ADAL" clId="{1CCAFFB2-A8A1-4295-8815-5B317E6F5ADE}"/>
    <pc:docChg chg="custSel modSld">
      <pc:chgData name="Amanda Thompson (DHHS)" userId="71fd8d61-e027-46b7-8337-a71fdf948df0" providerId="ADAL" clId="{1CCAFFB2-A8A1-4295-8815-5B317E6F5ADE}" dt="2020-04-30T12:24:56.096" v="10"/>
      <pc:docMkLst>
        <pc:docMk/>
      </pc:docMkLst>
      <pc:sldChg chg="addCm modCm">
        <pc:chgData name="Amanda Thompson (DHHS)" userId="71fd8d61-e027-46b7-8337-a71fdf948df0" providerId="ADAL" clId="{1CCAFFB2-A8A1-4295-8815-5B317E6F5ADE}" dt="2020-04-30T12:24:56.096" v="10"/>
        <pc:sldMkLst>
          <pc:docMk/>
          <pc:sldMk cId="3554952369" sldId="273"/>
        </pc:sldMkLst>
      </pc:sldChg>
      <pc:sldChg chg="addCm">
        <pc:chgData name="Amanda Thompson (DHHS)" userId="71fd8d61-e027-46b7-8337-a71fdf948df0" providerId="ADAL" clId="{1CCAFFB2-A8A1-4295-8815-5B317E6F5ADE}" dt="2020-04-30T12:04:36.984" v="5" actId="1589"/>
        <pc:sldMkLst>
          <pc:docMk/>
          <pc:sldMk cId="2714459935" sldId="319"/>
        </pc:sldMkLst>
      </pc:sldChg>
      <pc:sldChg chg="addCm modCm">
        <pc:chgData name="Amanda Thompson (DHHS)" userId="71fd8d61-e027-46b7-8337-a71fdf948df0" providerId="ADAL" clId="{1CCAFFB2-A8A1-4295-8815-5B317E6F5ADE}" dt="2020-04-30T12:07:28.053" v="7"/>
        <pc:sldMkLst>
          <pc:docMk/>
          <pc:sldMk cId="3755938756" sldId="322"/>
        </pc:sldMkLst>
      </pc:sldChg>
      <pc:sldChg chg="addCm">
        <pc:chgData name="Amanda Thompson (DHHS)" userId="71fd8d61-e027-46b7-8337-a71fdf948df0" providerId="ADAL" clId="{1CCAFFB2-A8A1-4295-8815-5B317E6F5ADE}" dt="2020-04-30T12:17:19.581" v="8" actId="1589"/>
        <pc:sldMkLst>
          <pc:docMk/>
          <pc:sldMk cId="180230760" sldId="375"/>
        </pc:sldMkLst>
      </pc:sldChg>
      <pc:sldChg chg="addCm modCm">
        <pc:chgData name="Amanda Thompson (DHHS)" userId="71fd8d61-e027-46b7-8337-a71fdf948df0" providerId="ADAL" clId="{1CCAFFB2-A8A1-4295-8815-5B317E6F5ADE}" dt="2020-04-30T11:57:51.753" v="4"/>
        <pc:sldMkLst>
          <pc:docMk/>
          <pc:sldMk cId="2639178335" sldId="379"/>
        </pc:sldMkLst>
      </pc:sldChg>
      <pc:sldChg chg="modCm">
        <pc:chgData name="Amanda Thompson (DHHS)" userId="71fd8d61-e027-46b7-8337-a71fdf948df0" providerId="ADAL" clId="{1CCAFFB2-A8A1-4295-8815-5B317E6F5ADE}" dt="2020-04-30T11:55:11.147" v="1"/>
        <pc:sldMkLst>
          <pc:docMk/>
          <pc:sldMk cId="4264557924" sldId="380"/>
        </pc:sldMkLst>
      </pc:sldChg>
    </pc:docChg>
  </pc:docChgLst>
  <pc:docChgLst>
    <pc:chgData name="Donna x Thompson (DHHS)" userId="1bf8adab-bc3b-421c-8b61-12f3d047ac73" providerId="ADAL" clId="{AEF29407-B33D-41D4-8AAE-3DAC65889E85}"/>
    <pc:docChg chg="undo custSel modSld">
      <pc:chgData name="Donna x Thompson (DHHS)" userId="1bf8adab-bc3b-421c-8b61-12f3d047ac73" providerId="ADAL" clId="{AEF29407-B33D-41D4-8AAE-3DAC65889E85}" dt="2020-03-30T06:19:46.102" v="34"/>
      <pc:docMkLst>
        <pc:docMk/>
      </pc:docMkLst>
      <pc:sldChg chg="addCm modCm modNotesTx">
        <pc:chgData name="Donna x Thompson (DHHS)" userId="1bf8adab-bc3b-421c-8b61-12f3d047ac73" providerId="ADAL" clId="{AEF29407-B33D-41D4-8AAE-3DAC65889E85}" dt="2020-03-30T05:57:38.344" v="3"/>
        <pc:sldMkLst>
          <pc:docMk/>
          <pc:sldMk cId="1126511165" sldId="257"/>
        </pc:sldMkLst>
      </pc:sldChg>
      <pc:sldChg chg="addCm modCm">
        <pc:chgData name="Donna x Thompson (DHHS)" userId="1bf8adab-bc3b-421c-8b61-12f3d047ac73" providerId="ADAL" clId="{AEF29407-B33D-41D4-8AAE-3DAC65889E85}" dt="2020-03-30T06:08:24.876" v="16"/>
        <pc:sldMkLst>
          <pc:docMk/>
          <pc:sldMk cId="172851241" sldId="277"/>
        </pc:sldMkLst>
      </pc:sldChg>
      <pc:sldChg chg="addCm modCm">
        <pc:chgData name="Donna x Thompson (DHHS)" userId="1bf8adab-bc3b-421c-8b61-12f3d047ac73" providerId="ADAL" clId="{AEF29407-B33D-41D4-8AAE-3DAC65889E85}" dt="2020-03-30T06:19:46.102" v="34"/>
        <pc:sldMkLst>
          <pc:docMk/>
          <pc:sldMk cId="3839084412" sldId="301"/>
        </pc:sldMkLst>
      </pc:sldChg>
      <pc:sldChg chg="addCm modCm">
        <pc:chgData name="Donna x Thompson (DHHS)" userId="1bf8adab-bc3b-421c-8b61-12f3d047ac73" providerId="ADAL" clId="{AEF29407-B33D-41D4-8AAE-3DAC65889E85}" dt="2020-03-30T06:06:35.111" v="14"/>
        <pc:sldMkLst>
          <pc:docMk/>
          <pc:sldMk cId="655555604" sldId="302"/>
        </pc:sldMkLst>
      </pc:sldChg>
      <pc:sldChg chg="modNotesTx">
        <pc:chgData name="Donna x Thompson (DHHS)" userId="1bf8adab-bc3b-421c-8b61-12f3d047ac73" providerId="ADAL" clId="{AEF29407-B33D-41D4-8AAE-3DAC65889E85}" dt="2020-03-30T06:00:05.026" v="5" actId="6549"/>
        <pc:sldMkLst>
          <pc:docMk/>
          <pc:sldMk cId="2639759722" sldId="307"/>
        </pc:sldMkLst>
      </pc:sldChg>
      <pc:sldChg chg="addCm modCm">
        <pc:chgData name="Donna x Thompson (DHHS)" userId="1bf8adab-bc3b-421c-8b61-12f3d047ac73" providerId="ADAL" clId="{AEF29407-B33D-41D4-8AAE-3DAC65889E85}" dt="2020-03-30T06:02:53.727" v="10"/>
        <pc:sldMkLst>
          <pc:docMk/>
          <pc:sldMk cId="3706655618" sldId="310"/>
        </pc:sldMkLst>
      </pc:sldChg>
      <pc:sldChg chg="addCm modCm">
        <pc:chgData name="Donna x Thompson (DHHS)" userId="1bf8adab-bc3b-421c-8b61-12f3d047ac73" providerId="ADAL" clId="{AEF29407-B33D-41D4-8AAE-3DAC65889E85}" dt="2020-03-30T06:04:17.980" v="12"/>
        <pc:sldMkLst>
          <pc:docMk/>
          <pc:sldMk cId="3215641786" sldId="313"/>
        </pc:sldMkLst>
      </pc:sldChg>
      <pc:sldChg chg="addCm modCm">
        <pc:chgData name="Donna x Thompson (DHHS)" userId="1bf8adab-bc3b-421c-8b61-12f3d047ac73" providerId="ADAL" clId="{AEF29407-B33D-41D4-8AAE-3DAC65889E85}" dt="2020-03-30T06:08:55.681" v="19"/>
        <pc:sldMkLst>
          <pc:docMk/>
          <pc:sldMk cId="2714459935" sldId="319"/>
        </pc:sldMkLst>
      </pc:sldChg>
      <pc:sldChg chg="addCm modCm">
        <pc:chgData name="Donna x Thompson (DHHS)" userId="1bf8adab-bc3b-421c-8b61-12f3d047ac73" providerId="ADAL" clId="{AEF29407-B33D-41D4-8AAE-3DAC65889E85}" dt="2020-03-30T06:15:24.402" v="30"/>
        <pc:sldMkLst>
          <pc:docMk/>
          <pc:sldMk cId="2031006539" sldId="321"/>
        </pc:sldMkLst>
      </pc:sldChg>
      <pc:sldChg chg="addCm">
        <pc:chgData name="Donna x Thompson (DHHS)" userId="1bf8adab-bc3b-421c-8b61-12f3d047ac73" providerId="ADAL" clId="{AEF29407-B33D-41D4-8AAE-3DAC65889E85}" dt="2020-03-30T06:12:50.542" v="24" actId="1589"/>
        <pc:sldMkLst>
          <pc:docMk/>
          <pc:sldMk cId="3840083958" sldId="326"/>
        </pc:sldMkLst>
      </pc:sldChg>
      <pc:sldChg chg="addCm modCm">
        <pc:chgData name="Donna x Thompson (DHHS)" userId="1bf8adab-bc3b-421c-8b61-12f3d047ac73" providerId="ADAL" clId="{AEF29407-B33D-41D4-8AAE-3DAC65889E85}" dt="2020-03-30T06:13:57.735" v="26"/>
        <pc:sldMkLst>
          <pc:docMk/>
          <pc:sldMk cId="72201265" sldId="328"/>
        </pc:sldMkLst>
      </pc:sldChg>
      <pc:sldChg chg="addCm modCm">
        <pc:chgData name="Donna x Thompson (DHHS)" userId="1bf8adab-bc3b-421c-8b61-12f3d047ac73" providerId="ADAL" clId="{AEF29407-B33D-41D4-8AAE-3DAC65889E85}" dt="2020-03-30T06:11:58.800" v="23"/>
        <pc:sldMkLst>
          <pc:docMk/>
          <pc:sldMk cId="4070244452" sldId="329"/>
        </pc:sldMkLst>
      </pc:sldChg>
      <pc:sldChg chg="addCm modCm">
        <pc:chgData name="Donna x Thompson (DHHS)" userId="1bf8adab-bc3b-421c-8b61-12f3d047ac73" providerId="ADAL" clId="{AEF29407-B33D-41D4-8AAE-3DAC65889E85}" dt="2020-03-30T06:14:30.449" v="28"/>
        <pc:sldMkLst>
          <pc:docMk/>
          <pc:sldMk cId="2022878847" sldId="330"/>
        </pc:sldMkLst>
      </pc:sldChg>
      <pc:sldChg chg="addCm modCm">
        <pc:chgData name="Donna x Thompson (DHHS)" userId="1bf8adab-bc3b-421c-8b61-12f3d047ac73" providerId="ADAL" clId="{AEF29407-B33D-41D4-8AAE-3DAC65889E85}" dt="2020-03-30T06:19:07.070" v="32"/>
        <pc:sldMkLst>
          <pc:docMk/>
          <pc:sldMk cId="3229619751" sldId="362"/>
        </pc:sldMkLst>
      </pc:sldChg>
      <pc:sldChg chg="addCm modCm">
        <pc:chgData name="Donna x Thompson (DHHS)" userId="1bf8adab-bc3b-421c-8b61-12f3d047ac73" providerId="ADAL" clId="{AEF29407-B33D-41D4-8AAE-3DAC65889E85}" dt="2020-03-30T06:10:00.463" v="21"/>
        <pc:sldMkLst>
          <pc:docMk/>
          <pc:sldMk cId="3078765870" sldId="369"/>
        </pc:sldMkLst>
      </pc:sldChg>
    </pc:docChg>
  </pc:docChgLst>
  <pc:docChgLst>
    <pc:chgData name="Amanda Thompson (DHHS)" userId="71fd8d61-e027-46b7-8337-a71fdf948df0" providerId="ADAL" clId="{9E9CE064-46D4-4F6E-8A0B-1C49FAFDD67B}"/>
    <pc:docChg chg="custSel modSld">
      <pc:chgData name="Amanda Thompson (DHHS)" userId="71fd8d61-e027-46b7-8337-a71fdf948df0" providerId="ADAL" clId="{9E9CE064-46D4-4F6E-8A0B-1C49FAFDD67B}" dt="2020-03-31T11:53:58.180" v="16" actId="1589"/>
      <pc:docMkLst>
        <pc:docMk/>
      </pc:docMkLst>
      <pc:sldChg chg="addCm modCm">
        <pc:chgData name="Amanda Thompson (DHHS)" userId="71fd8d61-e027-46b7-8337-a71fdf948df0" providerId="ADAL" clId="{9E9CE064-46D4-4F6E-8A0B-1C49FAFDD67B}" dt="2020-03-31T11:52:07.712" v="13"/>
        <pc:sldMkLst>
          <pc:docMk/>
          <pc:sldMk cId="4211433181" sldId="291"/>
        </pc:sldMkLst>
      </pc:sldChg>
      <pc:sldChg chg="addCm">
        <pc:chgData name="Amanda Thompson (DHHS)" userId="71fd8d61-e027-46b7-8337-a71fdf948df0" providerId="ADAL" clId="{9E9CE064-46D4-4F6E-8A0B-1C49FAFDD67B}" dt="2020-03-31T11:53:58.180" v="16" actId="1589"/>
        <pc:sldMkLst>
          <pc:docMk/>
          <pc:sldMk cId="3839084412" sldId="301"/>
        </pc:sldMkLst>
      </pc:sldChg>
      <pc:sldChg chg="addCm delCm modCm">
        <pc:chgData name="Amanda Thompson (DHHS)" userId="71fd8d61-e027-46b7-8337-a71fdf948df0" providerId="ADAL" clId="{9E9CE064-46D4-4F6E-8A0B-1C49FAFDD67B}" dt="2020-03-31T11:46:12.512" v="6" actId="1592"/>
        <pc:sldMkLst>
          <pc:docMk/>
          <pc:sldMk cId="2300859948" sldId="304"/>
        </pc:sldMkLst>
      </pc:sldChg>
      <pc:sldChg chg="modCm">
        <pc:chgData name="Amanda Thompson (DHHS)" userId="71fd8d61-e027-46b7-8337-a71fdf948df0" providerId="ADAL" clId="{9E9CE064-46D4-4F6E-8A0B-1C49FAFDD67B}" dt="2020-03-31T11:42:23.207" v="3"/>
        <pc:sldMkLst>
          <pc:docMk/>
          <pc:sldMk cId="2714459935" sldId="319"/>
        </pc:sldMkLst>
      </pc:sldChg>
      <pc:sldChg chg="addCm modCm">
        <pc:chgData name="Amanda Thompson (DHHS)" userId="71fd8d61-e027-46b7-8337-a71fdf948df0" providerId="ADAL" clId="{9E9CE064-46D4-4F6E-8A0B-1C49FAFDD67B}" dt="2020-03-31T11:49:15.339" v="8" actId="1589"/>
        <pc:sldMkLst>
          <pc:docMk/>
          <pc:sldMk cId="72201265" sldId="328"/>
        </pc:sldMkLst>
      </pc:sldChg>
      <pc:sldChg chg="addCm modCm">
        <pc:chgData name="Amanda Thompson (DHHS)" userId="71fd8d61-e027-46b7-8337-a71fdf948df0" providerId="ADAL" clId="{9E9CE064-46D4-4F6E-8A0B-1C49FAFDD67B}" dt="2020-03-31T11:45:49.332" v="5"/>
        <pc:sldMkLst>
          <pc:docMk/>
          <pc:sldMk cId="4070244452" sldId="329"/>
        </pc:sldMkLst>
      </pc:sldChg>
      <pc:sldChg chg="modCm">
        <pc:chgData name="Amanda Thompson (DHHS)" userId="71fd8d61-e027-46b7-8337-a71fdf948df0" providerId="ADAL" clId="{9E9CE064-46D4-4F6E-8A0B-1C49FAFDD67B}" dt="2020-03-31T11:49:37.620" v="9"/>
        <pc:sldMkLst>
          <pc:docMk/>
          <pc:sldMk cId="2022878847" sldId="330"/>
        </pc:sldMkLst>
      </pc:sldChg>
      <pc:sldChg chg="addCm modCm">
        <pc:chgData name="Amanda Thompson (DHHS)" userId="71fd8d61-e027-46b7-8337-a71fdf948df0" providerId="ADAL" clId="{9E9CE064-46D4-4F6E-8A0B-1C49FAFDD67B}" dt="2020-03-31T11:53:13.479" v="15"/>
        <pc:sldMkLst>
          <pc:docMk/>
          <pc:sldMk cId="3229619751" sldId="362"/>
        </pc:sldMkLst>
      </pc:sldChg>
      <pc:sldChg chg="addCm modCm">
        <pc:chgData name="Amanda Thompson (DHHS)" userId="71fd8d61-e027-46b7-8337-a71fdf948df0" providerId="ADAL" clId="{9E9CE064-46D4-4F6E-8A0B-1C49FAFDD67B}" dt="2020-03-31T11:50:38.314" v="11"/>
        <pc:sldMkLst>
          <pc:docMk/>
          <pc:sldMk cId="1909587925" sldId="3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DB861-8697-4293-B734-50AB606F2CE8}" type="doc">
      <dgm:prSet loTypeId="urn:microsoft.com/office/officeart/2005/8/layout/default" loCatId="list" qsTypeId="urn:microsoft.com/office/officeart/2005/8/quickstyle/3d2" qsCatId="3D" csTypeId="urn:microsoft.com/office/officeart/2005/8/colors/accent1_5" csCatId="accent1" phldr="1"/>
      <dgm:spPr/>
      <dgm:t>
        <a:bodyPr/>
        <a:lstStyle/>
        <a:p>
          <a:endParaRPr lang="en-AU"/>
        </a:p>
      </dgm:t>
    </dgm:pt>
    <dgm:pt modelId="{177969D8-79E9-42D0-A4A3-E5E03BBBD5E6}">
      <dgm:prSet phldrT="[Text]"/>
      <dgm:spPr>
        <a:solidFill>
          <a:schemeClr val="accent2">
            <a:lumMod val="50000"/>
          </a:schemeClr>
        </a:solidFill>
      </dgm:spPr>
      <dgm:t>
        <a:bodyPr/>
        <a:lstStyle/>
        <a:p>
          <a:r>
            <a:rPr lang="en-AU" dirty="0" smtClean="0"/>
            <a:t>Rights</a:t>
          </a:r>
          <a:endParaRPr lang="en-AU" dirty="0"/>
        </a:p>
      </dgm:t>
    </dgm:pt>
    <dgm:pt modelId="{647077DA-F320-4D10-A0F5-F3CB51D4D33B}" type="parTrans" cxnId="{084F709B-163E-4F93-B487-517689E765DB}">
      <dgm:prSet/>
      <dgm:spPr/>
      <dgm:t>
        <a:bodyPr/>
        <a:lstStyle/>
        <a:p>
          <a:endParaRPr lang="en-AU"/>
        </a:p>
      </dgm:t>
    </dgm:pt>
    <dgm:pt modelId="{D82F6C78-F10D-4A7A-A120-C05DA04C6749}" type="sibTrans" cxnId="{084F709B-163E-4F93-B487-517689E765DB}">
      <dgm:prSet/>
      <dgm:spPr/>
      <dgm:t>
        <a:bodyPr/>
        <a:lstStyle/>
        <a:p>
          <a:endParaRPr lang="en-AU"/>
        </a:p>
      </dgm:t>
    </dgm:pt>
    <dgm:pt modelId="{5DB71840-F28D-4CA7-B4F2-48491E0B145F}">
      <dgm:prSet phldrT="[Text]"/>
      <dgm:spPr>
        <a:solidFill>
          <a:schemeClr val="accent2">
            <a:lumMod val="75000"/>
          </a:schemeClr>
        </a:solidFill>
      </dgm:spPr>
      <dgm:t>
        <a:bodyPr/>
        <a:lstStyle/>
        <a:p>
          <a:r>
            <a:rPr lang="en-AU" dirty="0" smtClean="0"/>
            <a:t>Options</a:t>
          </a:r>
          <a:endParaRPr lang="en-AU" dirty="0"/>
        </a:p>
      </dgm:t>
    </dgm:pt>
    <dgm:pt modelId="{A1D14AF7-E271-4CCD-82FA-CF3CE9F4EE71}" type="parTrans" cxnId="{4EC9769A-ADE0-422F-82F3-1F13015ED550}">
      <dgm:prSet/>
      <dgm:spPr/>
      <dgm:t>
        <a:bodyPr/>
        <a:lstStyle/>
        <a:p>
          <a:endParaRPr lang="en-AU"/>
        </a:p>
      </dgm:t>
    </dgm:pt>
    <dgm:pt modelId="{3C11258B-6D20-455F-A35C-02C5B89C0227}" type="sibTrans" cxnId="{4EC9769A-ADE0-422F-82F3-1F13015ED550}">
      <dgm:prSet/>
      <dgm:spPr/>
      <dgm:t>
        <a:bodyPr/>
        <a:lstStyle/>
        <a:p>
          <a:endParaRPr lang="en-AU"/>
        </a:p>
      </dgm:t>
    </dgm:pt>
    <dgm:pt modelId="{BC8378EC-0415-45D2-954C-D8425493FF86}">
      <dgm:prSet phldrT="[Text]"/>
      <dgm:spPr>
        <a:solidFill>
          <a:schemeClr val="accent2"/>
        </a:solidFill>
      </dgm:spPr>
      <dgm:t>
        <a:bodyPr/>
        <a:lstStyle/>
        <a:p>
          <a:r>
            <a:rPr lang="en-AU" dirty="0" smtClean="0"/>
            <a:t>Control</a:t>
          </a:r>
          <a:endParaRPr lang="en-AU" dirty="0"/>
        </a:p>
      </dgm:t>
    </dgm:pt>
    <dgm:pt modelId="{C0685DF6-B034-46CF-9EC4-0FB22FE5564D}" type="parTrans" cxnId="{C8C0931E-1BFC-41AD-98C2-455D7AF3973C}">
      <dgm:prSet/>
      <dgm:spPr/>
      <dgm:t>
        <a:bodyPr/>
        <a:lstStyle/>
        <a:p>
          <a:endParaRPr lang="en-AU"/>
        </a:p>
      </dgm:t>
    </dgm:pt>
    <dgm:pt modelId="{6885D694-64FC-485B-9071-93CA2657F030}" type="sibTrans" cxnId="{C8C0931E-1BFC-41AD-98C2-455D7AF3973C}">
      <dgm:prSet/>
      <dgm:spPr/>
      <dgm:t>
        <a:bodyPr/>
        <a:lstStyle/>
        <a:p>
          <a:endParaRPr lang="en-AU"/>
        </a:p>
      </dgm:t>
    </dgm:pt>
    <dgm:pt modelId="{521A66DD-AAC3-4489-A681-848F4414F8C1}" type="pres">
      <dgm:prSet presAssocID="{3BFDB861-8697-4293-B734-50AB606F2CE8}" presName="diagram" presStyleCnt="0">
        <dgm:presLayoutVars>
          <dgm:dir/>
          <dgm:resizeHandles val="exact"/>
        </dgm:presLayoutVars>
      </dgm:prSet>
      <dgm:spPr/>
      <dgm:t>
        <a:bodyPr/>
        <a:lstStyle/>
        <a:p>
          <a:endParaRPr lang="en-AU"/>
        </a:p>
      </dgm:t>
    </dgm:pt>
    <dgm:pt modelId="{177DBDAF-D03F-45E2-A0B0-A91AF5707E42}" type="pres">
      <dgm:prSet presAssocID="{177969D8-79E9-42D0-A4A3-E5E03BBBD5E6}" presName="node" presStyleLbl="node1" presStyleIdx="0" presStyleCnt="3">
        <dgm:presLayoutVars>
          <dgm:bulletEnabled val="1"/>
        </dgm:presLayoutVars>
      </dgm:prSet>
      <dgm:spPr/>
      <dgm:t>
        <a:bodyPr/>
        <a:lstStyle/>
        <a:p>
          <a:endParaRPr lang="en-AU"/>
        </a:p>
      </dgm:t>
    </dgm:pt>
    <dgm:pt modelId="{D5554886-F27F-487C-835E-B168A07D062C}" type="pres">
      <dgm:prSet presAssocID="{D82F6C78-F10D-4A7A-A120-C05DA04C6749}" presName="sibTrans" presStyleCnt="0"/>
      <dgm:spPr/>
    </dgm:pt>
    <dgm:pt modelId="{AD2DE33C-B0A0-4D8B-9303-E314894813B0}" type="pres">
      <dgm:prSet presAssocID="{5DB71840-F28D-4CA7-B4F2-48491E0B145F}" presName="node" presStyleLbl="node1" presStyleIdx="1" presStyleCnt="3">
        <dgm:presLayoutVars>
          <dgm:bulletEnabled val="1"/>
        </dgm:presLayoutVars>
      </dgm:prSet>
      <dgm:spPr/>
      <dgm:t>
        <a:bodyPr/>
        <a:lstStyle/>
        <a:p>
          <a:endParaRPr lang="en-AU"/>
        </a:p>
      </dgm:t>
    </dgm:pt>
    <dgm:pt modelId="{9C0EFB83-B9BB-405D-9C21-261F76137900}" type="pres">
      <dgm:prSet presAssocID="{3C11258B-6D20-455F-A35C-02C5B89C0227}" presName="sibTrans" presStyleCnt="0"/>
      <dgm:spPr/>
    </dgm:pt>
    <dgm:pt modelId="{3677759B-0525-46DB-9E64-DBFA2C88D4BC}" type="pres">
      <dgm:prSet presAssocID="{BC8378EC-0415-45D2-954C-D8425493FF86}" presName="node" presStyleLbl="node1" presStyleIdx="2" presStyleCnt="3" custScaleX="98799" custScaleY="100370">
        <dgm:presLayoutVars>
          <dgm:bulletEnabled val="1"/>
        </dgm:presLayoutVars>
      </dgm:prSet>
      <dgm:spPr/>
      <dgm:t>
        <a:bodyPr/>
        <a:lstStyle/>
        <a:p>
          <a:endParaRPr lang="en-AU"/>
        </a:p>
      </dgm:t>
    </dgm:pt>
  </dgm:ptLst>
  <dgm:cxnLst>
    <dgm:cxn modelId="{4EC9769A-ADE0-422F-82F3-1F13015ED550}" srcId="{3BFDB861-8697-4293-B734-50AB606F2CE8}" destId="{5DB71840-F28D-4CA7-B4F2-48491E0B145F}" srcOrd="1" destOrd="0" parTransId="{A1D14AF7-E271-4CCD-82FA-CF3CE9F4EE71}" sibTransId="{3C11258B-6D20-455F-A35C-02C5B89C0227}"/>
    <dgm:cxn modelId="{C8C0931E-1BFC-41AD-98C2-455D7AF3973C}" srcId="{3BFDB861-8697-4293-B734-50AB606F2CE8}" destId="{BC8378EC-0415-45D2-954C-D8425493FF86}" srcOrd="2" destOrd="0" parTransId="{C0685DF6-B034-46CF-9EC4-0FB22FE5564D}" sibTransId="{6885D694-64FC-485B-9071-93CA2657F030}"/>
    <dgm:cxn modelId="{15C39581-8B60-4EBB-B0AB-359E97CA215D}" type="presOf" srcId="{3BFDB861-8697-4293-B734-50AB606F2CE8}" destId="{521A66DD-AAC3-4489-A681-848F4414F8C1}" srcOrd="0" destOrd="0" presId="urn:microsoft.com/office/officeart/2005/8/layout/default"/>
    <dgm:cxn modelId="{DC61D2B8-5C03-466F-925F-1B8CE7B0FB4D}" type="presOf" srcId="{177969D8-79E9-42D0-A4A3-E5E03BBBD5E6}" destId="{177DBDAF-D03F-45E2-A0B0-A91AF5707E42}" srcOrd="0" destOrd="0" presId="urn:microsoft.com/office/officeart/2005/8/layout/default"/>
    <dgm:cxn modelId="{0801063F-8E54-45BE-A703-A52174B2A9C7}" type="presOf" srcId="{5DB71840-F28D-4CA7-B4F2-48491E0B145F}" destId="{AD2DE33C-B0A0-4D8B-9303-E314894813B0}" srcOrd="0" destOrd="0" presId="urn:microsoft.com/office/officeart/2005/8/layout/default"/>
    <dgm:cxn modelId="{084F709B-163E-4F93-B487-517689E765DB}" srcId="{3BFDB861-8697-4293-B734-50AB606F2CE8}" destId="{177969D8-79E9-42D0-A4A3-E5E03BBBD5E6}" srcOrd="0" destOrd="0" parTransId="{647077DA-F320-4D10-A0F5-F3CB51D4D33B}" sibTransId="{D82F6C78-F10D-4A7A-A120-C05DA04C6749}"/>
    <dgm:cxn modelId="{48E302E0-D863-4F2A-A309-72695A723B77}" type="presOf" srcId="{BC8378EC-0415-45D2-954C-D8425493FF86}" destId="{3677759B-0525-46DB-9E64-DBFA2C88D4BC}" srcOrd="0" destOrd="0" presId="urn:microsoft.com/office/officeart/2005/8/layout/default"/>
    <dgm:cxn modelId="{340F977C-AD85-444E-9BDC-A646B07C6EAB}" type="presParOf" srcId="{521A66DD-AAC3-4489-A681-848F4414F8C1}" destId="{177DBDAF-D03F-45E2-A0B0-A91AF5707E42}" srcOrd="0" destOrd="0" presId="urn:microsoft.com/office/officeart/2005/8/layout/default"/>
    <dgm:cxn modelId="{669A6544-1058-4B78-9187-467FC9335F13}" type="presParOf" srcId="{521A66DD-AAC3-4489-A681-848F4414F8C1}" destId="{D5554886-F27F-487C-835E-B168A07D062C}" srcOrd="1" destOrd="0" presId="urn:microsoft.com/office/officeart/2005/8/layout/default"/>
    <dgm:cxn modelId="{D421C2AE-8EDC-44B9-BC31-5329BC55EA3B}" type="presParOf" srcId="{521A66DD-AAC3-4489-A681-848F4414F8C1}" destId="{AD2DE33C-B0A0-4D8B-9303-E314894813B0}" srcOrd="2" destOrd="0" presId="urn:microsoft.com/office/officeart/2005/8/layout/default"/>
    <dgm:cxn modelId="{A09BCBB7-D9C5-49B8-A065-2A0E39E9BA6D}" type="presParOf" srcId="{521A66DD-AAC3-4489-A681-848F4414F8C1}" destId="{9C0EFB83-B9BB-405D-9C21-261F76137900}" srcOrd="3" destOrd="0" presId="urn:microsoft.com/office/officeart/2005/8/layout/default"/>
    <dgm:cxn modelId="{823A80F1-E6AB-41AB-BDB7-026D267E6E1F}" type="presParOf" srcId="{521A66DD-AAC3-4489-A681-848F4414F8C1}" destId="{3677759B-0525-46DB-9E64-DBFA2C88D4BC}"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DBDAF-D03F-45E2-A0B0-A91AF5707E42}">
      <dsp:nvSpPr>
        <dsp:cNvPr id="0" name=""/>
        <dsp:cNvSpPr/>
      </dsp:nvSpPr>
      <dsp:spPr>
        <a:xfrm>
          <a:off x="2531" y="482121"/>
          <a:ext cx="2480667" cy="1488400"/>
        </a:xfrm>
        <a:prstGeom prst="rect">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AU" sz="5100" kern="1200" dirty="0" smtClean="0"/>
            <a:t>Rights</a:t>
          </a:r>
          <a:endParaRPr lang="en-AU" sz="5100" kern="1200" dirty="0"/>
        </a:p>
      </dsp:txBody>
      <dsp:txXfrm>
        <a:off x="2531" y="482121"/>
        <a:ext cx="2480667" cy="1488400"/>
      </dsp:txXfrm>
    </dsp:sp>
    <dsp:sp modelId="{AD2DE33C-B0A0-4D8B-9303-E314894813B0}">
      <dsp:nvSpPr>
        <dsp:cNvPr id="0" name=""/>
        <dsp:cNvSpPr/>
      </dsp:nvSpPr>
      <dsp:spPr>
        <a:xfrm>
          <a:off x="2731265" y="482121"/>
          <a:ext cx="2480667" cy="148840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AU" sz="5100" kern="1200" dirty="0" smtClean="0"/>
            <a:t>Options</a:t>
          </a:r>
          <a:endParaRPr lang="en-AU" sz="5100" kern="1200" dirty="0"/>
        </a:p>
      </dsp:txBody>
      <dsp:txXfrm>
        <a:off x="2731265" y="482121"/>
        <a:ext cx="2480667" cy="1488400"/>
      </dsp:txXfrm>
    </dsp:sp>
    <dsp:sp modelId="{3677759B-0525-46DB-9E64-DBFA2C88D4BC}">
      <dsp:nvSpPr>
        <dsp:cNvPr id="0" name=""/>
        <dsp:cNvSpPr/>
      </dsp:nvSpPr>
      <dsp:spPr>
        <a:xfrm>
          <a:off x="5459999" y="479367"/>
          <a:ext cx="2450874" cy="1493907"/>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AU" sz="5100" kern="1200" dirty="0" smtClean="0"/>
            <a:t>Control</a:t>
          </a:r>
          <a:endParaRPr lang="en-AU" sz="5100" kern="1200" dirty="0"/>
        </a:p>
      </dsp:txBody>
      <dsp:txXfrm>
        <a:off x="5459999" y="479367"/>
        <a:ext cx="2450874" cy="14939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876A64B2-330C-4AA6-8723-CEFBD3501645}" type="datetimeFigureOut">
              <a:rPr lang="en-AU" smtClean="0"/>
              <a:t>29/10/2020</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FA494084-E46D-4E52-97D5-5817791D024B}" type="slidenum">
              <a:rPr lang="en-AU" smtClean="0"/>
              <a:t>‹#›</a:t>
            </a:fld>
            <a:endParaRPr lang="en-AU"/>
          </a:p>
        </p:txBody>
      </p:sp>
    </p:spTree>
    <p:extLst>
      <p:ext uri="{BB962C8B-B14F-4D97-AF65-F5344CB8AC3E}">
        <p14:creationId xmlns:p14="http://schemas.microsoft.com/office/powerpoint/2010/main" val="153594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legalaid.vic.gov.au/find-legal-answers/sex-and-law/sexual-assaul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ifs.gov.au/publications/sexual-violence-and-gay-lesbian-bisexual-trans-intersex-and-queer-communit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100" b="1" i="0"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sz="1100" b="1" i="0" kern="0" dirty="0" smtClean="0">
                <a:solidFill>
                  <a:schemeClr val="tx1"/>
                </a:solidFill>
                <a:latin typeface="Arial" panose="020B0604020202020204" pitchFamily="34" charset="0"/>
                <a:cs typeface="Arial" panose="020B0604020202020204" pitchFamily="34" charset="0"/>
              </a:rPr>
              <a:t>Instructions for</a:t>
            </a:r>
            <a:r>
              <a:rPr lang="en-US" sz="1100" b="1" i="0" kern="0" baseline="0" dirty="0" smtClean="0">
                <a:solidFill>
                  <a:schemeClr val="tx1"/>
                </a:solidFill>
                <a:latin typeface="Arial" panose="020B0604020202020204" pitchFamily="34" charset="0"/>
                <a:cs typeface="Arial" panose="020B0604020202020204" pitchFamily="34" charset="0"/>
              </a:rPr>
              <a:t> facilitators:</a:t>
            </a:r>
            <a:endParaRPr lang="en-US" sz="1100" b="1" i="0" kern="0" dirty="0" smtClean="0">
              <a:solidFill>
                <a:schemeClr val="tx1"/>
              </a:solidFill>
              <a:latin typeface="Arial" panose="020B0604020202020204" pitchFamily="34" charset="0"/>
              <a:cs typeface="Arial" panose="020B0604020202020204" pitchFamily="34" charset="0"/>
            </a:endParaRPr>
          </a:p>
          <a:p>
            <a:pPr marL="0" indent="0">
              <a:lnSpc>
                <a:spcPct val="125000"/>
              </a:lnSpc>
              <a:buFont typeface="Arial" panose="020B0604020202020204" pitchFamily="34" charset="0"/>
              <a:buNone/>
            </a:pPr>
            <a:endParaRPr lang="en-AU" sz="1100" b="0" i="0" baseline="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AU" sz="1100" b="0" kern="1200" dirty="0" smtClean="0">
                <a:solidFill>
                  <a:schemeClr val="tx1"/>
                </a:solidFill>
                <a:effectLst/>
                <a:latin typeface="+mn-lt"/>
                <a:ea typeface="+mn-ea"/>
                <a:cs typeface="+mn-cs"/>
              </a:rPr>
              <a:t>This training has been tailored specifically for the clinical operating environment within the health sector and covers the MARAM practice expectations for staff groups assigned sensitive practice responsibilities as set out in the </a:t>
            </a:r>
            <a:r>
              <a:rPr lang="en-AU" sz="1100" b="0" i="1" kern="1200" dirty="0" smtClean="0">
                <a:solidFill>
                  <a:schemeClr val="tx1"/>
                </a:solidFill>
                <a:effectLst/>
                <a:latin typeface="+mn-lt"/>
                <a:ea typeface="+mn-ea"/>
                <a:cs typeface="+mn-cs"/>
              </a:rPr>
              <a:t>Workforce Mapping for MARAM Alignment Guide</a:t>
            </a:r>
            <a:r>
              <a:rPr lang="en-AU" sz="1100" b="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100" kern="1200" dirty="0" smtClean="0">
                <a:solidFill>
                  <a:schemeClr val="tx1"/>
                </a:solidFill>
                <a:effectLst/>
                <a:latin typeface="+mn-lt"/>
                <a:ea typeface="+mn-ea"/>
                <a:cs typeface="+mn-cs"/>
              </a:rPr>
              <a:t>CASA </a:t>
            </a:r>
            <a:r>
              <a:rPr lang="en-AU" sz="1100" kern="1200" dirty="0" smtClean="0">
                <a:solidFill>
                  <a:schemeClr val="tx1"/>
                </a:solidFill>
                <a:effectLst/>
                <a:latin typeface="+mn-lt"/>
                <a:ea typeface="+mn-ea"/>
                <a:cs typeface="+mn-cs"/>
              </a:rPr>
              <a:t>House </a:t>
            </a:r>
            <a:r>
              <a:rPr lang="en-AU" sz="1100" kern="1200" dirty="0" smtClean="0">
                <a:solidFill>
                  <a:schemeClr val="tx1"/>
                </a:solidFill>
                <a:effectLst/>
                <a:latin typeface="+mn-lt"/>
                <a:ea typeface="+mn-ea"/>
                <a:cs typeface="+mn-cs"/>
              </a:rPr>
              <a:t>has</a:t>
            </a:r>
            <a:r>
              <a:rPr lang="en-AU" sz="1100" kern="1200" baseline="0" dirty="0" smtClean="0">
                <a:solidFill>
                  <a:schemeClr val="tx1"/>
                </a:solidFill>
                <a:effectLst/>
                <a:latin typeface="+mn-lt"/>
                <a:ea typeface="+mn-ea"/>
                <a:cs typeface="+mn-cs"/>
              </a:rPr>
              <a:t> designed this module </a:t>
            </a:r>
            <a:r>
              <a:rPr lang="en-AU" sz="1100" kern="1200" dirty="0" smtClean="0">
                <a:solidFill>
                  <a:schemeClr val="tx1"/>
                </a:solidFill>
                <a:effectLst/>
                <a:latin typeface="+mn-lt"/>
                <a:ea typeface="+mn-ea"/>
                <a:cs typeface="+mn-cs"/>
              </a:rPr>
              <a:t>to address the specific needs of patients who have experienced sexual assault. </a:t>
            </a:r>
          </a:p>
          <a:p>
            <a:pPr marL="171450" indent="-171450">
              <a:buFont typeface="Arial" panose="020B0604020202020204" pitchFamily="34" charset="0"/>
              <a:buChar char="•"/>
            </a:pPr>
            <a:r>
              <a:rPr lang="en-AU" sz="1100" kern="1200" baseline="0" dirty="0" smtClean="0">
                <a:solidFill>
                  <a:schemeClr val="tx1"/>
                </a:solidFill>
                <a:effectLst/>
                <a:latin typeface="+mn-lt"/>
                <a:ea typeface="+mn-ea"/>
                <a:cs typeface="+mn-cs"/>
              </a:rPr>
              <a:t>It is assumed that people attending this session will have completed Sensitive Practice module and have a good understanding of family violence and how to apply sensitive practice</a:t>
            </a:r>
          </a:p>
          <a:p>
            <a:pPr marL="0" indent="0">
              <a:lnSpc>
                <a:spcPct val="125000"/>
              </a:lnSpc>
              <a:buFont typeface="Arial" panose="020B0604020202020204" pitchFamily="34" charset="0"/>
              <a:buNone/>
            </a:pPr>
            <a:endParaRPr lang="en-AU" sz="1100" b="0" i="0" dirty="0" smtClean="0">
              <a:solidFill>
                <a:schemeClr val="tx1"/>
              </a:solidFill>
              <a:latin typeface="Arial" panose="020B0604020202020204" pitchFamily="34" charset="0"/>
              <a:cs typeface="Arial" panose="020B0604020202020204" pitchFamily="34" charset="0"/>
            </a:endParaRPr>
          </a:p>
          <a:p>
            <a:pPr marL="180000" indent="-180000">
              <a:lnSpc>
                <a:spcPct val="125000"/>
              </a:lnSpc>
              <a:buFont typeface="Arial" panose="020B0604020202020204" pitchFamily="34" charset="0"/>
              <a:buChar char="•"/>
            </a:pPr>
            <a:r>
              <a:rPr lang="en-AU" sz="1100" b="1" i="0" dirty="0" smtClean="0">
                <a:solidFill>
                  <a:schemeClr val="tx1"/>
                </a:solidFill>
                <a:latin typeface="Arial" panose="020B0604020202020204" pitchFamily="34" charset="0"/>
                <a:cs typeface="Arial" panose="020B0604020202020204" pitchFamily="34" charset="0"/>
              </a:rPr>
              <a:t>Welcome participants</a:t>
            </a:r>
          </a:p>
          <a:p>
            <a:pPr marL="180000" indent="-180000">
              <a:lnSpc>
                <a:spcPct val="125000"/>
              </a:lnSpc>
              <a:buFont typeface="Arial" panose="020B0604020202020204" pitchFamily="34" charset="0"/>
              <a:buChar char="•"/>
            </a:pPr>
            <a:r>
              <a:rPr lang="en-AU" sz="1100" b="1" i="0" dirty="0" smtClean="0">
                <a:solidFill>
                  <a:schemeClr val="tx1"/>
                </a:solidFill>
                <a:latin typeface="Arial" panose="020B0604020202020204" pitchFamily="34" charset="0"/>
                <a:cs typeface="Arial" panose="020B0604020202020204" pitchFamily="34" charset="0"/>
              </a:rPr>
              <a:t>Introductions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sz="1100" b="1"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100" b="1" i="0" baseline="0" dirty="0" smtClean="0">
                <a:solidFill>
                  <a:schemeClr val="tx1"/>
                </a:solidFill>
                <a:latin typeface="Arial" panose="020B0604020202020204" pitchFamily="34" charset="0"/>
                <a:cs typeface="Arial" panose="020B0604020202020204" pitchFamily="34" charset="0"/>
              </a:rPr>
              <a:t>Suggested facilitator dialogue: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sz="1100" b="1" i="0" baseline="0" dirty="0" smtClean="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baseline="0" dirty="0" smtClean="0">
                <a:solidFill>
                  <a:schemeClr val="tx1"/>
                </a:solidFill>
                <a:latin typeface="Arial" panose="020B0604020202020204" pitchFamily="34" charset="0"/>
                <a:cs typeface="Arial" panose="020B0604020202020204" pitchFamily="34" charset="0"/>
              </a:rPr>
              <a:t>Welcome to the Strengthening Hospital Responses to Family Violence Supplementary Module- Responding to sexual assault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dirty="0" smtClean="0">
                <a:solidFill>
                  <a:schemeClr val="tx1"/>
                </a:solidFill>
                <a:latin typeface="Arial" panose="020B0604020202020204" pitchFamily="34" charset="0"/>
                <a:cs typeface="Arial" panose="020B0604020202020204" pitchFamily="34" charset="0"/>
              </a:rPr>
              <a:t>We wish to acknowledge</a:t>
            </a:r>
            <a:r>
              <a:rPr lang="en-AU" sz="1100" b="0" i="0" baseline="0" dirty="0" smtClean="0">
                <a:solidFill>
                  <a:schemeClr val="tx1"/>
                </a:solidFill>
                <a:latin typeface="Arial" panose="020B0604020202020204" pitchFamily="34" charset="0"/>
                <a:cs typeface="Arial" panose="020B0604020202020204" pitchFamily="34" charset="0"/>
              </a:rPr>
              <a:t> the traditional owners of our land, the people of Kulin Nation and pay our respect to elders past, present and emerging.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0" i="0" baseline="0" dirty="0" smtClean="0">
                <a:solidFill>
                  <a:schemeClr val="tx1"/>
                </a:solidFill>
                <a:latin typeface="Arial" panose="020B0604020202020204" pitchFamily="34" charset="0"/>
                <a:cs typeface="Arial" panose="020B0604020202020204" pitchFamily="34" charset="0"/>
              </a:rPr>
              <a:t>We also wish to acknowledge victim survivors of family violence, particularly women and children that have been killed in the context of family violence. We hope what is presented in this training is respectful to their individual experiences.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baseline="0" dirty="0" smtClean="0">
              <a:solidFill>
                <a:schemeClr val="tx1"/>
              </a:solidFill>
              <a:latin typeface="Arial" panose="020B0604020202020204" pitchFamily="34" charset="0"/>
              <a:cs typeface="Arial" panose="020B0604020202020204" pitchFamily="34" charset="0"/>
            </a:endParaRPr>
          </a:p>
          <a:p>
            <a:pPr marL="180000" indent="-180000">
              <a:lnSpc>
                <a:spcPct val="125000"/>
              </a:lnSpc>
              <a:buFont typeface="Arial" panose="020B0604020202020204" pitchFamily="34" charset="0"/>
              <a:buChar char="•"/>
            </a:pPr>
            <a:r>
              <a:rPr lang="en-AU" sz="1100" i="0" dirty="0" smtClean="0">
                <a:solidFill>
                  <a:schemeClr val="tx1"/>
                </a:solidFill>
                <a:latin typeface="Arial" panose="020B0604020202020204" pitchFamily="34" charset="0"/>
                <a:cs typeface="Arial" panose="020B0604020202020204" pitchFamily="34" charset="0"/>
              </a:rPr>
              <a:t>Family</a:t>
            </a:r>
            <a:r>
              <a:rPr lang="en-AU" sz="1100" i="0" baseline="0" dirty="0" smtClean="0">
                <a:solidFill>
                  <a:schemeClr val="tx1"/>
                </a:solidFill>
                <a:latin typeface="Arial" panose="020B0604020202020204" pitchFamily="34" charset="0"/>
                <a:cs typeface="Arial" panose="020B0604020202020204" pitchFamily="34" charset="0"/>
              </a:rPr>
              <a:t> violence</a:t>
            </a:r>
            <a:r>
              <a:rPr lang="en-AU" sz="1100" i="0" dirty="0" smtClean="0">
                <a:solidFill>
                  <a:schemeClr val="tx1"/>
                </a:solidFill>
                <a:latin typeface="Arial" panose="020B0604020202020204" pitchFamily="34" charset="0"/>
                <a:cs typeface="Arial" panose="020B0604020202020204" pitchFamily="34" charset="0"/>
              </a:rPr>
              <a:t> is a complex and sensitive topic, we want to ensure that our interactions are supportive and provide everyone with the opportunity to participate. </a:t>
            </a:r>
          </a:p>
          <a:p>
            <a:pPr marL="180000" indent="-180000">
              <a:lnSpc>
                <a:spcPct val="125000"/>
              </a:lnSpc>
              <a:buFont typeface="Arial" panose="020B0604020202020204" pitchFamily="34" charset="0"/>
              <a:buChar char="•"/>
            </a:pPr>
            <a:r>
              <a:rPr lang="en-AU" sz="1100" b="0" i="0" dirty="0" smtClean="0">
                <a:solidFill>
                  <a:schemeClr val="tx1"/>
                </a:solidFill>
                <a:latin typeface="Arial" panose="020B0604020202020204" pitchFamily="34" charset="0"/>
                <a:cs typeface="Arial" panose="020B0604020202020204" pitchFamily="34" charset="0"/>
              </a:rPr>
              <a:t>To support a safe learning environment we ask you to commit to the following group agreement:</a:t>
            </a:r>
          </a:p>
          <a:p>
            <a:pPr marL="637200" marR="0" lvl="3" indent="-180000" algn="l" defTabSz="914400" rtl="0" eaLnBrk="1" fontAlgn="auto" latinLnBrk="0" hangingPunct="1">
              <a:lnSpc>
                <a:spcPct val="125000"/>
              </a:lnSpc>
              <a:spcBef>
                <a:spcPts val="0"/>
              </a:spcBef>
              <a:spcAft>
                <a:spcPts val="0"/>
              </a:spcAft>
              <a:buClrTx/>
              <a:buSzTx/>
              <a:buFontTx/>
              <a:buChar char="-"/>
              <a:tabLst/>
              <a:defRPr/>
            </a:pPr>
            <a:r>
              <a:rPr lang="en-AU" sz="1100" i="0" dirty="0" smtClean="0">
                <a:solidFill>
                  <a:schemeClr val="tx1"/>
                </a:solidFill>
                <a:latin typeface="Arial" panose="020B0604020202020204" pitchFamily="34" charset="0"/>
                <a:cs typeface="Arial" panose="020B0604020202020204" pitchFamily="34" charset="0"/>
              </a:rPr>
              <a:t>You are</a:t>
            </a:r>
            <a:r>
              <a:rPr lang="en-AU" sz="1100" i="0" baseline="0" dirty="0" smtClean="0">
                <a:solidFill>
                  <a:schemeClr val="tx1"/>
                </a:solidFill>
                <a:latin typeface="Arial" panose="020B0604020202020204" pitchFamily="34" charset="0"/>
                <a:cs typeface="Arial" panose="020B0604020202020204" pitchFamily="34" charset="0"/>
              </a:rPr>
              <a:t> w</a:t>
            </a:r>
            <a:r>
              <a:rPr lang="en-AU" sz="1100" i="0" dirty="0" smtClean="0">
                <a:solidFill>
                  <a:schemeClr val="tx1"/>
                </a:solidFill>
                <a:latin typeface="Arial" panose="020B0604020202020204" pitchFamily="34" charset="0"/>
                <a:cs typeface="Arial" panose="020B0604020202020204" pitchFamily="34" charset="0"/>
              </a:rPr>
              <a:t>elcome to take a break at any time during the training without asking permission</a:t>
            </a:r>
          </a:p>
          <a:p>
            <a:pPr marL="637200" lvl="3" indent="-180000">
              <a:lnSpc>
                <a:spcPct val="125000"/>
              </a:lnSpc>
              <a:buFontTx/>
              <a:buChar char="-"/>
            </a:pPr>
            <a:r>
              <a:rPr lang="en-AU" sz="1100" i="0" dirty="0" smtClean="0">
                <a:solidFill>
                  <a:schemeClr val="tx1"/>
                </a:solidFill>
                <a:latin typeface="Arial" panose="020B0604020202020204" pitchFamily="34" charset="0"/>
                <a:cs typeface="Arial" panose="020B0604020202020204" pitchFamily="34" charset="0"/>
              </a:rPr>
              <a:t>One person at a time to speak</a:t>
            </a:r>
          </a:p>
          <a:p>
            <a:pPr marL="637200" lvl="3" indent="-180000">
              <a:lnSpc>
                <a:spcPct val="125000"/>
              </a:lnSpc>
              <a:buFontTx/>
              <a:buChar char="-"/>
            </a:pPr>
            <a:r>
              <a:rPr lang="en-AU" sz="1100" i="0" dirty="0" smtClean="0">
                <a:solidFill>
                  <a:schemeClr val="tx1"/>
                </a:solidFill>
                <a:latin typeface="Arial" panose="020B0604020202020204" pitchFamily="34" charset="0"/>
                <a:cs typeface="Arial" panose="020B0604020202020204" pitchFamily="34" charset="0"/>
              </a:rPr>
              <a:t>De-identify examples from practice to protect confidentiality</a:t>
            </a:r>
          </a:p>
          <a:p>
            <a:pPr marL="637200" lvl="3" indent="-180000">
              <a:lnSpc>
                <a:spcPct val="125000"/>
              </a:lnSpc>
              <a:buFontTx/>
              <a:buChar char="-"/>
            </a:pPr>
            <a:r>
              <a:rPr lang="en-AU" sz="1100" i="0" dirty="0" smtClean="0">
                <a:solidFill>
                  <a:schemeClr val="tx1"/>
                </a:solidFill>
                <a:latin typeface="Arial" panose="020B0604020202020204" pitchFamily="34" charset="0"/>
                <a:cs typeface="Arial" panose="020B0604020202020204" pitchFamily="34" charset="0"/>
              </a:rPr>
              <a:t>Acknowledge that there will be people in their room with their own experience of family violence</a:t>
            </a:r>
          </a:p>
          <a:p>
            <a:pPr marL="457200" lvl="3" indent="0">
              <a:lnSpc>
                <a:spcPct val="125000"/>
              </a:lnSpc>
              <a:buFontTx/>
              <a:buNone/>
            </a:pPr>
            <a:endParaRPr lang="en-AU" sz="1100" i="0" dirty="0" smtClean="0">
              <a:solidFill>
                <a:schemeClr val="tx1"/>
              </a:solidFill>
              <a:latin typeface="Arial" panose="020B0604020202020204" pitchFamily="34" charset="0"/>
              <a:cs typeface="Arial" panose="020B0604020202020204" pitchFamily="34" charset="0"/>
            </a:endParaRPr>
          </a:p>
          <a:p>
            <a:pPr marL="180000" lvl="0" indent="-180000">
              <a:lnSpc>
                <a:spcPct val="125000"/>
              </a:lnSpc>
              <a:buFont typeface="Arial" panose="020B0604020202020204" pitchFamily="34" charset="0"/>
              <a:buChar char="•"/>
            </a:pPr>
            <a:r>
              <a:rPr lang="en-AU" sz="1100" i="0" dirty="0" smtClean="0">
                <a:solidFill>
                  <a:schemeClr val="tx1"/>
                </a:solidFill>
                <a:latin typeface="Arial" panose="020B0604020202020204" pitchFamily="34" charset="0"/>
                <a:cs typeface="Arial" panose="020B0604020202020204" pitchFamily="34" charset="0"/>
              </a:rPr>
              <a:t>This presentation will inform you of how to access support if you</a:t>
            </a:r>
            <a:r>
              <a:rPr lang="en-AU" sz="1100" i="0" baseline="0" dirty="0" smtClean="0">
                <a:solidFill>
                  <a:schemeClr val="tx1"/>
                </a:solidFill>
                <a:latin typeface="Arial" panose="020B0604020202020204" pitchFamily="34" charset="0"/>
                <a:cs typeface="Arial" panose="020B0604020202020204" pitchFamily="34" charset="0"/>
              </a:rPr>
              <a:t> feel emotionally impacted by anything covered in training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dirty="0">
                <a:solidFill>
                  <a:srgbClr val="00919B"/>
                </a:solidFill>
                <a:latin typeface="Arial" panose="020B0604020202020204" pitchFamily="34" charset="0"/>
                <a:ea typeface="宋体" charset="0"/>
                <a:cs typeface="Arial" panose="020B0604020202020204" pitchFamily="34" charset="0"/>
              </a:rPr>
              <a:t/>
            </a:r>
            <a:br>
              <a:rPr lang="en-AU" sz="1100" b="1" i="0" dirty="0">
                <a:solidFill>
                  <a:srgbClr val="00919B"/>
                </a:solidFill>
                <a:latin typeface="Arial" panose="020B0604020202020204" pitchFamily="34" charset="0"/>
                <a:ea typeface="宋体" charset="0"/>
                <a:cs typeface="Arial" panose="020B0604020202020204" pitchFamily="34" charset="0"/>
              </a:rPr>
            </a:br>
            <a:endParaRPr lang="en-AU" sz="11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446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a:t>
            </a:r>
            <a:r>
              <a:rPr lang="en-AU" sz="1100" b="1" dirty="0" smtClean="0">
                <a:solidFill>
                  <a:schemeClr val="tx1"/>
                </a:solidFill>
                <a:latin typeface="Arial" panose="020B0604020202020204" pitchFamily="34" charset="0"/>
                <a:cs typeface="Arial" panose="020B0604020202020204" pitchFamily="34" charset="0"/>
              </a:rPr>
              <a:t>dialogue/optional information:</a:t>
            </a:r>
            <a:endParaRPr lang="en-AU" sz="1100" b="1" dirty="0">
              <a:solidFill>
                <a:schemeClr val="tx1"/>
              </a:solidFill>
              <a:latin typeface="Arial" panose="020B0604020202020204" pitchFamily="34" charset="0"/>
              <a:cs typeface="Arial" panose="020B0604020202020204" pitchFamily="34" charset="0"/>
            </a:endParaRPr>
          </a:p>
          <a:p>
            <a:pPr indent="-240025">
              <a:lnSpc>
                <a:spcPct val="100000"/>
              </a:lnSpc>
              <a:buFont typeface="+mj-lt"/>
              <a:buNone/>
              <a:defRPr/>
            </a:pPr>
            <a:endParaRPr lang="en-US" sz="1100" b="1" i="1" kern="1200" dirty="0">
              <a:solidFill>
                <a:schemeClr val="tx1"/>
              </a:solidFill>
              <a:effectLst/>
              <a:latin typeface="Arial" panose="020B0604020202020204" pitchFamily="34" charset="0"/>
              <a:cs typeface="Arial" panose="020B0604020202020204" pitchFamily="34" charset="0"/>
            </a:endParaRPr>
          </a:p>
          <a:p>
            <a:pPr marL="338694" lvl="0" indent="-342351">
              <a:lnSpc>
                <a:spcPct val="107000"/>
              </a:lnSpc>
              <a:buFont typeface="Arial" panose="020B0604020202020204" pitchFamily="34" charset="0"/>
              <a:buChar char="•"/>
              <a:tabLst>
                <a:tab pos="456468" algn="l"/>
              </a:tabLst>
            </a:pPr>
            <a:r>
              <a:rPr lang="en-US" sz="1100" dirty="0" smtClean="0">
                <a:latin typeface="Arial" panose="020B0604020202020204" pitchFamily="34" charset="0"/>
                <a:ea typeface="Calibri" panose="020F0502020204030204" pitchFamily="34" charset="0"/>
                <a:cs typeface="Arial" panose="020B0604020202020204" pitchFamily="34" charset="0"/>
              </a:rPr>
              <a:t>- The majority of victims who have been sexually assaulted do not report the incident to the police. People are reluctant to report for fear of blame, fear of the justice system - there are many negative stereotypes around sexual offences</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marL="338694" lvl="0"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 The </a:t>
            </a:r>
            <a:r>
              <a:rPr lang="en-AU" sz="1100" i="1" dirty="0" smtClean="0">
                <a:latin typeface="Arial" panose="020B0604020202020204" pitchFamily="34" charset="0"/>
                <a:ea typeface="Calibri" panose="020F0502020204030204" pitchFamily="34" charset="0"/>
                <a:cs typeface="Arial" panose="020B0604020202020204" pitchFamily="34" charset="0"/>
              </a:rPr>
              <a:t>National Personal Safety Survey</a:t>
            </a:r>
            <a:r>
              <a:rPr lang="en-AU" sz="1100" dirty="0" smtClean="0">
                <a:latin typeface="Arial" panose="020B0604020202020204" pitchFamily="34" charset="0"/>
                <a:ea typeface="Calibri" panose="020F0502020204030204" pitchFamily="34" charset="0"/>
                <a:cs typeface="Arial" panose="020B0604020202020204" pitchFamily="34" charset="0"/>
              </a:rPr>
              <a:t> found that about 90 per cent of women who experience sexual assault don’t access crisis support, legal help or other support services such as telephone help lines. </a:t>
            </a:r>
          </a:p>
          <a:p>
            <a:pPr>
              <a:lnSpc>
                <a:spcPct val="107000"/>
              </a:lnSpc>
            </a:pPr>
            <a:endParaRPr lang="en-AU" sz="1100" b="1" i="1"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100" b="1" i="1" dirty="0" smtClean="0">
                <a:latin typeface="Arial" panose="020B0604020202020204" pitchFamily="34" charset="0"/>
                <a:ea typeface="Calibri" panose="020F0502020204030204" pitchFamily="34" charset="0"/>
                <a:cs typeface="Arial" panose="020B0604020202020204" pitchFamily="34" charset="0"/>
              </a:rPr>
              <a:t>Ask - why do you think sexual assault is often undisclosed and under reported?</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100" b="1" dirty="0" smtClean="0">
                <a:latin typeface="Arial" panose="020B0604020202020204" pitchFamily="34" charset="0"/>
                <a:ea typeface="Calibri" panose="020F0502020204030204" pitchFamily="34" charset="0"/>
                <a:cs typeface="Arial" panose="020B0604020202020204" pitchFamily="34" charset="0"/>
              </a:rPr>
              <a:t>Examples of common societal attitudes/myths about sexual assault in our society:</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Children lie about incest</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Sexual assault in marriage is not sexual assault</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Sexual assault happens because men can’t control their sexual urges</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Men are weak if they have been sexually assaulted</a:t>
            </a:r>
          </a:p>
          <a:p>
            <a:pPr>
              <a:lnSpc>
                <a:spcPct val="107000"/>
              </a:lnSpc>
            </a:pPr>
            <a:r>
              <a:rPr lang="en-AU" sz="1100" b="1" dirty="0" smtClean="0">
                <a:latin typeface="Arial" panose="020B0604020202020204" pitchFamily="34" charset="0"/>
                <a:ea typeface="Calibri" panose="020F0502020204030204" pitchFamily="34" charset="0"/>
                <a:cs typeface="Arial" panose="020B0604020202020204" pitchFamily="34" charset="0"/>
              </a:rPr>
              <a:t>These attitudes:</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Blame victims and excuse perpetrators</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Confuse the nature and meaning of sexual assault</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Trivialise and minimise impacts</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Cast victims as passive, non-resisting, over-emotional and hysterical (women)</a:t>
            </a:r>
          </a:p>
          <a:p>
            <a:pPr>
              <a:lnSpc>
                <a:spcPct val="107000"/>
              </a:lnSpc>
            </a:pPr>
            <a:r>
              <a:rPr lang="en-US" sz="1100" b="1" dirty="0" smtClean="0">
                <a:latin typeface="Arial" panose="020B0604020202020204" pitchFamily="34" charset="0"/>
                <a:ea typeface="Calibri" panose="020F0502020204030204" pitchFamily="34" charset="0"/>
                <a:cs typeface="Arial" panose="020B0604020202020204" pitchFamily="34" charset="0"/>
              </a:rPr>
              <a:t>Shame and </a:t>
            </a:r>
            <a:r>
              <a:rPr lang="en-US" sz="1100" b="1" dirty="0" err="1" smtClean="0">
                <a:latin typeface="Arial" panose="020B0604020202020204" pitchFamily="34" charset="0"/>
                <a:ea typeface="Calibri" panose="020F0502020204030204" pitchFamily="34" charset="0"/>
                <a:cs typeface="Arial" panose="020B0604020202020204" pitchFamily="34" charset="0"/>
              </a:rPr>
              <a:t>i</a:t>
            </a:r>
            <a:r>
              <a:rPr lang="en-AU" sz="1100" b="1" dirty="0" err="1" smtClean="0">
                <a:latin typeface="Arial" panose="020B0604020202020204" pitchFamily="34" charset="0"/>
                <a:ea typeface="Calibri" panose="020F0502020204030204" pitchFamily="34" charset="0"/>
                <a:cs typeface="Arial" panose="020B0604020202020204" pitchFamily="34" charset="0"/>
              </a:rPr>
              <a:t>nternalised</a:t>
            </a:r>
            <a:r>
              <a:rPr lang="en-AU" sz="1100" b="1" dirty="0" smtClean="0">
                <a:latin typeface="Arial" panose="020B0604020202020204" pitchFamily="34" charset="0"/>
                <a:ea typeface="Calibri" panose="020F0502020204030204" pitchFamily="34" charset="0"/>
                <a:cs typeface="Arial" panose="020B0604020202020204" pitchFamily="34" charset="0"/>
              </a:rPr>
              <a:t> beliefs</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Nobody will believe me.</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I must be bad for that to have happened to me.</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I must have caused or invited it to happen, I am to blame.</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If I wasn’t so……….. it wouldn’t have happened.</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I should have been able to protect myself.</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I must be weak.</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He said I wanted it, maybe I did.</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It’s too shameful to speak about.</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It was pleasurable sometimes. I’m confused.</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If I tell he’ll go to prison/ the family will break up.</a:t>
            </a:r>
          </a:p>
          <a:p>
            <a:pPr>
              <a:lnSpc>
                <a:spcPct val="107000"/>
              </a:lnSpc>
            </a:pPr>
            <a:r>
              <a:rPr lang="en-US" sz="1100" dirty="0" smtClean="0">
                <a:latin typeface="Arial" panose="020B0604020202020204" pitchFamily="34" charset="0"/>
                <a:ea typeface="Calibri" panose="020F0502020204030204" pitchFamily="34" charset="0"/>
                <a:cs typeface="Arial" panose="020B0604020202020204" pitchFamily="34" charset="0"/>
              </a:rPr>
              <a:t>Protecting family members who they perceive might find it difficult to hear their daughter/sister has been the victim of sexual violence.  </a:t>
            </a:r>
            <a:r>
              <a:rPr lang="en-AU" sz="1100" dirty="0" smtClean="0">
                <a:latin typeface="Arial" panose="020B0604020202020204" pitchFamily="34" charset="0"/>
                <a:ea typeface="Calibri" panose="020F0502020204030204" pitchFamily="34" charset="0"/>
                <a:cs typeface="Arial" panose="020B0604020202020204" pitchFamily="34" charset="0"/>
              </a:rPr>
              <a:t>If ……. finds out they won’t be able to cope/they’ll die.</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Why? Because sexual assaults mostly take place in private (home), with no witnesses, and are perpetrated by people the victims/survivors know.  </a:t>
            </a:r>
            <a:r>
              <a:rPr lang="en-US" sz="1100" dirty="0" smtClean="0">
                <a:latin typeface="Arial" panose="020B0604020202020204" pitchFamily="34" charset="0"/>
                <a:ea typeface="Calibri" panose="020F0502020204030204" pitchFamily="34" charset="0"/>
                <a:cs typeface="Arial" panose="020B0604020202020204" pitchFamily="34" charset="0"/>
              </a:rPr>
              <a:t>They may fear that they will not be believed, held responsible or are reluctant to enter a system that they fear will treat them as being responsible for the assault.  </a:t>
            </a:r>
          </a:p>
          <a:p>
            <a:pPr>
              <a:lnSpc>
                <a:spcPct val="107000"/>
              </a:lnSpc>
              <a:tabLst>
                <a:tab pos="456468" algn="l"/>
              </a:tabLst>
            </a:pPr>
            <a:r>
              <a:rPr lang="en-AU" sz="1100" b="1" dirty="0" smtClean="0">
                <a:latin typeface="Arial" panose="020B0604020202020204" pitchFamily="34" charset="0"/>
                <a:ea typeface="Calibri" panose="020F0502020204030204" pitchFamily="34" charset="0"/>
                <a:cs typeface="Arial" panose="020B0604020202020204" pitchFamily="34" charset="0"/>
              </a:rPr>
              <a:t>Concerns about attitudes and response of police, family and friends</a:t>
            </a:r>
          </a:p>
          <a:p>
            <a:pPr>
              <a:lnSpc>
                <a:spcPct val="107000"/>
              </a:lnSpc>
            </a:pPr>
            <a:r>
              <a:rPr lang="en-AU" sz="1100" b="1" dirty="0" smtClean="0">
                <a:latin typeface="Arial" panose="020B0604020202020204" pitchFamily="34" charset="0"/>
                <a:ea typeface="Calibri" panose="020F0502020204030204" pitchFamily="34" charset="0"/>
                <a:cs typeface="Arial" panose="020B0604020202020204" pitchFamily="34" charset="0"/>
              </a:rPr>
              <a:t>Offender behaviour:</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Convincing children they will not be believed or will be blamed.</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Direct threats of bodily harm or death.</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Telling children that they have participated in a crime.</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Threats of removal from the home.</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Threats of emotional consequences.</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Threats of family break up.</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Threats of loss of love.</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Bribes, promises and inducements.</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Perpetrators often avoid responsibility and blame victim (adding to victims’ self-blame).</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Blaming attitudes/comments can be subtle or overt</a:t>
            </a:r>
          </a:p>
          <a:p>
            <a:pPr>
              <a:lnSpc>
                <a:spcPct val="107000"/>
              </a:lnSpc>
            </a:pPr>
            <a:r>
              <a:rPr lang="en-AU" sz="1100" b="1" dirty="0" smtClean="0">
                <a:latin typeface="Arial" panose="020B0604020202020204" pitchFamily="34" charset="0"/>
                <a:ea typeface="Calibri" panose="020F0502020204030204" pitchFamily="34" charset="0"/>
                <a:cs typeface="Arial" panose="020B0604020202020204" pitchFamily="34" charset="0"/>
              </a:rPr>
              <a:t>Specific populations have further barriers to feeling able to disclose sexual abuse/assault.</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Marginalized groups are impacted disproportionately in terms of either increased exposure to violence or specific obstacles in accessing services;</a:t>
            </a:r>
          </a:p>
          <a:p>
            <a:pPr>
              <a:lnSpc>
                <a:spcPct val="107000"/>
              </a:lnSpc>
            </a:pPr>
            <a:endParaRPr lang="en-AU" sz="11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en-AU" sz="11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100" b="1" dirty="0" smtClean="0">
                <a:latin typeface="Arial" panose="020B0604020202020204" pitchFamily="34" charset="0"/>
                <a:ea typeface="Calibri" panose="020F0502020204030204" pitchFamily="34" charset="0"/>
                <a:cs typeface="Arial" panose="020B0604020202020204" pitchFamily="34" charset="0"/>
              </a:rPr>
              <a:t>Men</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Myths specific to male sexual assault include:</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Only gay men are sexually assaulted</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Male rape only happens in prisons</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Sexual arousal means he “really wanted it” or consented to it</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Men who have been sexually assaulted will go on to perpetrate sexual assault</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These myths:</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Make it harder for men to talk about an experience of sexual assault</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Make it harder for men to find support</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Make it harder for men to report an offence to police</a:t>
            </a:r>
          </a:p>
          <a:p>
            <a:pPr>
              <a:lnSpc>
                <a:spcPct val="107000"/>
              </a:lnSpc>
            </a:pPr>
            <a:r>
              <a:rPr lang="en-AU" sz="1100" dirty="0" smtClean="0">
                <a:latin typeface="Arial" panose="020B0604020202020204" pitchFamily="34" charset="0"/>
                <a:ea typeface="Calibri" panose="020F0502020204030204" pitchFamily="34" charset="0"/>
                <a:cs typeface="Arial" panose="020B0604020202020204" pitchFamily="34" charset="0"/>
              </a:rPr>
              <a:t>(livingwell.org.au)</a:t>
            </a:r>
          </a:p>
          <a:p>
            <a:pPr>
              <a:lnSpc>
                <a:spcPct val="107000"/>
              </a:lnSpc>
            </a:pPr>
            <a:r>
              <a:rPr lang="en-AU" sz="1100" b="1" dirty="0" smtClean="0">
                <a:latin typeface="Arial" panose="020B0604020202020204" pitchFamily="34" charset="0"/>
                <a:ea typeface="Calibri" panose="020F0502020204030204" pitchFamily="34" charset="0"/>
                <a:cs typeface="Arial" panose="020B0604020202020204" pitchFamily="34" charset="0"/>
              </a:rPr>
              <a:t>Women who are refugee or seeking asylum</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Cultural shame around sexual assault</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Blamed, seen as ‘violated’ or ‘dirty’</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Fear of police and authorities, often who have perpetrated abuses in their countries of origin.</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For most people, and particularly refugee women, there may be no language around this experience, therefore a feeling that if they disclose they’ll be seen as ‘crazy’.  </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Refugees and people from refugee-like backgrounds may have been through many traumatic experiences, including torture; sexual assault can be minimised</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(STARTTS.org.au)</a:t>
            </a:r>
          </a:p>
          <a:p>
            <a:pPr>
              <a:lnSpc>
                <a:spcPct val="107000"/>
              </a:lnSpc>
            </a:pPr>
            <a:r>
              <a:rPr lang="en-AU" sz="1100" b="1" dirty="0" smtClean="0">
                <a:latin typeface="Arial" panose="020B0604020202020204" pitchFamily="34" charset="0"/>
                <a:ea typeface="Calibri" panose="020F0502020204030204" pitchFamily="34" charset="0"/>
                <a:cs typeface="Arial" panose="020B0604020202020204" pitchFamily="34" charset="0"/>
              </a:rPr>
              <a:t>Indigenous Australians</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Colonial history of violence against women as a colonial tool</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Individual and community shame</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Confidentiality a key issue across indigenous communities and within indigenous health services</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Violence from police and institutions and a deeply embedded fear of police and authorities; deaths in custody  and Aboriginal incarceration </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fear of removal of children – disproportionally Indigenous children are in the child protective system </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Intergenerational trauma and ongoing survival </a:t>
            </a:r>
          </a:p>
          <a:p>
            <a:pPr>
              <a:lnSpc>
                <a:spcPct val="107000"/>
              </a:lnSpc>
            </a:pPr>
            <a:r>
              <a:rPr lang="en-AU" sz="1100" b="1" dirty="0" smtClean="0">
                <a:latin typeface="Arial" panose="020B0604020202020204" pitchFamily="34" charset="0"/>
                <a:ea typeface="Calibri" panose="020F0502020204030204" pitchFamily="34" charset="0"/>
                <a:cs typeface="Arial" panose="020B0604020202020204" pitchFamily="34" charset="0"/>
              </a:rPr>
              <a:t>Rural context</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Anonymity/confidentiality</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Community pressure </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Culture of less help-seeking</a:t>
            </a:r>
          </a:p>
          <a:p>
            <a:pPr marL="342351" indent="-342351">
              <a:lnSpc>
                <a:spcPct val="107000"/>
              </a:lnSpc>
              <a:buFont typeface="Arial" panose="020B0604020202020204" pitchFamily="34" charset="0"/>
              <a:buChar char="•"/>
              <a:tabLst>
                <a:tab pos="456468" algn="l"/>
              </a:tabLst>
            </a:pPr>
            <a:r>
              <a:rPr lang="en-AU" sz="1100" dirty="0" smtClean="0">
                <a:latin typeface="Arial" panose="020B0604020202020204" pitchFamily="34" charset="0"/>
                <a:ea typeface="Calibri" panose="020F0502020204030204" pitchFamily="34" charset="0"/>
                <a:cs typeface="Arial" panose="020B0604020202020204" pitchFamily="34" charset="0"/>
              </a:rPr>
              <a:t>Police in rural communities often know both victim/survivor and perpetrator</a:t>
            </a:r>
          </a:p>
          <a:p>
            <a:pPr>
              <a:lnSpc>
                <a:spcPct val="107000"/>
              </a:lnSpc>
            </a:pPr>
            <a:r>
              <a:rPr lang="en-AU" sz="1100" b="1" dirty="0" smtClean="0">
                <a:latin typeface="Arial" panose="020B0604020202020204" pitchFamily="34" charset="0"/>
                <a:ea typeface="Calibri" panose="020F0502020204030204" pitchFamily="34" charset="0"/>
                <a:cs typeface="Arial" panose="020B0604020202020204" pitchFamily="34" charset="0"/>
              </a:rPr>
              <a:t>Key messages: </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marL="342351" indent="-342351">
              <a:lnSpc>
                <a:spcPct val="107000"/>
              </a:lnSpc>
              <a:buFont typeface="Arial" panose="020B0604020202020204" pitchFamily="34" charset="0"/>
              <a:buChar char="•"/>
              <a:tabLst>
                <a:tab pos="456468" algn="l"/>
              </a:tabLst>
            </a:pPr>
            <a:r>
              <a:rPr lang="en-US" sz="1100" b="1" dirty="0" smtClean="0">
                <a:latin typeface="Arial" panose="020B0604020202020204" pitchFamily="34" charset="0"/>
                <a:ea typeface="Calibri" panose="020F0502020204030204" pitchFamily="34" charset="0"/>
                <a:cs typeface="Arial" panose="020B0604020202020204" pitchFamily="34" charset="0"/>
              </a:rPr>
              <a:t>It can be very difficult to disclose sexual assault </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marL="342351" indent="-342351">
              <a:lnSpc>
                <a:spcPct val="107000"/>
              </a:lnSpc>
              <a:buFont typeface="Arial" panose="020B0604020202020204" pitchFamily="34" charset="0"/>
              <a:buChar char="•"/>
              <a:tabLst>
                <a:tab pos="456468" algn="l"/>
              </a:tabLst>
            </a:pPr>
            <a:r>
              <a:rPr lang="en-US" sz="1100" b="1" dirty="0" smtClean="0">
                <a:latin typeface="Arial" panose="020B0604020202020204" pitchFamily="34" charset="0"/>
                <a:ea typeface="Calibri" panose="020F0502020204030204" pitchFamily="34" charset="0"/>
                <a:cs typeface="Arial" panose="020B0604020202020204" pitchFamily="34" charset="0"/>
              </a:rPr>
              <a:t>As health professionals we need to understand the barriers to disclosure</a:t>
            </a:r>
            <a:endParaRPr lang="en-AU" sz="1100" dirty="0" smtClean="0">
              <a:latin typeface="Arial" panose="020B0604020202020204" pitchFamily="34" charset="0"/>
              <a:ea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b="1" i="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sz="1100" b="1" i="0" dirty="0">
              <a:solidFill>
                <a:schemeClr val="tx1"/>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b="1" i="0" dirty="0"/>
          </a:p>
          <a:p>
            <a:endParaRPr lang="en-AU"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329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p>
          <a:p>
            <a:pPr marL="171176" indent="-171176" defTabSz="911382">
              <a:lnSpc>
                <a:spcPct val="100000"/>
              </a:lnSpc>
              <a:buFont typeface="Arial" panose="020B0604020202020204" pitchFamily="34" charset="0"/>
              <a:buChar char="•"/>
              <a:defRPr/>
            </a:pPr>
            <a:r>
              <a:rPr lang="en-AU" sz="1100" u="none" baseline="0" dirty="0" smtClean="0"/>
              <a:t>Various situations may trigger traumatic memories, reminders or result in disclosures of past or recent sexual assault or family violence.   </a:t>
            </a:r>
          </a:p>
          <a:p>
            <a:pPr marL="171176" indent="-171176" defTabSz="911382">
              <a:lnSpc>
                <a:spcPct val="100000"/>
              </a:lnSpc>
              <a:buFont typeface="Arial" panose="020B0604020202020204" pitchFamily="34" charset="0"/>
              <a:buChar char="•"/>
              <a:defRPr/>
            </a:pPr>
            <a:r>
              <a:rPr lang="en-AU" sz="1100" baseline="0" dirty="0" smtClean="0"/>
              <a:t>Often people accessing health care or attending hospital may have just experienced a traumatic event such as a car accident or bushfire</a:t>
            </a:r>
          </a:p>
          <a:p>
            <a:pPr marL="171176" indent="-171176" defTabSz="911382">
              <a:lnSpc>
                <a:spcPct val="100000"/>
              </a:lnSpc>
              <a:buFont typeface="Arial" panose="020B0604020202020204" pitchFamily="34" charset="0"/>
              <a:buChar char="•"/>
              <a:defRPr/>
            </a:pPr>
            <a:r>
              <a:rPr lang="en-AU" sz="1100" u="none" baseline="0" dirty="0" smtClean="0"/>
              <a:t>People can be reminded of not feeling in control, not having body autonomy, or perhaps the relationship dynamic between a clinician and patient can remind people of feeling of powerlessness in other relationships or experiences of violence</a:t>
            </a:r>
          </a:p>
          <a:p>
            <a:pPr marL="170885" indent="-170885" defTabSz="911382">
              <a:buFont typeface="Arial" panose="020B0604020202020204" pitchFamily="34" charset="0"/>
              <a:buChar char="•"/>
              <a:defRPr/>
            </a:pPr>
            <a:r>
              <a:rPr lang="en-AU" sz="1100" baseline="0" dirty="0" smtClean="0"/>
              <a:t>Survivors of child sexual abuse can experience pregnancy as a time of challenges due to intense focus on the body. In pregnancy memories of sexual assault might be connected to feelings of ‘not being in control of my body’, medical or vaginal examinations and the process of childbirth. </a:t>
            </a:r>
          </a:p>
          <a:p>
            <a:pPr marL="170885" indent="-170885" defTabSz="911382">
              <a:buFont typeface="Arial" panose="020B0604020202020204" pitchFamily="34" charset="0"/>
              <a:buChar char="•"/>
              <a:defRPr/>
            </a:pPr>
            <a:r>
              <a:rPr lang="en-AU" sz="1100" baseline="0" dirty="0" smtClean="0"/>
              <a:t>Media coverage on sexual assault – can remind people of past experiences</a:t>
            </a:r>
          </a:p>
          <a:p>
            <a:pPr marL="170885" indent="-170885" defTabSz="911382">
              <a:buFont typeface="Arial" panose="020B0604020202020204" pitchFamily="34" charset="0"/>
              <a:buChar char="•"/>
              <a:defRPr/>
            </a:pPr>
            <a:endParaRPr lang="en-AU" sz="1100" b="1" baseline="0" dirty="0" smtClean="0"/>
          </a:p>
          <a:p>
            <a:pPr defTabSz="912844">
              <a:defRPr/>
            </a:pPr>
            <a:r>
              <a:rPr lang="en-AU" sz="1100" b="1" u="none" baseline="0" dirty="0" smtClean="0"/>
              <a:t>Key message: Health professionals need to be aware that hospital presentations and medical appointments can trigger memories of sexual assault  and child abuse</a:t>
            </a:r>
          </a:p>
          <a:p>
            <a:pPr marL="0" indent="0">
              <a:buFont typeface="Arial" panose="020B0604020202020204" pitchFamily="34" charset="0"/>
              <a:buNone/>
            </a:pPr>
            <a:endParaRPr lang="en-AU" sz="1400" dirty="0">
              <a:latin typeface="Arial" charset="0"/>
              <a:ea typeface="Arial" charset="0"/>
              <a:cs typeface="Arial"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0011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100" b="1" kern="1200" dirty="0" smtClean="0">
                <a:solidFill>
                  <a:schemeClr val="tx1"/>
                </a:solidFill>
                <a:effectLst/>
                <a:latin typeface="+mn-lt"/>
                <a:ea typeface="+mn-ea"/>
                <a:cs typeface="+mn-cs"/>
              </a:rPr>
              <a:t>What are the ‘red flags’ in this scenario that would concern you?</a:t>
            </a:r>
          </a:p>
          <a:p>
            <a:pPr lvl="0"/>
            <a:endParaRPr lang="en-AU" sz="1100" kern="1200" dirty="0" smtClean="0">
              <a:solidFill>
                <a:schemeClr val="tx1"/>
              </a:solidFill>
              <a:effectLst/>
              <a:latin typeface="+mn-lt"/>
              <a:ea typeface="+mn-ea"/>
              <a:cs typeface="+mn-cs"/>
            </a:endParaRPr>
          </a:p>
          <a:p>
            <a:pPr lvl="0"/>
            <a:r>
              <a:rPr lang="en-AU" sz="1100" b="1" kern="1200" dirty="0" smtClean="0">
                <a:solidFill>
                  <a:schemeClr val="tx1"/>
                </a:solidFill>
                <a:effectLst/>
                <a:latin typeface="+mn-lt"/>
                <a:ea typeface="+mn-ea"/>
                <a:cs typeface="+mn-cs"/>
              </a:rPr>
              <a:t>Who would you discuss concerns with? </a:t>
            </a:r>
            <a:endParaRPr lang="en-AU" sz="1100" kern="1200" dirty="0" smtClean="0">
              <a:solidFill>
                <a:schemeClr val="tx1"/>
              </a:solidFill>
              <a:effectLst/>
              <a:latin typeface="+mn-lt"/>
              <a:ea typeface="+mn-ea"/>
              <a:cs typeface="+mn-cs"/>
            </a:endParaRPr>
          </a:p>
          <a:p>
            <a:pPr lvl="0"/>
            <a:r>
              <a:rPr lang="en-AU" sz="1100" kern="1200" dirty="0" smtClean="0">
                <a:solidFill>
                  <a:schemeClr val="tx1"/>
                </a:solidFill>
                <a:effectLst/>
                <a:latin typeface="+mn-lt"/>
                <a:ea typeface="+mn-ea"/>
                <a:cs typeface="+mn-cs"/>
              </a:rPr>
              <a:t>ANUM,</a:t>
            </a:r>
            <a:r>
              <a:rPr lang="en-AU" sz="1100" kern="1200" baseline="0" dirty="0" smtClean="0">
                <a:solidFill>
                  <a:schemeClr val="tx1"/>
                </a:solidFill>
                <a:effectLst/>
                <a:latin typeface="+mn-lt"/>
                <a:ea typeface="+mn-ea"/>
                <a:cs typeface="+mn-cs"/>
              </a:rPr>
              <a:t> SW, treating team, 1800 RESPECT</a:t>
            </a:r>
          </a:p>
          <a:p>
            <a:pPr lvl="0"/>
            <a:endParaRPr lang="en-AU" sz="1100" kern="1200" dirty="0" smtClean="0">
              <a:solidFill>
                <a:schemeClr val="tx1"/>
              </a:solidFill>
              <a:effectLst/>
              <a:latin typeface="+mn-lt"/>
              <a:ea typeface="+mn-ea"/>
              <a:cs typeface="+mn-cs"/>
            </a:endParaRPr>
          </a:p>
          <a:p>
            <a:pPr lvl="0"/>
            <a:r>
              <a:rPr lang="en-AU" sz="1100" b="1" kern="1200" dirty="0" smtClean="0">
                <a:solidFill>
                  <a:schemeClr val="tx1"/>
                </a:solidFill>
                <a:effectLst/>
                <a:latin typeface="+mn-lt"/>
                <a:ea typeface="+mn-ea"/>
                <a:cs typeface="+mn-cs"/>
              </a:rPr>
              <a:t>Would a Code Grey be appropriate for this situation, if not when would you consider a code grey?</a:t>
            </a:r>
            <a:endParaRPr lang="en-AU" sz="1100" kern="1200" dirty="0" smtClean="0">
              <a:solidFill>
                <a:schemeClr val="tx1"/>
              </a:solidFill>
              <a:effectLst/>
              <a:latin typeface="+mn-lt"/>
              <a:ea typeface="+mn-ea"/>
              <a:cs typeface="+mn-cs"/>
            </a:endParaRPr>
          </a:p>
          <a:p>
            <a:pPr lvl="0"/>
            <a:r>
              <a:rPr lang="en-AU" sz="1100" kern="1200" dirty="0" smtClean="0">
                <a:solidFill>
                  <a:schemeClr val="tx1"/>
                </a:solidFill>
                <a:effectLst/>
                <a:latin typeface="+mn-lt"/>
                <a:ea typeface="+mn-ea"/>
                <a:cs typeface="+mn-cs"/>
              </a:rPr>
              <a:t>Use</a:t>
            </a:r>
            <a:r>
              <a:rPr lang="en-AU" sz="1100" kern="1200" baseline="0" dirty="0" smtClean="0">
                <a:solidFill>
                  <a:schemeClr val="tx1"/>
                </a:solidFill>
                <a:effectLst/>
                <a:latin typeface="+mn-lt"/>
                <a:ea typeface="+mn-ea"/>
                <a:cs typeface="+mn-cs"/>
              </a:rPr>
              <a:t> own emergency management procedure. </a:t>
            </a:r>
            <a:endParaRPr lang="en-AU" sz="1100" kern="1200" dirty="0" smtClean="0">
              <a:solidFill>
                <a:schemeClr val="tx1"/>
              </a:solidFill>
              <a:effectLst/>
              <a:latin typeface="+mn-lt"/>
              <a:ea typeface="+mn-ea"/>
              <a:cs typeface="+mn-cs"/>
            </a:endParaRPr>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12</a:t>
            </a:fld>
            <a:endParaRPr lang="en-AU"/>
          </a:p>
        </p:txBody>
      </p:sp>
    </p:spTree>
    <p:extLst>
      <p:ext uri="{BB962C8B-B14F-4D97-AF65-F5344CB8AC3E}">
        <p14:creationId xmlns:p14="http://schemas.microsoft.com/office/powerpoint/2010/main" val="156387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p>
          <a:p>
            <a:pPr indent="-240025">
              <a:lnSpc>
                <a:spcPct val="100000"/>
              </a:lnSpc>
              <a:buFont typeface="+mj-lt"/>
              <a:buNone/>
              <a:defRPr/>
            </a:pPr>
            <a:endParaRPr lang="en-US" sz="1100" b="1" i="1" kern="1200" dirty="0">
              <a:solidFill>
                <a:schemeClr val="tx1"/>
              </a:solidFill>
              <a:effectLst/>
              <a:latin typeface="Arial" panose="020B0604020202020204" pitchFamily="34" charset="0"/>
              <a:cs typeface="Arial" panose="020B0604020202020204" pitchFamily="34" charset="0"/>
            </a:endParaRPr>
          </a:p>
          <a:p>
            <a:r>
              <a:rPr lang="en-US" sz="1100" dirty="0" smtClean="0"/>
              <a:t> In 2013, the WHO released clinical and policy guidelines for</a:t>
            </a:r>
            <a:r>
              <a:rPr lang="en-US" sz="1100" baseline="0" dirty="0" smtClean="0"/>
              <a:t> </a:t>
            </a:r>
            <a:r>
              <a:rPr lang="en-US" sz="1100" dirty="0" smtClean="0"/>
              <a:t>GPs responding to intimate partner abuse and</a:t>
            </a:r>
            <a:r>
              <a:rPr lang="en-US" sz="1100" baseline="0" dirty="0" smtClean="0"/>
              <a:t> </a:t>
            </a:r>
            <a:r>
              <a:rPr lang="en-AU" sz="1100" dirty="0" smtClean="0"/>
              <a:t>sexual violence.</a:t>
            </a:r>
            <a:r>
              <a:rPr lang="en-AU" sz="1100" baseline="0" dirty="0" smtClean="0"/>
              <a:t> </a:t>
            </a:r>
            <a:r>
              <a:rPr lang="en-US" sz="1100" dirty="0" smtClean="0"/>
              <a:t>The guidelines recommend that health professionals ask women about sexual violence as part of assessing conditions that may be caused or complicated by such violence. These include mental health symptoms, </a:t>
            </a:r>
            <a:r>
              <a:rPr lang="en-AU" sz="1100" dirty="0" smtClean="0"/>
              <a:t>alcohol and other </a:t>
            </a:r>
            <a:r>
              <a:rPr lang="en-US" sz="1100" dirty="0" smtClean="0"/>
              <a:t>substance use, chronic pain or chronic digestive or reproductive symptoms.</a:t>
            </a:r>
          </a:p>
          <a:p>
            <a:pPr defTabSz="912844"/>
            <a:r>
              <a:rPr lang="en-AU" sz="1100" dirty="0" smtClean="0">
                <a:solidFill>
                  <a:srgbClr val="0070C0"/>
                </a:solidFill>
              </a:rPr>
              <a:t>(WHO p.16 http://apps.who.int/iris/bitstream/10665/136101/1/WHO_RHR_14.26_eng.pdf )</a:t>
            </a:r>
          </a:p>
          <a:p>
            <a:endParaRPr lang="en-US" sz="1100" dirty="0" smtClean="0"/>
          </a:p>
          <a:p>
            <a:r>
              <a:rPr lang="en-AU" sz="1100" dirty="0" smtClean="0"/>
              <a:t>Believing the patient and giving them choices over their healthcare are the most important aspects of sensitive practice.</a:t>
            </a:r>
          </a:p>
          <a:p>
            <a:r>
              <a:rPr lang="en-AU" sz="1100" dirty="0" smtClean="0"/>
              <a:t>solve her problems.</a:t>
            </a:r>
          </a:p>
          <a:p>
            <a:r>
              <a:rPr lang="en-AU" sz="1100" dirty="0" smtClean="0"/>
              <a:t>You may be the first person to have asked her about sexual assault.</a:t>
            </a:r>
          </a:p>
          <a:p>
            <a:r>
              <a:rPr lang="en-AU" sz="1100" dirty="0" smtClean="0"/>
              <a:t>You don’t need to: 		</a:t>
            </a:r>
          </a:p>
          <a:p>
            <a:r>
              <a:rPr lang="en-US" sz="1100" dirty="0" smtClean="0"/>
              <a:t>• convince her to go to any other services, such as police or </a:t>
            </a:r>
            <a:r>
              <a:rPr lang="en-AU" sz="1100" dirty="0" smtClean="0"/>
              <a:t>the courts</a:t>
            </a:r>
          </a:p>
          <a:p>
            <a:r>
              <a:rPr lang="en-US" sz="1100" dirty="0" smtClean="0"/>
              <a:t>• ask detailed questions that force her to relive events</a:t>
            </a:r>
          </a:p>
          <a:p>
            <a:r>
              <a:rPr lang="en-US" sz="1100" dirty="0" smtClean="0"/>
              <a:t>• ask her to explain what happened or why</a:t>
            </a:r>
          </a:p>
          <a:p>
            <a:r>
              <a:rPr lang="en-AU" sz="1100" dirty="0" smtClean="0"/>
              <a:t>It is not our job to ‘fix’ the problem, but to listen, believe and offer choices.</a:t>
            </a:r>
            <a:endParaRPr lang="en-AU" sz="1100" b="1" dirty="0" smtClean="0"/>
          </a:p>
          <a:p>
            <a:pPr marL="170885" indent="-170885" defTabSz="911382">
              <a:buFont typeface="Arial" panose="020B0604020202020204" pitchFamily="34" charset="0"/>
              <a:buChar char="•"/>
              <a:defRPr/>
            </a:pPr>
            <a:r>
              <a:rPr lang="en-AU" altLang="en-US" sz="1100" dirty="0" smtClean="0"/>
              <a:t>It is not advisable to ask directly if someone has been sexually assaulted, </a:t>
            </a:r>
            <a:r>
              <a:rPr lang="en-US" sz="1100" dirty="0" smtClean="0"/>
              <a:t>However, if a victim survivor clearly wants to talk about what happened, it is very important to listen empathetically and allow </a:t>
            </a:r>
            <a:r>
              <a:rPr lang="en-AU" sz="1100" dirty="0" smtClean="0"/>
              <a:t>her to talk</a:t>
            </a:r>
            <a:endParaRPr lang="en-AU" altLang="en-US" sz="1100" dirty="0" smtClean="0"/>
          </a:p>
          <a:p>
            <a:pPr marL="170885" indent="-170885" defTabSz="911382">
              <a:buFont typeface="Arial" panose="020B0604020202020204" pitchFamily="34" charset="0"/>
              <a:buChar char="•"/>
              <a:defRPr/>
            </a:pPr>
            <a:r>
              <a:rPr lang="en-US" sz="1100" dirty="0" smtClean="0"/>
              <a:t>Explain that the patient does not have to tell you anything that she does not want to talk about.</a:t>
            </a:r>
            <a:endParaRPr lang="en-AU" sz="1100" dirty="0" smtClean="0"/>
          </a:p>
          <a:p>
            <a:pPr marL="170885" indent="-170885" defTabSz="911382">
              <a:buFont typeface="Arial" panose="020B0604020202020204" pitchFamily="34" charset="0"/>
              <a:buChar char="•"/>
              <a:defRPr/>
            </a:pPr>
            <a:r>
              <a:rPr lang="en-AU" altLang="en-US" sz="1100" dirty="0" smtClean="0"/>
              <a:t>Rely on the indicators you are noticing to know whether to start gently questioning. (nervousness, expressing concern for procedures)</a:t>
            </a:r>
          </a:p>
          <a:p>
            <a:pPr marL="170885" indent="-170885" defTabSz="911382">
              <a:buFont typeface="Arial" panose="020B0604020202020204" pitchFamily="34" charset="0"/>
              <a:buChar char="•"/>
              <a:defRPr/>
            </a:pPr>
            <a:r>
              <a:rPr lang="en-AU" altLang="en-US" sz="1100" dirty="0" smtClean="0"/>
              <a:t>Even if we suspect recent or past Sexual Assault has occurred, but patient chooses not to disclose, we must respect their right to privacy. But, just the asking has now possibly given them a different experience of a healthcare provider, and might demonstrate that it IS</a:t>
            </a:r>
            <a:r>
              <a:rPr lang="en-AU" altLang="en-US" sz="1100" i="1" dirty="0" smtClean="0"/>
              <a:t> </a:t>
            </a:r>
            <a:r>
              <a:rPr lang="en-AU" altLang="en-US" sz="1100" dirty="0" smtClean="0"/>
              <a:t>possible to disclose, and that a future healthcare practitioner might be open to it, just like you were.</a:t>
            </a:r>
          </a:p>
          <a:p>
            <a:pPr marL="170885" indent="-170885" defTabSz="911382">
              <a:buFont typeface="Arial" panose="020B0604020202020204" pitchFamily="34" charset="0"/>
              <a:buChar char="•"/>
              <a:defRPr/>
            </a:pPr>
            <a:r>
              <a:rPr lang="en-AU" altLang="en-US" sz="1100" dirty="0" smtClean="0"/>
              <a:t>When unsure we encourage staff to seek secondary consultation.</a:t>
            </a:r>
          </a:p>
          <a:p>
            <a:pPr marL="0" indent="0" defTabSz="911382">
              <a:buFont typeface="Arial" panose="020B0604020202020204" pitchFamily="34" charset="0"/>
              <a:buNone/>
              <a:defRPr/>
            </a:pPr>
            <a:endParaRPr lang="en-AU" altLang="en-US" sz="1100" dirty="0" smtClean="0"/>
          </a:p>
          <a:p>
            <a:pPr defTabSz="911382">
              <a:defRPr/>
            </a:pPr>
            <a:r>
              <a:rPr lang="en-AU" altLang="en-US" sz="1100" b="1" u="none" dirty="0" smtClean="0"/>
              <a:t>Key message: </a:t>
            </a:r>
            <a:r>
              <a:rPr lang="en-AU" altLang="en-US" sz="1100" b="1" dirty="0" smtClean="0"/>
              <a:t>When you notice the signs that someone may have experienced sexual or family violence, begin with general questions, creating safety.</a:t>
            </a:r>
            <a:endParaRPr lang="en-AU" sz="1100" kern="1200" dirty="0" smtClean="0">
              <a:solidFill>
                <a:schemeClr val="tx1"/>
              </a:solidFill>
              <a:effectLst/>
              <a:latin typeface="Arial" panose="020B0604020202020204" pitchFamily="34" charset="0"/>
              <a:ea typeface="Arial" charset="0"/>
              <a:cs typeface="Arial" panose="020B0604020202020204" pitchFamily="34" charset="0"/>
            </a:endParaRPr>
          </a:p>
          <a:p>
            <a:endParaRPr lang="en-AU" sz="1100" dirty="0" smtClean="0"/>
          </a:p>
          <a:p>
            <a:endParaRPr lang="en-AU" sz="1100" dirty="0" smtClean="0"/>
          </a:p>
          <a:p>
            <a:endParaRPr lang="en-AU" sz="1100" dirty="0" smtClean="0"/>
          </a:p>
          <a:p>
            <a:endParaRPr lang="en-AU" sz="1100" dirty="0" smtClean="0"/>
          </a:p>
          <a:p>
            <a:endParaRPr lang="en-AU" sz="1100" dirty="0" smtClean="0"/>
          </a:p>
          <a:p>
            <a:endParaRPr lang="en-AU" sz="1100" dirty="0" smtClean="0"/>
          </a:p>
          <a:p>
            <a:endParaRPr lang="en-AU" sz="1100" dirty="0" smtClean="0"/>
          </a:p>
          <a:p>
            <a:endParaRPr lang="en-AU" sz="1100" dirty="0" smtClean="0"/>
          </a:p>
          <a:p>
            <a:endParaRPr lang="en-AU" sz="1100" dirty="0" smtClean="0"/>
          </a:p>
          <a:p>
            <a:endParaRPr lang="en-AU" sz="110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056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100" b="1" kern="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sz="1100" b="1" kern="0" baseline="0" dirty="0" smtClean="0">
                <a:solidFill>
                  <a:schemeClr val="tx1"/>
                </a:solidFill>
                <a:latin typeface="Arial" panose="020B0604020202020204" pitchFamily="34" charset="0"/>
                <a:cs typeface="Arial" panose="020B0604020202020204" pitchFamily="34" charset="0"/>
              </a:rPr>
              <a:t>Instructions </a:t>
            </a:r>
            <a:r>
              <a:rPr lang="en-US" sz="1100" b="1" kern="0" baseline="0" dirty="0">
                <a:solidFill>
                  <a:schemeClr val="tx1"/>
                </a:solidFill>
                <a:latin typeface="Arial" panose="020B0604020202020204" pitchFamily="34" charset="0"/>
                <a:cs typeface="Arial" panose="020B0604020202020204" pitchFamily="34" charset="0"/>
              </a:rPr>
              <a:t>for facilitator: </a:t>
            </a:r>
            <a:r>
              <a:rPr lang="en-US" sz="1100" b="0" kern="0" baseline="0" dirty="0">
                <a:solidFill>
                  <a:schemeClr val="tx1"/>
                </a:solidFill>
                <a:latin typeface="Arial" panose="020B0604020202020204" pitchFamily="34" charset="0"/>
                <a:cs typeface="Arial" panose="020B0604020202020204" pitchFamily="34" charset="0"/>
              </a:rPr>
              <a:t>Refer to slide and below dialogue</a:t>
            </a: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100" b="1" kern="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r>
              <a:rPr lang="en-US" sz="1100" b="1" i="0" kern="0" baseline="0" dirty="0">
                <a:solidFill>
                  <a:schemeClr val="tx1"/>
                </a:solidFill>
                <a:latin typeface="Arial" panose="020B0604020202020204" pitchFamily="34" charset="0"/>
                <a:cs typeface="Arial" panose="020B0604020202020204" pitchFamily="34" charset="0"/>
              </a:rPr>
              <a:t>Suggested facilitator </a:t>
            </a:r>
            <a:r>
              <a:rPr lang="en-AU" sz="1100" b="1" i="0" kern="1200" dirty="0">
                <a:solidFill>
                  <a:schemeClr val="tx1"/>
                </a:solidFill>
                <a:effectLst/>
                <a:latin typeface="Arial" panose="020B0604020202020204" pitchFamily="34" charset="0"/>
                <a:ea typeface="+mn-ea"/>
                <a:cs typeface="Arial" panose="020B0604020202020204" pitchFamily="34" charset="0"/>
              </a:rPr>
              <a:t>dialogue:</a:t>
            </a:r>
            <a:endParaRPr lang="en-AU" sz="1100" b="0" i="0" kern="1200" dirty="0">
              <a:solidFill>
                <a:schemeClr val="tx1"/>
              </a:solidFill>
              <a:effectLst/>
              <a:latin typeface="Arial" panose="020B0604020202020204" pitchFamily="34" charset="0"/>
              <a:ea typeface="Arial" charset="0"/>
              <a:cs typeface="Arial" panose="020B0604020202020204" pitchFamily="34" charset="0"/>
            </a:endParaRPr>
          </a:p>
          <a:p>
            <a:pPr>
              <a:lnSpc>
                <a:spcPct val="107000"/>
              </a:lnSpc>
            </a:pPr>
            <a:endParaRPr lang="en-AU" b="1" i="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r>
              <a:rPr lang="en-AU" b="1" i="1" dirty="0" smtClean="0">
                <a:latin typeface="Arial" panose="020B0604020202020204" pitchFamily="34" charset="0"/>
                <a:ea typeface="Calibri" panose="020F0502020204030204" pitchFamily="34" charset="0"/>
                <a:cs typeface="Times New Roman" panose="02020603050405020304" pitchFamily="18" charset="0"/>
              </a:rPr>
              <a:t>Ask the group – Do you remember the aim of sensitive practice? </a:t>
            </a:r>
            <a:endParaRPr lang="en-AU" sz="1600" b="1" dirty="0" smtClean="0">
              <a:latin typeface="Calibri" panose="020F0502020204030204" pitchFamily="34" charset="0"/>
              <a:ea typeface="Calibri" panose="020F0502020204030204" pitchFamily="34" charset="0"/>
              <a:cs typeface="Times New Roman" panose="02020603050405020304" pitchFamily="18" charset="0"/>
            </a:endParaRPr>
          </a:p>
          <a:p>
            <a:pPr marL="223845" lvl="0" indent="-228234">
              <a:lnSpc>
                <a:spcPct val="107000"/>
              </a:lnSpc>
              <a:buFont typeface="Arial" panose="020B0604020202020204" pitchFamily="34" charset="0"/>
              <a:buChar char="•"/>
              <a:tabLst>
                <a:tab pos="3195279"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Primary goal is to make people feel safe, respected and in control</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223845" lvl="0" indent="-228234">
              <a:lnSpc>
                <a:spcPct val="107000"/>
              </a:lnSpc>
              <a:buFont typeface="Arial" panose="020B0604020202020204" pitchFamily="34" charset="0"/>
              <a:buChar char="•"/>
              <a:tabLst>
                <a:tab pos="3195279"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By creating a safe and private environment before making any sensitive inquiry</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223845" lvl="0" indent="-228234">
              <a:lnSpc>
                <a:spcPct val="107000"/>
              </a:lnSpc>
              <a:buFont typeface="Arial" panose="020B0604020202020204" pitchFamily="34" charset="0"/>
              <a:buChar char="•"/>
              <a:tabLst>
                <a:tab pos="3195279"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Listening, believing and validating in a non judgemental way are all key to sensitive practice</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228234" indent="-228234">
              <a:lnSpc>
                <a:spcPct val="107000"/>
              </a:lnSpc>
              <a:buFont typeface="Arial" panose="020B0604020202020204" pitchFamily="34" charset="0"/>
              <a:buChar char="•"/>
              <a:tabLst>
                <a:tab pos="3195279"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People are more likely to disclose sexual assault and seek help in a supportive and trusted environment.</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200" b="0" i="0" kern="1200" dirty="0">
              <a:solidFill>
                <a:schemeClr val="tx1"/>
              </a:solidFill>
              <a:effectLst/>
              <a:latin typeface="Arial" charset="0"/>
              <a:ea typeface="Arial" charset="0"/>
              <a:cs typeface="Arial" charset="0"/>
            </a:endParaRPr>
          </a:p>
          <a:p>
            <a:pPr>
              <a:lnSpc>
                <a:spcPct val="107000"/>
              </a:lnSpc>
            </a:pPr>
            <a:r>
              <a:rPr lang="en-AU" i="1" dirty="0" smtClean="0">
                <a:latin typeface="Arial" panose="020B0604020202020204" pitchFamily="34" charset="0"/>
                <a:ea typeface="Calibri" panose="020F0502020204030204" pitchFamily="34" charset="0"/>
                <a:cs typeface="Times New Roman" panose="02020603050405020304" pitchFamily="18" charset="0"/>
              </a:rPr>
              <a:t>Ask participants either of the following:</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AU" i="1" dirty="0" smtClean="0">
                <a:latin typeface="Arial" panose="020B0604020202020204" pitchFamily="34" charset="0"/>
                <a:ea typeface="Calibri" panose="020F0502020204030204" pitchFamily="34" charset="0"/>
                <a:cs typeface="Times New Roman" panose="02020603050405020304" pitchFamily="18" charset="0"/>
              </a:rPr>
              <a:t>What stands out in Selma’s presentation?</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i="1" dirty="0" smtClean="0">
                <a:latin typeface="Arial" panose="020B0604020202020204" pitchFamily="34" charset="0"/>
                <a:ea typeface="Calibri" panose="020F0502020204030204" pitchFamily="34" charset="0"/>
                <a:cs typeface="Times New Roman" panose="02020603050405020304" pitchFamily="18" charset="0"/>
              </a:rPr>
              <a:t>What signs in this patient make you think you need to inquire about family violence or sexual assault?</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i="1" dirty="0" smtClean="0">
                <a:latin typeface="Arial" panose="020B0604020202020204" pitchFamily="34" charset="0"/>
                <a:ea typeface="Calibri" panose="020F0502020204030204" pitchFamily="34" charset="0"/>
                <a:cs typeface="Times New Roman" panose="02020603050405020304" pitchFamily="18" charset="0"/>
              </a:rPr>
              <a:t>What would be important considerations for you to create a safe and private space to have a conversation with her?</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Build rapport and trust – perhaps 1:1 time with nursing staff to continue to develop rapport and start to ask about home life and relationships</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Show respect – don’t have a conversation that can be overheard by anyone else, </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Speak to Selma alone in private</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Is it a suitable time to ask – is she in pain, tired or anxious right now</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Respect confidentiality and privacy - you must be honest about the limits to confidentiality because if you are significantly worried about Selma you might need to speak with someone else such as a social worker or CASA</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Observe non-verbal cues</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Clearly</a:t>
            </a:r>
            <a:r>
              <a:rPr lang="en-AU" baseline="0" dirty="0" smtClean="0">
                <a:latin typeface="Arial" panose="020B0604020202020204" pitchFamily="34" charset="0"/>
                <a:ea typeface="Calibri" panose="020F0502020204030204" pitchFamily="34" charset="0"/>
                <a:cs typeface="Times New Roman" panose="02020603050405020304" pitchFamily="18" charset="0"/>
              </a:rPr>
              <a:t> e</a:t>
            </a:r>
            <a:r>
              <a:rPr lang="en-AU" dirty="0" smtClean="0">
                <a:latin typeface="Arial" panose="020B0604020202020204" pitchFamily="34" charset="0"/>
                <a:ea typeface="Calibri" panose="020F0502020204030204" pitchFamily="34" charset="0"/>
                <a:cs typeface="Times New Roman" panose="02020603050405020304" pitchFamily="18" charset="0"/>
              </a:rPr>
              <a:t>xplaining medical procedures</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Offering choices – gender of clinician, touch, clothing</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being flexible about how and by who procedures are performed</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asking about emotional health and wellbeing as well as the physical aspects of pregnancy</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Ask open questions, allow sufficient time for an answer</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AU" dirty="0" smtClean="0">
                <a:latin typeface="Arial" panose="020B0604020202020204" pitchFamily="34" charset="0"/>
                <a:ea typeface="Calibri" panose="020F0502020204030204" pitchFamily="34" charset="0"/>
                <a:cs typeface="Times New Roman" panose="02020603050405020304" pitchFamily="18" charset="0"/>
              </a:rPr>
              <a:t>Allow Selma to tell her story at her own pace in her own words</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US" dirty="0" smtClean="0">
                <a:latin typeface="Arial" panose="020B0604020202020204" pitchFamily="34" charset="0"/>
                <a:ea typeface="Calibri" panose="020F0502020204030204" pitchFamily="34" charset="0"/>
                <a:cs typeface="Times New Roman" panose="02020603050405020304" pitchFamily="18" charset="0"/>
              </a:rPr>
              <a:t>It is important to s</a:t>
            </a:r>
            <a:r>
              <a:rPr lang="en-AU" dirty="0" err="1" smtClean="0">
                <a:latin typeface="Arial" panose="020B0604020202020204" pitchFamily="34" charset="0"/>
                <a:ea typeface="Calibri" panose="020F0502020204030204" pitchFamily="34" charset="0"/>
                <a:cs typeface="Times New Roman" panose="02020603050405020304" pitchFamily="18" charset="0"/>
              </a:rPr>
              <a:t>tate</a:t>
            </a:r>
            <a:r>
              <a:rPr lang="en-AU" dirty="0" smtClean="0">
                <a:latin typeface="Arial" panose="020B0604020202020204" pitchFamily="34" charset="0"/>
                <a:ea typeface="Calibri" panose="020F0502020204030204" pitchFamily="34" charset="0"/>
                <a:cs typeface="Times New Roman" panose="02020603050405020304" pitchFamily="18" charset="0"/>
              </a:rPr>
              <a:t> clearly the reason you want to have a conversation.</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342351" indent="-342351">
              <a:lnSpc>
                <a:spcPct val="107000"/>
              </a:lnSpc>
              <a:buFont typeface="Arial" panose="020B0604020202020204" pitchFamily="34" charset="0"/>
              <a:buChar char="•"/>
              <a:tabLst>
                <a:tab pos="456468" algn="l"/>
              </a:tabLst>
            </a:pPr>
            <a:r>
              <a:rPr lang="en-US" dirty="0" smtClean="0">
                <a:latin typeface="Arial" panose="020B0604020202020204" pitchFamily="34" charset="0"/>
                <a:ea typeface="Calibri" panose="020F0502020204030204" pitchFamily="34" charset="0"/>
                <a:cs typeface="Times New Roman" panose="02020603050405020304" pitchFamily="18" charset="0"/>
              </a:rPr>
              <a:t>Make sure Selma has understood you</a:t>
            </a:r>
          </a:p>
          <a:p>
            <a:pPr marL="0" indent="0">
              <a:lnSpc>
                <a:spcPct val="107000"/>
              </a:lnSpc>
              <a:buFont typeface="Arial" panose="020B0604020202020204" pitchFamily="34" charset="0"/>
              <a:buNone/>
              <a:tabLst>
                <a:tab pos="456468" algn="l"/>
              </a:tabLst>
            </a:pP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b="1" i="1" dirty="0" smtClean="0">
                <a:latin typeface="Arial" panose="020B0604020202020204" pitchFamily="34" charset="0"/>
                <a:ea typeface="Calibri" panose="020F0502020204030204" pitchFamily="34" charset="0"/>
                <a:cs typeface="Times New Roman" panose="02020603050405020304" pitchFamily="18" charset="0"/>
              </a:rPr>
              <a:t>Ask - How would you start the conversation – what would be a good framing statement to ‘normalise’ the conversation so Selma does not feel judged by clinicians? </a:t>
            </a:r>
            <a:endParaRPr lang="en-AU" sz="1600" b="1" dirty="0" smtClean="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ct val="107000"/>
              </a:lnSpc>
              <a:buFont typeface="Arial" panose="020B0604020202020204" pitchFamily="34" charset="0"/>
              <a:buChar char="•"/>
              <a:tabLst>
                <a:tab pos="912937" algn="l"/>
              </a:tabLst>
            </a:pPr>
            <a:r>
              <a:rPr lang="en-AU" i="1" dirty="0" smtClean="0">
                <a:latin typeface="Arial" panose="020B0604020202020204" pitchFamily="34" charset="0"/>
                <a:ea typeface="Calibri" panose="020F0502020204030204" pitchFamily="34" charset="0"/>
                <a:cs typeface="Times New Roman" panose="02020603050405020304" pitchFamily="18" charset="0"/>
              </a:rPr>
              <a:t>We often ask people about how things are at home and in their relationships, as that's important to their overall health …</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ct val="107000"/>
              </a:lnSpc>
              <a:buFont typeface="Arial" panose="020B0604020202020204" pitchFamily="34" charset="0"/>
              <a:buChar char="•"/>
              <a:tabLst>
                <a:tab pos="912937" algn="l"/>
              </a:tabLst>
            </a:pPr>
            <a:r>
              <a:rPr lang="en-AU" i="1" dirty="0" smtClean="0">
                <a:latin typeface="Arial" panose="020B0604020202020204" pitchFamily="34" charset="0"/>
                <a:ea typeface="Calibri" panose="020F0502020204030204" pitchFamily="34" charset="0"/>
                <a:cs typeface="Times New Roman" panose="02020603050405020304" pitchFamily="18" charset="0"/>
              </a:rPr>
              <a:t>We often ask patients about how safe they feel at home, as that’s important…</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ct val="107000"/>
              </a:lnSpc>
              <a:buFont typeface="Arial" panose="020B0604020202020204" pitchFamily="34" charset="0"/>
              <a:buChar char="•"/>
              <a:tabLst>
                <a:tab pos="912937" algn="l"/>
              </a:tabLst>
            </a:pPr>
            <a:r>
              <a:rPr lang="en-AU" i="1" dirty="0" smtClean="0">
                <a:latin typeface="Arial" panose="020B0604020202020204" pitchFamily="34" charset="0"/>
                <a:ea typeface="Calibri" panose="020F0502020204030204" pitchFamily="34" charset="0"/>
                <a:cs typeface="Times New Roman" panose="02020603050405020304" pitchFamily="18" charset="0"/>
              </a:rPr>
              <a:t>Having a baby can be a very stressful time, how have you been coping? </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ct val="107000"/>
              </a:lnSpc>
              <a:buFont typeface="Arial" panose="020B0604020202020204" pitchFamily="34" charset="0"/>
              <a:buChar char="•"/>
              <a:tabLst>
                <a:tab pos="912937" algn="l"/>
              </a:tabLst>
            </a:pPr>
            <a:r>
              <a:rPr lang="en-US" i="1" dirty="0" smtClean="0">
                <a:latin typeface="Arial" panose="020B0604020202020204" pitchFamily="34" charset="0"/>
                <a:ea typeface="Calibri" panose="020F0502020204030204" pitchFamily="34" charset="0"/>
                <a:cs typeface="Times New Roman" panose="02020603050405020304" pitchFamily="18" charset="0"/>
              </a:rPr>
              <a:t>Relationships can affect your pregnancy and health, so I regularly ask about them…</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marL="741761" lvl="1" indent="-285293">
              <a:lnSpc>
                <a:spcPct val="107000"/>
              </a:lnSpc>
              <a:buFont typeface="Arial" panose="020B0604020202020204" pitchFamily="34" charset="0"/>
              <a:buChar char="•"/>
              <a:tabLst>
                <a:tab pos="912937" algn="l"/>
              </a:tabLst>
            </a:pPr>
            <a:r>
              <a:rPr lang="en-US" i="1" dirty="0" smtClean="0">
                <a:latin typeface="Arial" panose="020B0604020202020204" pitchFamily="34" charset="0"/>
                <a:ea typeface="Calibri" panose="020F0502020204030204" pitchFamily="34" charset="0"/>
                <a:cs typeface="Times New Roman" panose="02020603050405020304" pitchFamily="18" charset="0"/>
              </a:rPr>
              <a:t>We often ask people about the things we need to know to make sure our patient feels safe during birth …</a:t>
            </a:r>
            <a:endParaRPr lang="en-AU" sz="16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AU" b="1" dirty="0" smtClean="0">
                <a:latin typeface="Arial" panose="020B0604020202020204" pitchFamily="34" charset="0"/>
                <a:ea typeface="Calibri" panose="020F0502020204030204" pitchFamily="34" charset="0"/>
                <a:cs typeface="Times New Roman" panose="02020603050405020304" pitchFamily="18" charset="0"/>
              </a:rPr>
              <a:t>KEY MESSAGE: It is the way in which you begin the conversation that creates an environment for the person to feel safe</a:t>
            </a:r>
            <a:endParaRPr lang="en-AU" sz="1600" b="1"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200" b="1" i="0" kern="1200" dirty="0">
              <a:solidFill>
                <a:schemeClr val="tx1"/>
              </a:solidFill>
              <a:effectLst/>
              <a:latin typeface="Arial" charset="0"/>
              <a:ea typeface="Arial" charset="0"/>
              <a:cs typeface="Arial" charset="0"/>
            </a:endParaRPr>
          </a:p>
          <a:p>
            <a:endParaRPr lang="en-US" sz="1200" b="1" i="0" kern="1200" dirty="0">
              <a:solidFill>
                <a:schemeClr val="tx1"/>
              </a:solidFill>
              <a:effectLst/>
              <a:latin typeface="Arial" charset="0"/>
              <a:ea typeface="Arial" charset="0"/>
              <a:cs typeface="Arial" charset="0"/>
            </a:endParaRPr>
          </a:p>
          <a:p>
            <a:endParaRPr lang="en-AU" sz="1200" b="0" i="0"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t>14</a:t>
            </a:fld>
            <a:endParaRPr lang="en-AU"/>
          </a:p>
        </p:txBody>
      </p:sp>
    </p:spTree>
    <p:extLst>
      <p:ext uri="{BB962C8B-B14F-4D97-AF65-F5344CB8AC3E}">
        <p14:creationId xmlns:p14="http://schemas.microsoft.com/office/powerpoint/2010/main" val="2821523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0" dirty="0">
                <a:solidFill>
                  <a:schemeClr val="tx1"/>
                </a:solidFill>
                <a:latin typeface="Arial" panose="020B0604020202020204" pitchFamily="34" charset="0"/>
                <a:cs typeface="Arial" panose="020B0604020202020204" pitchFamily="34" charset="0"/>
              </a:rPr>
              <a:t>Refer to the slide and below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baseline="0" dirty="0">
                <a:solidFill>
                  <a:schemeClr val="tx1"/>
                </a:solidFill>
                <a:latin typeface="Arial" charset="0"/>
                <a:ea typeface="Arial" charset="0"/>
                <a:cs typeface="Arial" charset="0"/>
              </a:rPr>
              <a:t>Suggested Facilitator dialogue: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1" baseline="0" dirty="0">
              <a:solidFill>
                <a:schemeClr val="tx1"/>
              </a:solidFill>
              <a:latin typeface="Arial" charset="0"/>
              <a:ea typeface="Arial" charset="0"/>
              <a:cs typeface="Arial" charset="0"/>
            </a:endParaRPr>
          </a:p>
          <a:p>
            <a:pPr marL="171158" indent="-171158">
              <a:buFont typeface="Arial" panose="020B0604020202020204" pitchFamily="34" charset="0"/>
              <a:buChar char="•"/>
            </a:pPr>
            <a:r>
              <a:rPr lang="en-AU" sz="1100" dirty="0" smtClean="0"/>
              <a:t>If a patient</a:t>
            </a:r>
            <a:r>
              <a:rPr lang="en-AU" sz="1100" baseline="0" dirty="0" smtClean="0"/>
              <a:t> discloses a sexual assault, respond in a supportive and respectful way. </a:t>
            </a:r>
          </a:p>
          <a:p>
            <a:pPr marL="171158" indent="-171158">
              <a:buFont typeface="Arial" panose="020B0604020202020204" pitchFamily="34" charset="0"/>
              <a:buChar char="•"/>
            </a:pPr>
            <a:r>
              <a:rPr lang="en-AU" sz="1100" baseline="0" dirty="0" smtClean="0"/>
              <a:t>Talk to them about what kind of support they would like (respecting that they may not wish for any support at the moment) and arrange what you can.  </a:t>
            </a:r>
            <a:endParaRPr lang="en-AU" sz="1100" b="0" baseline="0" dirty="0" smtClean="0"/>
          </a:p>
          <a:p>
            <a:pPr marL="171158" indent="-171158">
              <a:buFont typeface="Arial" panose="020B0604020202020204" pitchFamily="34" charset="0"/>
              <a:buChar char="•"/>
            </a:pPr>
            <a:r>
              <a:rPr lang="en-AU" sz="1100" b="0" baseline="0" dirty="0" smtClean="0"/>
              <a:t>Offer to give referral details for future if not wanted now.</a:t>
            </a:r>
          </a:p>
          <a:p>
            <a:pPr marL="171158" indent="-171158">
              <a:buFont typeface="Arial" panose="020B0604020202020204" pitchFamily="34" charset="0"/>
              <a:buChar char="•"/>
            </a:pPr>
            <a:r>
              <a:rPr lang="en-AU" sz="1100" b="0" baseline="0" dirty="0" smtClean="0"/>
              <a:t>Avoiding talking about details protects the patient from re-traumatisation – you can encourage them by affirming you do want to know what is happening to them, however it’s ok to advise them you are not an expert in the area but can link them with appropriate supports.</a:t>
            </a:r>
          </a:p>
          <a:p>
            <a:pPr marL="171158" indent="-171158" defTabSz="912844">
              <a:buFont typeface="Arial" panose="020B0604020202020204" pitchFamily="34" charset="0"/>
              <a:buChar char="•"/>
              <a:defRPr/>
            </a:pPr>
            <a:r>
              <a:rPr lang="en-AU" sz="1100" b="0" dirty="0" smtClean="0"/>
              <a:t>It is important that health professionals do not make any judgements or assessments about how legitimate or ‘real’ or ‘serious’ (or not) the sexual assault.  It is important to believe and validate peoples experiences.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baseline="0" dirty="0">
              <a:solidFill>
                <a:schemeClr val="tx1"/>
              </a:solidFill>
              <a:latin typeface="Arial" charset="0"/>
              <a:ea typeface="Arial" charset="0"/>
              <a:cs typeface="Arial"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baseline="0" dirty="0">
              <a:solidFill>
                <a:schemeClr val="tx1"/>
              </a:solidFill>
              <a:latin typeface="Arial" charset="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baseline="0" dirty="0">
                <a:solidFill>
                  <a:schemeClr val="tx1"/>
                </a:solidFill>
                <a:latin typeface="Arial" charset="0"/>
                <a:ea typeface="Arial" charset="0"/>
                <a:cs typeface="Arial" charset="0"/>
              </a:rPr>
              <a:t>Key message</a:t>
            </a:r>
            <a:r>
              <a:rPr lang="en-AU" sz="1100" b="1" i="0" baseline="0" dirty="0" smtClean="0">
                <a:solidFill>
                  <a:schemeClr val="tx1"/>
                </a:solidFill>
                <a:latin typeface="Arial" charset="0"/>
                <a:ea typeface="Arial" charset="0"/>
                <a:cs typeface="Arial" charset="0"/>
              </a:rPr>
              <a:t>: </a:t>
            </a:r>
            <a:r>
              <a:rPr lang="en-AU" sz="1100" b="1" baseline="0" dirty="0" smtClean="0"/>
              <a:t>Listen carefully to what the patient says they need so you know how best to support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0" baseline="0" dirty="0">
              <a:solidFill>
                <a:schemeClr val="tx1"/>
              </a:solidFill>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1075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[Participants could be provided with a handout about LIVES for further reading. </a:t>
            </a:r>
            <a:r>
              <a:rPr lang="en-AU" sz="1100" kern="1200" dirty="0">
                <a:solidFill>
                  <a:schemeClr val="tx1"/>
                </a:solidFill>
                <a:effectLst/>
                <a:latin typeface="Arial" panose="020B0604020202020204" pitchFamily="34" charset="0"/>
                <a:ea typeface="Arial" charset="0"/>
                <a:cs typeface="Arial" panose="020B0604020202020204" pitchFamily="34" charset="0"/>
              </a:rPr>
              <a:t>http://www.who.int/reproductivehealth/publications/violence/vaw-clinical-handbook/en/ The lanyards in the tool kit provide a reminder about LIVES.]</a:t>
            </a:r>
          </a:p>
          <a:p>
            <a:pPr marL="0" indent="0">
              <a:lnSpc>
                <a:spcPct val="100000"/>
              </a:lnSpc>
              <a:buFont typeface="Arial" panose="020B0604020202020204" pitchFamily="34" charset="0"/>
              <a:buNone/>
            </a:pPr>
            <a:endParaRPr lang="en-AU" sz="1100" b="0" i="1" baseline="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smtClean="0">
              <a:latin typeface="Arial" panose="020B0604020202020204" pitchFamily="34" charset="0"/>
              <a:ea typeface="Arial" charset="0"/>
              <a:cs typeface="Arial" panose="020B0604020202020204" pitchFamily="34" charset="0"/>
            </a:endParaRPr>
          </a:p>
          <a:p>
            <a:endParaRPr lang="en-AU" sz="1100" dirty="0" smtClean="0"/>
          </a:p>
          <a:p>
            <a:r>
              <a:rPr lang="en-AU" sz="1100" dirty="0" smtClean="0"/>
              <a:t>These are some principles for responding</a:t>
            </a:r>
            <a:r>
              <a:rPr lang="en-AU" sz="1100" baseline="0" dirty="0" smtClean="0"/>
              <a:t> to disclosures of sexual assault and sexual violence </a:t>
            </a:r>
          </a:p>
          <a:p>
            <a:endParaRPr lang="en-AU" sz="1100" dirty="0" smtClean="0"/>
          </a:p>
          <a:p>
            <a:r>
              <a:rPr lang="en-AU" sz="1100" dirty="0" smtClean="0"/>
              <a:t>Listen actively</a:t>
            </a:r>
          </a:p>
          <a:p>
            <a:endParaRPr lang="en-AU" sz="1100" dirty="0" smtClean="0"/>
          </a:p>
          <a:p>
            <a:r>
              <a:rPr lang="en-AU" sz="1100" dirty="0" smtClean="0"/>
              <a:t>Believe</a:t>
            </a:r>
          </a:p>
          <a:p>
            <a:r>
              <a:rPr lang="en-AU" sz="1100" dirty="0" smtClean="0"/>
              <a:t>- “I Believe you”</a:t>
            </a:r>
          </a:p>
          <a:p>
            <a:r>
              <a:rPr lang="en-AU" sz="1100" dirty="0" smtClean="0"/>
              <a:t>- “Thankyou for telling me”</a:t>
            </a:r>
          </a:p>
          <a:p>
            <a:pPr marL="171450" indent="-171450">
              <a:buFontTx/>
              <a:buChar char="-"/>
            </a:pPr>
            <a:r>
              <a:rPr lang="en-AU" sz="1100" dirty="0" smtClean="0"/>
              <a:t>Non-verbal communication</a:t>
            </a:r>
          </a:p>
          <a:p>
            <a:pPr marL="171450" indent="-171450">
              <a:buFontTx/>
              <a:buChar char="-"/>
            </a:pPr>
            <a:endParaRPr lang="en-AU" sz="1100" dirty="0" smtClean="0"/>
          </a:p>
          <a:p>
            <a:r>
              <a:rPr lang="en-US" sz="1100" dirty="0" smtClean="0"/>
              <a:t>Place blame with perpetrator rather than victim/survivor</a:t>
            </a:r>
          </a:p>
          <a:p>
            <a:r>
              <a:rPr lang="en-US" sz="1100" dirty="0" smtClean="0"/>
              <a:t>- “It’s not your fault” “they/he should not have done that”</a:t>
            </a:r>
          </a:p>
          <a:p>
            <a:r>
              <a:rPr lang="en-US" sz="1100" dirty="0" smtClean="0"/>
              <a:t>- “You should not have had to experience that”</a:t>
            </a:r>
          </a:p>
          <a:p>
            <a:pPr marL="171450" indent="-171450">
              <a:buFontTx/>
              <a:buChar char="-"/>
            </a:pPr>
            <a:r>
              <a:rPr lang="en-US" sz="1100" dirty="0" smtClean="0"/>
              <a:t>“You have a right to _____ and be safe”</a:t>
            </a:r>
          </a:p>
          <a:p>
            <a:pPr marL="171450" indent="-171450">
              <a:buFontTx/>
              <a:buChar char="-"/>
            </a:pPr>
            <a:endParaRPr lang="en-US" sz="1100" dirty="0" smtClean="0"/>
          </a:p>
          <a:p>
            <a:r>
              <a:rPr lang="en-US" sz="1100" dirty="0" smtClean="0"/>
              <a:t>Validate/normalise their responses to/impacts of sexual </a:t>
            </a:r>
            <a:r>
              <a:rPr lang="en-AU" sz="1100" dirty="0" smtClean="0"/>
              <a:t>assault</a:t>
            </a:r>
          </a:p>
          <a:p>
            <a:r>
              <a:rPr lang="en-US" sz="1100" dirty="0" smtClean="0"/>
              <a:t>- “It makes sense that you would feel like that”</a:t>
            </a:r>
          </a:p>
          <a:p>
            <a:r>
              <a:rPr lang="en-US" sz="1100" dirty="0" smtClean="0"/>
              <a:t>- “That sounds understandable given what you have been </a:t>
            </a:r>
            <a:r>
              <a:rPr lang="en-AU" sz="1100" dirty="0" smtClean="0"/>
              <a:t>though”</a:t>
            </a:r>
          </a:p>
          <a:p>
            <a:pPr marL="171450" indent="-171450">
              <a:lnSpc>
                <a:spcPct val="100000"/>
              </a:lnSpc>
              <a:buFont typeface="Arial" panose="020B0604020202020204" pitchFamily="34" charset="0"/>
              <a:buChar char="•"/>
            </a:pPr>
            <a:endParaRPr lang="en-AU" sz="1100" b="0" i="0" dirty="0" smtClean="0">
              <a:solidFill>
                <a:schemeClr val="tx1"/>
              </a:solidFill>
              <a:latin typeface="Arial" panose="020B0604020202020204" pitchFamily="34" charset="0"/>
              <a:cs typeface="Arial" panose="020B0604020202020204" pitchFamily="34" charset="0"/>
            </a:endParaRPr>
          </a:p>
          <a:p>
            <a:pPr marL="0" lvl="1" indent="0">
              <a:lnSpc>
                <a:spcPct val="100000"/>
              </a:lnSpc>
              <a:spcAft>
                <a:spcPts val="0"/>
              </a:spcAft>
              <a:buFont typeface="Arial" panose="020B0604020202020204" pitchFamily="34" charset="0"/>
              <a:buNone/>
            </a:pPr>
            <a:endParaRPr lang="en-AU" sz="1100"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u="none" dirty="0" smtClean="0">
                <a:solidFill>
                  <a:schemeClr val="tx1"/>
                </a:solidFill>
                <a:latin typeface="Arial" panose="020B0604020202020204" pitchFamily="34" charset="0"/>
                <a:cs typeface="Arial" panose="020B0604020202020204" pitchFamily="34" charset="0"/>
              </a:rPr>
              <a:t>Key</a:t>
            </a:r>
            <a:r>
              <a:rPr lang="en-AU" sz="1100" b="1" i="0" u="none" baseline="0" dirty="0" smtClean="0">
                <a:solidFill>
                  <a:schemeClr val="tx1"/>
                </a:solidFill>
                <a:latin typeface="Arial" panose="020B0604020202020204" pitchFamily="34" charset="0"/>
                <a:cs typeface="Arial" panose="020B0604020202020204" pitchFamily="34" charset="0"/>
              </a:rPr>
              <a:t> message: Clinical staff are </a:t>
            </a:r>
            <a:r>
              <a:rPr lang="en-AU" sz="1100" b="1" i="0" u="none" dirty="0" smtClean="0">
                <a:solidFill>
                  <a:schemeClr val="tx1"/>
                </a:solidFill>
                <a:latin typeface="Arial" panose="020B0604020202020204" pitchFamily="34" charset="0"/>
                <a:cs typeface="Arial" panose="020B0604020202020204" pitchFamily="34" charset="0"/>
              </a:rPr>
              <a:t>not expected to be family violence experts.</a:t>
            </a:r>
            <a:r>
              <a:rPr lang="en-AU" sz="1100" b="1" i="0" u="none" baseline="0" dirty="0" smtClean="0">
                <a:solidFill>
                  <a:schemeClr val="tx1"/>
                </a:solidFill>
                <a:latin typeface="Arial" panose="020B0604020202020204" pitchFamily="34" charset="0"/>
                <a:cs typeface="Arial" panose="020B0604020202020204" pitchFamily="34" charset="0"/>
              </a:rPr>
              <a:t> </a:t>
            </a:r>
            <a:r>
              <a:rPr lang="en-AU" sz="1100" b="1" i="0" u="none" dirty="0" smtClean="0">
                <a:solidFill>
                  <a:schemeClr val="tx1"/>
                </a:solidFill>
                <a:latin typeface="Arial" panose="020B0604020202020204" pitchFamily="34" charset="0"/>
                <a:cs typeface="Arial" panose="020B0604020202020204" pitchFamily="34" charset="0"/>
              </a:rPr>
              <a:t>The way we treat people will provide an opportunity to disclose</a:t>
            </a:r>
            <a:r>
              <a:rPr lang="en-AU" sz="1100" b="1" i="0" u="none" baseline="0" dirty="0" smtClean="0">
                <a:solidFill>
                  <a:schemeClr val="tx1"/>
                </a:solidFill>
                <a:latin typeface="Arial" panose="020B0604020202020204" pitchFamily="34" charset="0"/>
                <a:cs typeface="Arial" panose="020B0604020202020204" pitchFamily="34" charset="0"/>
              </a:rPr>
              <a:t> family violence and facilitate engagement with a specialist family violence service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0" dirty="0" smtClean="0">
              <a:solidFill>
                <a:schemeClr val="tx1"/>
              </a:solidFill>
              <a:latin typeface="Arial" panose="020B0604020202020204" pitchFamily="34" charset="0"/>
              <a:cs typeface="Arial" panose="020B0604020202020204" pitchFamily="34" charset="0"/>
            </a:endParaRPr>
          </a:p>
          <a:p>
            <a:endParaRPr lang="en-AU"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latin typeface="Arial" panose="020B0604020202020204" pitchFamily="34" charset="0"/>
              <a:ea typeface="Arial"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9627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0" dirty="0">
                <a:solidFill>
                  <a:schemeClr val="tx1"/>
                </a:solidFill>
                <a:latin typeface="Arial" panose="020B0604020202020204" pitchFamily="34" charset="0"/>
                <a:cs typeface="Arial" panose="020B0604020202020204" pitchFamily="34" charset="0"/>
              </a:rPr>
              <a:t>Refer to the slide and below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i="0" baseline="0" dirty="0">
                <a:solidFill>
                  <a:schemeClr val="tx1"/>
                </a:solidFill>
                <a:latin typeface="Arial" charset="0"/>
                <a:ea typeface="Arial" charset="0"/>
                <a:cs typeface="Arial" charset="0"/>
              </a:rPr>
              <a:t>Suggested Facilitator dialogue: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1" i="1" baseline="0" dirty="0" smtClean="0">
              <a:solidFill>
                <a:schemeClr val="tx1"/>
              </a:solidFill>
              <a:latin typeface="Arial" charset="0"/>
              <a:ea typeface="Arial" charset="0"/>
              <a:cs typeface="Arial" charset="0"/>
            </a:endParaRPr>
          </a:p>
          <a:p>
            <a:pPr marL="167500" lvl="0" indent="-171158">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Important to assess patient’s (and others’) current level of safety, if you believe</a:t>
            </a:r>
            <a:r>
              <a:rPr lang="en-AU" sz="1100" baseline="0" dirty="0" smtClean="0">
                <a:latin typeface="Arial" panose="020B0604020202020204" pitchFamily="34" charset="0"/>
                <a:cs typeface="Arial" panose="020B0604020202020204" pitchFamily="34" charset="0"/>
              </a:rPr>
              <a:t> there is </a:t>
            </a:r>
            <a:r>
              <a:rPr lang="en-AU" sz="1100" dirty="0" smtClean="0">
                <a:latin typeface="Arial" panose="020B0604020202020204" pitchFamily="34" charset="0"/>
                <a:cs typeface="Arial" panose="020B0604020202020204" pitchFamily="34" charset="0"/>
              </a:rPr>
              <a:t>current risk</a:t>
            </a:r>
            <a:r>
              <a:rPr lang="en-AU" sz="1100" baseline="0" dirty="0" smtClean="0">
                <a:latin typeface="Arial" panose="020B0604020202020204" pitchFamily="34" charset="0"/>
                <a:cs typeface="Arial" panose="020B0604020202020204" pitchFamily="34" charset="0"/>
              </a:rPr>
              <a:t> </a:t>
            </a:r>
            <a:r>
              <a:rPr lang="en-AU" sz="1100" dirty="0" smtClean="0">
                <a:latin typeface="Arial" panose="020B0604020202020204" pitchFamily="34" charset="0"/>
                <a:cs typeface="Arial" panose="020B0604020202020204" pitchFamily="34" charset="0"/>
              </a:rPr>
              <a:t>to patient’s or</a:t>
            </a:r>
            <a:r>
              <a:rPr lang="en-AU" sz="1100" baseline="0" dirty="0" smtClean="0">
                <a:latin typeface="Arial" panose="020B0604020202020204" pitchFamily="34" charset="0"/>
                <a:cs typeface="Arial" panose="020B0604020202020204" pitchFamily="34" charset="0"/>
              </a:rPr>
              <a:t> others’ safety, we encourage you to refer to social work or consult with manager (this includes children)</a:t>
            </a:r>
          </a:p>
          <a:p>
            <a:pPr marL="167500" lvl="0" indent="-171158">
              <a:buFont typeface="Arial" panose="020B0604020202020204" pitchFamily="34" charset="0"/>
              <a:buChar char="•"/>
              <a:defRPr/>
            </a:pPr>
            <a:r>
              <a:rPr lang="en-AU" sz="1100" baseline="0" dirty="0" smtClean="0">
                <a:latin typeface="Arial" panose="020B0604020202020204" pitchFamily="34" charset="0"/>
                <a:cs typeface="Arial" panose="020B0604020202020204" pitchFamily="34" charset="0"/>
              </a:rPr>
              <a:t>Remember to offer referral numbers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baseline="0" dirty="0">
              <a:solidFill>
                <a:schemeClr val="tx1"/>
              </a:solidFill>
              <a:latin typeface="Arial" charset="0"/>
              <a:ea typeface="Arial" charset="0"/>
              <a:cs typeface="Arial" charset="0"/>
            </a:endParaRPr>
          </a:p>
          <a:p>
            <a:r>
              <a:rPr lang="en-AU" sz="1100" b="1" u="none" baseline="0" dirty="0" smtClean="0">
                <a:latin typeface="Arial" panose="020B0604020202020204" pitchFamily="34" charset="0"/>
                <a:cs typeface="Arial" panose="020B0604020202020204" pitchFamily="34" charset="0"/>
              </a:rPr>
              <a:t>Key message: Assess safety and refer to social work if safety is a concern, in line with your hospital’s policy. If unsure secondary consultation with CASA or your social work department. </a:t>
            </a:r>
            <a:endParaRPr lang="en-AU" sz="1100" b="1" u="none"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9177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endParaRPr lang="en-AU" sz="1100" b="0" i="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1"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1" kern="1200" baseline="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1" kern="1200" baseline="0" dirty="0" smtClean="0">
                <a:solidFill>
                  <a:schemeClr val="tx1"/>
                </a:solidFill>
                <a:effectLst/>
                <a:latin typeface="Arial" panose="020B0604020202020204" pitchFamily="34" charset="0"/>
                <a:ea typeface="+mn-ea"/>
                <a:cs typeface="Arial" panose="020B0604020202020204" pitchFamily="34" charset="0"/>
              </a:rPr>
              <a:t>Some ideas for discussion:</a:t>
            </a:r>
            <a:endParaRPr lang="en-AU" sz="1100" b="1" i="1"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1"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t>Professionals’ own experiences, training, fears and concerns will impact on their</a:t>
            </a:r>
            <a:r>
              <a:rPr lang="en-AU" baseline="0" dirty="0" smtClean="0"/>
              <a:t> </a:t>
            </a:r>
            <a:r>
              <a:rPr lang="en-AU" dirty="0" smtClean="0"/>
              <a:t>capacity to respond</a:t>
            </a:r>
            <a:r>
              <a:rPr lang="en-AU" baseline="0" dirty="0" smtClean="0"/>
              <a:t> sensitively.</a:t>
            </a:r>
            <a:endParaRPr lang="en-AU" dirty="0" smtClean="0"/>
          </a:p>
          <a:p>
            <a:pPr marL="342316" indent="-342316">
              <a:spcBef>
                <a:spcPct val="50000"/>
              </a:spcBef>
              <a:buFont typeface="Arial" panose="020B0604020202020204" pitchFamily="34" charset="0"/>
              <a:buChar char="•"/>
            </a:pPr>
            <a:r>
              <a:rPr lang="en-US" b="1" dirty="0" smtClean="0"/>
              <a:t>Lack of private area to discuss sensitive issues </a:t>
            </a:r>
            <a:r>
              <a:rPr lang="en-US" altLang="en-US" dirty="0" smtClean="0"/>
              <a:t>consulting rooms, partner or children present </a:t>
            </a:r>
            <a:r>
              <a:rPr lang="en-US" altLang="en-US" dirty="0" err="1" smtClean="0"/>
              <a:t>etc</a:t>
            </a:r>
            <a:r>
              <a:rPr lang="en-US" altLang="en-US" dirty="0" smtClean="0"/>
              <a:t> </a:t>
            </a:r>
          </a:p>
          <a:p>
            <a:pPr marL="342316" indent="-342316">
              <a:spcBef>
                <a:spcPct val="50000"/>
              </a:spcBef>
              <a:buFont typeface="Arial" panose="020B0604020202020204" pitchFamily="34" charset="0"/>
              <a:buChar char="•"/>
            </a:pPr>
            <a:r>
              <a:rPr lang="en-US" altLang="en-US" b="1" dirty="0" smtClean="0"/>
              <a:t>Lack of information </a:t>
            </a:r>
            <a:r>
              <a:rPr lang="en-US" altLang="en-US" dirty="0" smtClean="0"/>
              <a:t>- about appropriate procedure, systems responses, resources, referrals </a:t>
            </a:r>
          </a:p>
          <a:p>
            <a:pPr marL="342316" indent="-342316" defTabSz="912844">
              <a:spcBef>
                <a:spcPct val="50000"/>
              </a:spcBef>
              <a:buFont typeface="Arial" panose="020B0604020202020204" pitchFamily="34" charset="0"/>
              <a:buChar char="•"/>
              <a:defRPr/>
            </a:pPr>
            <a:r>
              <a:rPr lang="en-US" altLang="en-US" b="1" dirty="0" smtClean="0"/>
              <a:t>Lack of time </a:t>
            </a:r>
            <a:r>
              <a:rPr lang="en-US" altLang="en-US" dirty="0" smtClean="0"/>
              <a:t>- </a:t>
            </a:r>
            <a:r>
              <a:rPr lang="en-AU" altLang="en-US" dirty="0" smtClean="0">
                <a:latin typeface="+mn-lt"/>
              </a:rPr>
              <a:t>t</a:t>
            </a:r>
            <a:r>
              <a:rPr lang="en-AU" dirty="0" smtClean="0"/>
              <a:t>aking time to ensure the patient feels safe and in control is likely to create a better outcome for all. This is something that needs to be understood and negotiated in the work area -  ways to balance time constraints with sensitivity</a:t>
            </a:r>
            <a:r>
              <a:rPr lang="en-AU" baseline="0" dirty="0" smtClean="0"/>
              <a:t> </a:t>
            </a:r>
            <a:r>
              <a:rPr lang="en-AU" dirty="0" smtClean="0"/>
              <a:t>in the time you do have with the patient.  </a:t>
            </a:r>
            <a:endParaRPr lang="en-US" altLang="en-US" dirty="0" smtClean="0"/>
          </a:p>
          <a:p>
            <a:pPr marL="342316" indent="-342316" defTabSz="912844">
              <a:spcBef>
                <a:spcPct val="50000"/>
              </a:spcBef>
              <a:buFont typeface="Arial" panose="020B0604020202020204" pitchFamily="34" charset="0"/>
              <a:buChar char="•"/>
              <a:defRPr/>
            </a:pPr>
            <a:r>
              <a:rPr lang="en-US" altLang="en-US" b="1" dirty="0" smtClean="0"/>
              <a:t>Personal feelings</a:t>
            </a:r>
            <a:r>
              <a:rPr lang="en-US" altLang="en-US" dirty="0" smtClean="0"/>
              <a:t> – anger, fear, grief, protection, concern, burnout, uncertainty.</a:t>
            </a:r>
            <a:r>
              <a:rPr lang="en-US" altLang="en-US" baseline="0" dirty="0" smtClean="0"/>
              <a:t> </a:t>
            </a:r>
            <a:r>
              <a:rPr lang="en-AU" dirty="0" smtClean="0"/>
              <a:t>Explain workplace supports for staff affected</a:t>
            </a:r>
            <a:r>
              <a:rPr lang="en-AU" baseline="0" dirty="0" smtClean="0"/>
              <a:t> personally or professionally by family violence and sexual assault [Refer to hospital protocols]</a:t>
            </a:r>
            <a:endParaRPr lang="en-US" altLang="en-US" dirty="0" smtClean="0"/>
          </a:p>
          <a:p>
            <a:pPr marL="342316" indent="-342316">
              <a:spcBef>
                <a:spcPct val="50000"/>
              </a:spcBef>
              <a:buFont typeface="Arial" panose="020B0604020202020204" pitchFamily="34" charset="0"/>
              <a:buChar char="•"/>
            </a:pPr>
            <a:r>
              <a:rPr lang="en-US" altLang="en-US" b="1" dirty="0" smtClean="0"/>
              <a:t>Past experience</a:t>
            </a:r>
            <a:r>
              <a:rPr lang="en-US" altLang="en-US" dirty="0" smtClean="0"/>
              <a:t> – victim/survivor, witness, friend or family, professional</a:t>
            </a:r>
          </a:p>
          <a:p>
            <a:pPr marL="342316" indent="-342316">
              <a:spcBef>
                <a:spcPct val="50000"/>
              </a:spcBef>
              <a:buFont typeface="Arial" panose="020B0604020202020204" pitchFamily="34" charset="0"/>
              <a:buChar char="•"/>
            </a:pPr>
            <a:r>
              <a:rPr lang="en-US" altLang="en-US" b="1" dirty="0" smtClean="0"/>
              <a:t>Self</a:t>
            </a:r>
            <a:r>
              <a:rPr lang="en-US" altLang="en-US" b="1" baseline="0" dirty="0" smtClean="0"/>
              <a:t> d</a:t>
            </a:r>
            <a:r>
              <a:rPr lang="en-US" altLang="en-US" b="1" dirty="0" smtClean="0"/>
              <a:t>oubts</a:t>
            </a:r>
            <a:r>
              <a:rPr lang="en-US" altLang="en-US" dirty="0" smtClean="0"/>
              <a:t> - skills, knowledge, causing distress, appropriate responses, sense of interfering or invading privacy</a:t>
            </a:r>
          </a:p>
          <a:p>
            <a:pPr marL="342316" indent="-342316">
              <a:spcBef>
                <a:spcPct val="50000"/>
              </a:spcBef>
              <a:buFont typeface="Arial" panose="020B0604020202020204" pitchFamily="34" charset="0"/>
              <a:buChar char="•"/>
            </a:pPr>
            <a:r>
              <a:rPr lang="en-US" altLang="en-US" b="1" dirty="0" smtClean="0"/>
              <a:t>Concerns about doing and saying the right thing </a:t>
            </a:r>
            <a:r>
              <a:rPr lang="en-US" altLang="en-US" dirty="0" smtClean="0"/>
              <a:t> - making it worse for the patient, dealing with distress, legal ramifications</a:t>
            </a:r>
          </a:p>
          <a:p>
            <a:pPr marL="170885" indent="-170885">
              <a:buFont typeface="Arial" panose="020B0604020202020204" pitchFamily="34" charset="0"/>
              <a:buChar char="•"/>
            </a:pPr>
            <a:r>
              <a:rPr lang="en-AU" dirty="0" smtClean="0"/>
              <a:t>Sexual</a:t>
            </a:r>
            <a:r>
              <a:rPr lang="en-AU" baseline="0" dirty="0" smtClean="0"/>
              <a:t> assault and violence can certainly be </a:t>
            </a:r>
            <a:r>
              <a:rPr lang="en-AU" dirty="0" smtClean="0"/>
              <a:t>uncomfortable issues</a:t>
            </a:r>
            <a:r>
              <a:rPr lang="en-AU" baseline="0" dirty="0" smtClean="0"/>
              <a:t> </a:t>
            </a:r>
            <a:r>
              <a:rPr lang="en-AU" dirty="0" smtClean="0"/>
              <a:t>to approach, but as health professionals you respond to uncomfortable things every day.</a:t>
            </a:r>
          </a:p>
          <a:p>
            <a:pPr marL="170885" indent="-170885">
              <a:buFont typeface="Arial" panose="020B0604020202020204" pitchFamily="34" charset="0"/>
              <a:buChar char="•"/>
            </a:pPr>
            <a:r>
              <a:rPr lang="en-AU" dirty="0" smtClean="0"/>
              <a:t>Practice and education will help build confidence in approaching it sensitively.  </a:t>
            </a:r>
          </a:p>
          <a:p>
            <a:pPr marL="170885" indent="-170885">
              <a:buFont typeface="Arial" panose="020B0604020202020204" pitchFamily="34" charset="0"/>
              <a:buChar char="•"/>
            </a:pPr>
            <a:r>
              <a:rPr lang="en-AU" dirty="0" smtClean="0"/>
              <a:t>Please speak with me later</a:t>
            </a:r>
            <a:r>
              <a:rPr lang="en-AU" baseline="0" dirty="0" smtClean="0"/>
              <a:t> if you feel you would like further training [Have available a list of options]</a:t>
            </a:r>
          </a:p>
          <a:p>
            <a:pPr marL="170885" indent="-170885">
              <a:buFont typeface="Arial" panose="020B0604020202020204" pitchFamily="34" charset="0"/>
              <a:buChar char="•"/>
            </a:pPr>
            <a:endParaRPr lang="en-AU" baseline="0" dirty="0" smtClean="0"/>
          </a:p>
          <a:p>
            <a:r>
              <a:rPr lang="en-AU" b="1" u="none" dirty="0" smtClean="0"/>
              <a:t>Key messages: </a:t>
            </a:r>
          </a:p>
          <a:p>
            <a:r>
              <a:rPr lang="en-AU" b="1" u="none" dirty="0" smtClean="0"/>
              <a:t>Your inquiry may be the first time the patient has been asked</a:t>
            </a:r>
            <a:r>
              <a:rPr lang="en-AU" b="1" u="none" baseline="0" dirty="0" smtClean="0"/>
              <a:t> and you may be the only person she will tell. </a:t>
            </a:r>
          </a:p>
          <a:p>
            <a:r>
              <a:rPr lang="en-AU" b="1" u="none" baseline="0" dirty="0" smtClean="0"/>
              <a:t>Important for you to understand your hesitation to talking about sexual assault.</a:t>
            </a:r>
            <a:endParaRPr lang="en-AU" b="1" u="none" dirty="0" smtClean="0"/>
          </a:p>
          <a:p>
            <a:pPr marL="0" marR="0" lvl="0" indent="0" algn="l" defTabSz="914400" rtl="0" eaLnBrk="1" fontAlgn="auto" latinLnBrk="0" hangingPunct="1">
              <a:lnSpc>
                <a:spcPct val="125000"/>
              </a:lnSpc>
              <a:spcBef>
                <a:spcPts val="0"/>
              </a:spcBef>
              <a:spcAft>
                <a:spcPts val="0"/>
              </a:spcAft>
              <a:buClrTx/>
              <a:buSzTx/>
              <a:buFontTx/>
              <a:buNone/>
              <a:tabLst/>
              <a:defRPr/>
            </a:pPr>
            <a:endParaRPr lang="en-AU" sz="1100" b="1" i="0" kern="1200" dirty="0">
              <a:solidFill>
                <a:schemeClr val="tx1"/>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18</a:t>
            </a:fld>
            <a:endParaRPr lang="en-AU">
              <a:solidFill>
                <a:prstClr val="black"/>
              </a:solidFill>
            </a:endParaRPr>
          </a:p>
        </p:txBody>
      </p:sp>
    </p:spTree>
    <p:extLst>
      <p:ext uri="{BB962C8B-B14F-4D97-AF65-F5344CB8AC3E}">
        <p14:creationId xmlns:p14="http://schemas.microsoft.com/office/powerpoint/2010/main" val="1359918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p>
          <a:p>
            <a:pPr marL="167500" lvl="0" indent="-171158">
              <a:buFont typeface="Arial" panose="020B0604020202020204" pitchFamily="34" charset="0"/>
              <a:buChar char="•"/>
            </a:pPr>
            <a:r>
              <a:rPr lang="en-AU" baseline="0" dirty="0" smtClean="0">
                <a:latin typeface="Arial" panose="020B0604020202020204" pitchFamily="34" charset="0"/>
                <a:cs typeface="Arial" panose="020B0604020202020204" pitchFamily="34" charset="0"/>
              </a:rPr>
              <a:t>It is important to know your hospital’s policies around duty of care and mandatory reporting. </a:t>
            </a:r>
            <a:endParaRPr lang="en-AU" dirty="0" smtClean="0">
              <a:effectLst/>
              <a:latin typeface="Arial" panose="020B0604020202020204" pitchFamily="34" charset="0"/>
              <a:cs typeface="Arial" panose="020B0604020202020204" pitchFamily="34" charset="0"/>
            </a:endParaRPr>
          </a:p>
          <a:p>
            <a:pPr marL="171158" indent="-171158">
              <a:buFont typeface="Arial" panose="020B0604020202020204" pitchFamily="34" charset="0"/>
              <a:buChar char="•"/>
            </a:pPr>
            <a:r>
              <a:rPr lang="en-AU" dirty="0" smtClean="0">
                <a:effectLst/>
                <a:latin typeface="Arial" panose="020B0604020202020204" pitchFamily="34" charset="0"/>
                <a:cs typeface="Arial" panose="020B0604020202020204" pitchFamily="34" charset="0"/>
              </a:rPr>
              <a:t>If you have immediate concerns of a child at risk of abuse</a:t>
            </a:r>
            <a:r>
              <a:rPr lang="en-AU" baseline="0" dirty="0" smtClean="0">
                <a:effectLst/>
                <a:latin typeface="Arial" panose="020B0604020202020204" pitchFamily="34" charset="0"/>
                <a:cs typeface="Arial" panose="020B0604020202020204" pitchFamily="34" charset="0"/>
              </a:rPr>
              <a:t> or you are </a:t>
            </a:r>
            <a:r>
              <a:rPr lang="en-US" dirty="0" smtClean="0">
                <a:latin typeface="Arial" panose="020B0604020202020204" pitchFamily="34" charset="0"/>
                <a:cs typeface="Arial" panose="020B0604020202020204" pitchFamily="34" charset="0"/>
              </a:rPr>
              <a:t>responding to a recent</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sexual assault involving a child or young person (under 18 years), health professionals must contact</a:t>
            </a:r>
            <a:r>
              <a:rPr lang="en-US" baseline="0" dirty="0" smtClean="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a:p>
            <a:pPr marL="171158" indent="-171158">
              <a:buFont typeface="Arial" panose="020B0604020202020204" pitchFamily="34" charset="0"/>
              <a:buChar char="•"/>
            </a:pPr>
            <a:r>
              <a:rPr lang="en-US" dirty="0" smtClean="0">
                <a:latin typeface="Arial" panose="020B0604020202020204" pitchFamily="34" charset="0"/>
                <a:cs typeface="Arial" panose="020B0604020202020204" pitchFamily="34" charset="0"/>
              </a:rPr>
              <a:t>Police </a:t>
            </a:r>
            <a:r>
              <a:rPr lang="en-US" b="0" kern="1200" dirty="0" smtClean="0">
                <a:solidFill>
                  <a:schemeClr val="tx1"/>
                </a:solidFill>
                <a:effectLst/>
                <a:latin typeface="Arial" panose="020B0604020202020204" pitchFamily="34" charset="0"/>
                <a:cs typeface="Arial" panose="020B0604020202020204" pitchFamily="34" charset="0"/>
              </a:rPr>
              <a:t>Sexual Offences and Child Abuse Investigation Teams (SOCIT). </a:t>
            </a:r>
            <a:endParaRPr lang="en-US" b="0" kern="1200" baseline="0" dirty="0" smtClean="0">
              <a:solidFill>
                <a:schemeClr val="tx1"/>
              </a:solidFill>
              <a:effectLst/>
              <a:latin typeface="Arial" panose="020B0604020202020204" pitchFamily="34" charset="0"/>
              <a:cs typeface="Arial" panose="020B0604020202020204" pitchFamily="34" charset="0"/>
            </a:endParaRPr>
          </a:p>
          <a:p>
            <a:pPr marL="171158" indent="-171158">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Child Protection </a:t>
            </a:r>
          </a:p>
          <a:p>
            <a:pPr marL="171158" indent="-171158">
              <a:buFont typeface="Arial" panose="020B0604020202020204" pitchFamily="34" charset="0"/>
              <a:buChar char="•"/>
            </a:pPr>
            <a:r>
              <a:rPr lang="en-US" b="0" i="1" kern="1200" dirty="0" smtClean="0">
                <a:solidFill>
                  <a:schemeClr val="tx1"/>
                </a:solidFill>
                <a:effectLst/>
                <a:latin typeface="Arial" panose="020B0604020202020204" pitchFamily="34" charset="0"/>
                <a:cs typeface="Arial" panose="020B0604020202020204" pitchFamily="34" charset="0"/>
              </a:rPr>
              <a:t>Victorian Forensic Pediatric Medical Service</a:t>
            </a:r>
            <a:r>
              <a:rPr lang="en-US" b="0" kern="1200" dirty="0" smtClean="0">
                <a:solidFill>
                  <a:schemeClr val="tx1"/>
                </a:solidFill>
                <a:effectLst/>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VFPMS) 24/7 on the state-wide phone number 1300 661 142. </a:t>
            </a:r>
            <a:r>
              <a:rPr lang="en-AU" dirty="0" smtClean="0">
                <a:latin typeface="Arial" panose="020B0604020202020204" pitchFamily="34" charset="0"/>
                <a:cs typeface="Arial" panose="020B0604020202020204" pitchFamily="34" charset="0"/>
              </a:rPr>
              <a:t>(VFPMS) will coordinate a medical/forensic assessment</a:t>
            </a:r>
          </a:p>
          <a:p>
            <a:pPr marL="171158" indent="-171158" defTabSz="912937">
              <a:lnSpc>
                <a:spcPct val="10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Gatehouse (Royal Children’s Hospital) </a:t>
            </a:r>
          </a:p>
          <a:p>
            <a:pPr marL="171158" indent="-171158">
              <a:buFont typeface="Arial" panose="020B0604020202020204" pitchFamily="34" charset="0"/>
              <a:buChar char="•"/>
            </a:pPr>
            <a:r>
              <a:rPr lang="en-US" dirty="0" smtClean="0">
                <a:latin typeface="Arial" panose="020B0604020202020204" pitchFamily="34" charset="0"/>
                <a:cs typeface="Arial" panose="020B0604020202020204" pitchFamily="34" charset="0"/>
              </a:rPr>
              <a:t>Local</a:t>
            </a:r>
            <a:r>
              <a:rPr lang="en-US" baseline="0" dirty="0" smtClean="0">
                <a:latin typeface="Arial" panose="020B0604020202020204" pitchFamily="34" charset="0"/>
                <a:cs typeface="Arial" panose="020B0604020202020204" pitchFamily="34" charset="0"/>
              </a:rPr>
              <a:t> CASA</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Where disclosure of the sexual abuse is not recent, health professionals must seek advice from;</a:t>
            </a:r>
          </a:p>
          <a:p>
            <a:pPr marL="171158" indent="-171158">
              <a:buFont typeface="Arial" panose="020B0604020202020204" pitchFamily="34" charset="0"/>
              <a:buChar char="•"/>
            </a:pPr>
            <a:r>
              <a:rPr lang="en-US" dirty="0" smtClean="0">
                <a:latin typeface="Arial" panose="020B0604020202020204" pitchFamily="34" charset="0"/>
                <a:cs typeface="Arial" panose="020B0604020202020204" pitchFamily="34" charset="0"/>
              </a:rPr>
              <a:t>Gatehouse (Royal Children’s Hospital) </a:t>
            </a:r>
          </a:p>
          <a:p>
            <a:pPr marL="171158" indent="-171158">
              <a:buFont typeface="Arial" panose="020B0604020202020204" pitchFamily="34" charset="0"/>
              <a:buChar char="•"/>
            </a:pPr>
            <a:r>
              <a:rPr lang="en-US" dirty="0" smtClean="0">
                <a:latin typeface="Arial" panose="020B0604020202020204" pitchFamily="34" charset="0"/>
                <a:cs typeface="Arial" panose="020B0604020202020204" pitchFamily="34" charset="0"/>
              </a:rPr>
              <a:t>VFPMS, </a:t>
            </a:r>
          </a:p>
          <a:p>
            <a:pPr marL="171158" indent="-171158">
              <a:buFont typeface="Arial" panose="020B0604020202020204" pitchFamily="34" charset="0"/>
              <a:buChar char="•"/>
            </a:pPr>
            <a:r>
              <a:rPr lang="en-US" dirty="0" smtClean="0">
                <a:latin typeface="Arial" panose="020B0604020202020204" pitchFamily="34" charset="0"/>
                <a:cs typeface="Arial" panose="020B0604020202020204" pitchFamily="34" charset="0"/>
              </a:rPr>
              <a:t>Local CASA </a:t>
            </a:r>
          </a:p>
          <a:p>
            <a:pPr marL="171158" indent="-171158">
              <a:buFont typeface="Arial" panose="020B0604020202020204" pitchFamily="34" charset="0"/>
              <a:buChar char="•"/>
            </a:pPr>
            <a:r>
              <a:rPr lang="en-US" dirty="0" smtClean="0">
                <a:latin typeface="Arial" panose="020B0604020202020204" pitchFamily="34" charset="0"/>
                <a:cs typeface="Arial" panose="020B0604020202020204" pitchFamily="34" charset="0"/>
              </a:rPr>
              <a:t>Child protection</a:t>
            </a:r>
            <a:r>
              <a:rPr lang="en-US" baseline="0" dirty="0" smtClean="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to ensure that appropriate action is taken and referrals are made to support the child or young person. </a:t>
            </a:r>
            <a:endParaRPr lang="en-AU" dirty="0" smtClean="0">
              <a:latin typeface="Arial" panose="020B0604020202020204" pitchFamily="34" charset="0"/>
              <a:cs typeface="Arial" panose="020B0604020202020204" pitchFamily="34" charset="0"/>
            </a:endParaRPr>
          </a:p>
          <a:p>
            <a:pPr defTabSz="911382">
              <a:defRPr/>
            </a:pPr>
            <a:endParaRPr lang="en-AU" b="1" dirty="0" smtClean="0">
              <a:latin typeface="Arial" panose="020B0604020202020204" pitchFamily="34" charset="0"/>
              <a:cs typeface="Arial" panose="020B0604020202020204" pitchFamily="34" charset="0"/>
            </a:endParaRPr>
          </a:p>
          <a:p>
            <a:pPr defTabSz="911382">
              <a:defRPr/>
            </a:pPr>
            <a:r>
              <a:rPr lang="en-AU" b="1" dirty="0" smtClean="0">
                <a:latin typeface="Arial" panose="020B0604020202020204" pitchFamily="34" charset="0"/>
                <a:cs typeface="Arial" panose="020B0604020202020204" pitchFamily="34" charset="0"/>
              </a:rPr>
              <a:t>Mandatory Reporting </a:t>
            </a:r>
          </a:p>
          <a:p>
            <a:r>
              <a:rPr lang="en-US" i="1" dirty="0" smtClean="0">
                <a:latin typeface="Arial" panose="020B0604020202020204" pitchFamily="34" charset="0"/>
                <a:cs typeface="Arial" panose="020B0604020202020204" pitchFamily="34" charset="0"/>
              </a:rPr>
              <a:t>Sections 181, 182 Children, Youth and Families Act 2005</a:t>
            </a:r>
            <a:r>
              <a:rPr lang="en-US" dirty="0" smtClean="0">
                <a:latin typeface="Arial" panose="020B0604020202020204" pitchFamily="34" charset="0"/>
                <a:cs typeface="Arial" panose="020B0604020202020204" pitchFamily="34" charset="0"/>
              </a:rPr>
              <a:t>, legislates that Medical Practitioners, Nurses, must make a report to DHHS-Child Protection, as soon as practicable after forming a belief on reasonable grounds that a child has suffered or is likely to suffer significant* harm as a result of physical injury and/or sexual abuse and the child’s parents have not protected, or are unlikely to protect the child from that type of harm.  </a:t>
            </a:r>
          </a:p>
          <a:p>
            <a:r>
              <a:rPr lang="en-US" dirty="0" smtClean="0">
                <a:latin typeface="Arial" panose="020B0604020202020204" pitchFamily="34" charset="0"/>
                <a:cs typeface="Arial" panose="020B0604020202020204" pitchFamily="34" charset="0"/>
              </a:rPr>
              <a:t>Reasonable grounds are further explained within </a:t>
            </a:r>
            <a:r>
              <a:rPr lang="en-US" i="1" dirty="0" smtClean="0">
                <a:latin typeface="Arial" panose="020B0604020202020204" pitchFamily="34" charset="0"/>
                <a:cs typeface="Arial" panose="020B0604020202020204" pitchFamily="34" charset="0"/>
              </a:rPr>
              <a:t>chapter 8 Protecting Children Protocol between DHHS – Child Protection and Victoria Police </a:t>
            </a:r>
            <a:r>
              <a:rPr lang="en-US" dirty="0" smtClean="0">
                <a:latin typeface="Arial" panose="020B0604020202020204" pitchFamily="34" charset="0"/>
                <a:cs typeface="Arial" panose="020B0604020202020204" pitchFamily="34" charset="0"/>
              </a:rPr>
              <a:t>and the </a:t>
            </a:r>
            <a:r>
              <a:rPr lang="en-AU" i="1" dirty="0" smtClean="0">
                <a:latin typeface="Arial" panose="020B0604020202020204" pitchFamily="34" charset="0"/>
                <a:cs typeface="Arial" panose="020B0604020202020204" pitchFamily="34" charset="0"/>
              </a:rPr>
              <a:t>VPMG – Protecting Children</a:t>
            </a:r>
          </a:p>
          <a:p>
            <a:endParaRPr lang="en-AU" i="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1" i="0" dirty="0" smtClean="0">
                <a:latin typeface="Arial" panose="020B0604020202020204" pitchFamily="34" charset="0"/>
                <a:cs typeface="Arial" panose="020B0604020202020204" pitchFamily="34" charset="0"/>
              </a:rPr>
              <a:t>Key message: </a:t>
            </a:r>
            <a:r>
              <a:rPr lang="en-AU" b="1" dirty="0" smtClean="0">
                <a:latin typeface="Arial" panose="020B0604020202020204" pitchFamily="34" charset="0"/>
                <a:cs typeface="Arial" panose="020B0604020202020204" pitchFamily="34" charset="0"/>
              </a:rPr>
              <a:t>Health professionals </a:t>
            </a:r>
            <a:r>
              <a:rPr lang="en-AU" b="1" dirty="0" smtClean="0">
                <a:effectLst/>
                <a:latin typeface="Arial" panose="020B0604020202020204" pitchFamily="34" charset="0"/>
                <a:cs typeface="Arial" panose="020B0604020202020204" pitchFamily="34" charset="0"/>
              </a:rPr>
              <a:t>have a legal responsibility to report disclosed or suspected child abuse</a:t>
            </a:r>
            <a:r>
              <a:rPr lang="en-AU" dirty="0" smtClean="0">
                <a:effectLst/>
                <a:latin typeface="Arial" panose="020B0604020202020204" pitchFamily="34" charset="0"/>
                <a:cs typeface="Arial" panose="020B0604020202020204" pitchFamily="34" charset="0"/>
              </a:rPr>
              <a:t>. </a:t>
            </a:r>
          </a:p>
          <a:p>
            <a:endParaRPr lang="en-AU" i="1" dirty="0" smtClean="0">
              <a:latin typeface="Arial" panose="020B0604020202020204" pitchFamily="34" charset="0"/>
              <a:cs typeface="Arial" panose="020B0604020202020204" pitchFamily="34" charset="0"/>
            </a:endParaRPr>
          </a:p>
          <a:p>
            <a:pPr marL="171158" indent="-171158">
              <a:buFont typeface="Arial" panose="020B0604020202020204" pitchFamily="34" charset="0"/>
              <a:buChar char="•"/>
            </a:pPr>
            <a:endParaRPr lang="en-AU" baseline="0"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592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baseline="0" dirty="0" smtClean="0">
                <a:solidFill>
                  <a:srgbClr val="FF0000"/>
                </a:solidFill>
                <a:effectLst/>
              </a:rPr>
              <a:t>***This slide is repeated from the Sensitive Practice Module and tailored to this supplementary module***</a:t>
            </a:r>
          </a:p>
          <a:p>
            <a:endParaRPr lang="en-AU"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smtClean="0">
                <a:solidFill>
                  <a:schemeClr val="tx1"/>
                </a:solidFill>
                <a:latin typeface="Arial" panose="020B0604020202020204" pitchFamily="34" charset="0"/>
                <a:cs typeface="Arial" panose="020B0604020202020204" pitchFamily="34" charset="0"/>
              </a:rPr>
              <a:t>Instructions for</a:t>
            </a:r>
            <a:r>
              <a:rPr lang="en-US" sz="1200" b="1" kern="0" baseline="0" dirty="0" smtClean="0">
                <a:solidFill>
                  <a:schemeClr val="tx1"/>
                </a:solidFill>
                <a:latin typeface="Arial" panose="020B0604020202020204" pitchFamily="34" charset="0"/>
                <a:cs typeface="Arial" panose="020B0604020202020204" pitchFamily="34" charset="0"/>
              </a:rPr>
              <a:t> facilitators: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baseline="0" dirty="0" smtClean="0">
                <a:solidFill>
                  <a:schemeClr val="tx1"/>
                </a:solidFill>
                <a:latin typeface="Arial" panose="020B0604020202020204" pitchFamily="34" charset="0"/>
                <a:cs typeface="Arial" panose="020B0604020202020204" pitchFamily="34" charset="0"/>
              </a:rPr>
              <a:t>Refer to slide and </a:t>
            </a:r>
            <a:r>
              <a:rPr lang="en-AU" sz="1200" b="0" i="0" dirty="0" smtClean="0">
                <a:solidFill>
                  <a:schemeClr val="tx1"/>
                </a:solidFill>
                <a:latin typeface="Arial" panose="020B0604020202020204" pitchFamily="34" charset="0"/>
                <a:cs typeface="Arial" panose="020B0604020202020204" pitchFamily="34" charset="0"/>
              </a:rPr>
              <a:t>suggested facilitator dialogue below. </a:t>
            </a:r>
            <a:endParaRPr lang="en-AU" sz="1200" b="0" i="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1"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smtClean="0">
                <a:solidFill>
                  <a:schemeClr val="tx1"/>
                </a:solidFill>
                <a:latin typeface="Arial" panose="020B0604020202020204" pitchFamily="34" charset="0"/>
                <a:cs typeface="Arial" panose="020B0604020202020204" pitchFamily="34" charset="0"/>
              </a:rPr>
              <a:t>Suggested facilitator dialogue</a:t>
            </a:r>
            <a:endParaRPr lang="en-AU" sz="1200" b="0" i="1" baseline="0" dirty="0" smtClean="0">
              <a:solidFill>
                <a:schemeClr val="tx1"/>
              </a:solidFill>
              <a:latin typeface="Arial" panose="020B0604020202020204" pitchFamily="34" charset="0"/>
              <a:cs typeface="Arial" panose="020B0604020202020204" pitchFamily="34" charset="0"/>
            </a:endParaRPr>
          </a:p>
          <a:p>
            <a:r>
              <a:rPr lang="en-AU" baseline="0" dirty="0" smtClean="0"/>
              <a:t>Discussing Family Violence can </a:t>
            </a:r>
            <a:r>
              <a:rPr lang="en-AU" baseline="0" dirty="0"/>
              <a:t>be distressing, particularly for people who have been impacted by violence. </a:t>
            </a:r>
            <a:endParaRPr lang="en-AU" dirty="0"/>
          </a:p>
          <a:p>
            <a:endParaRPr lang="en-AU" dirty="0"/>
          </a:p>
          <a:p>
            <a:r>
              <a:rPr lang="en-AU" dirty="0"/>
              <a:t>If</a:t>
            </a:r>
            <a:r>
              <a:rPr lang="en-AU" baseline="0" dirty="0"/>
              <a:t> the discussion today causes you any concern for yourself or a colleague or family member or friend, please contact one of these services for support. These are listed in your notes as well as local and workplace services you can access. </a:t>
            </a:r>
          </a:p>
          <a:p>
            <a:endParaRPr lang="en-AU" baseline="0" dirty="0"/>
          </a:p>
          <a:p>
            <a:r>
              <a:rPr lang="en-AU" baseline="0" dirty="0"/>
              <a:t>1800RESPECT and </a:t>
            </a:r>
            <a:r>
              <a:rPr lang="en-AU" baseline="0" dirty="0" smtClean="0"/>
              <a:t>Safe Steps </a:t>
            </a:r>
            <a:r>
              <a:rPr lang="en-AU" baseline="0" dirty="0"/>
              <a:t>are 24 hour </a:t>
            </a:r>
            <a:r>
              <a:rPr lang="en-AU" baseline="0" dirty="0" smtClean="0"/>
              <a:t>services. SACL </a:t>
            </a:r>
            <a:r>
              <a:rPr lang="en-AU" baseline="0" dirty="0"/>
              <a:t>is an after hours service. </a:t>
            </a:r>
          </a:p>
          <a:p>
            <a:endParaRPr lang="en-AU" baseline="0" dirty="0"/>
          </a:p>
          <a:p>
            <a:r>
              <a:rPr lang="en-AU" baseline="0" dirty="0" smtClean="0"/>
              <a:t>If </a:t>
            </a:r>
            <a:r>
              <a:rPr lang="en-AU" baseline="0" dirty="0"/>
              <a:t>you feel you need to discontinue at any time, you may do so, but we encourage to reach out to available supports. </a:t>
            </a:r>
            <a:endParaRPr lang="en-AU" dirty="0"/>
          </a:p>
        </p:txBody>
      </p:sp>
      <p:sp>
        <p:nvSpPr>
          <p:cNvPr id="4" name="Slide Number Placeholder 3"/>
          <p:cNvSpPr>
            <a:spLocks noGrp="1"/>
          </p:cNvSpPr>
          <p:nvPr>
            <p:ph type="sldNum" sz="quarter" idx="5"/>
          </p:nvPr>
        </p:nvSpPr>
        <p:spPr/>
        <p:txBody>
          <a:bodyPr/>
          <a:lstStyle/>
          <a:p>
            <a:fld id="{08823DF0-4DB3-42E3-8997-21C0B1314669}" type="slidenum">
              <a:rPr lang="en-AU" smtClean="0"/>
              <a:t>2</a:t>
            </a:fld>
            <a:endParaRPr lang="en-AU" dirty="0"/>
          </a:p>
        </p:txBody>
      </p:sp>
    </p:spTree>
    <p:extLst>
      <p:ext uri="{BB962C8B-B14F-4D97-AF65-F5344CB8AC3E}">
        <p14:creationId xmlns:p14="http://schemas.microsoft.com/office/powerpoint/2010/main" val="2186400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dirty="0">
                <a:solidFill>
                  <a:schemeClr val="tx1"/>
                </a:solidFill>
                <a:latin typeface="Arial" panose="020B0604020202020204" pitchFamily="34" charset="0"/>
                <a:cs typeface="Arial" panose="020B0604020202020204" pitchFamily="34" charset="0"/>
              </a:rPr>
              <a:t>Refer to the slide and below dialogue</a:t>
            </a: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a:lnSpc>
                <a:spcPct val="100000"/>
              </a:lnSpc>
            </a:pPr>
            <a:r>
              <a:rPr lang="en-AU" sz="1100" b="1" dirty="0">
                <a:solidFill>
                  <a:schemeClr val="tx1"/>
                </a:solidFill>
                <a:latin typeface="Arial" panose="020B0604020202020204" pitchFamily="34" charset="0"/>
                <a:cs typeface="Arial" panose="020B0604020202020204" pitchFamily="34" charset="0"/>
              </a:rPr>
              <a:t>Note: </a:t>
            </a:r>
            <a:r>
              <a:rPr lang="en-AU" sz="1100" b="0" dirty="0">
                <a:solidFill>
                  <a:schemeClr val="tx1"/>
                </a:solidFill>
                <a:latin typeface="Arial" panose="020B0604020202020204" pitchFamily="34" charset="0"/>
                <a:cs typeface="Arial" panose="020B0604020202020204" pitchFamily="34" charset="0"/>
              </a:rPr>
              <a:t>This slide should be amended to reflect your hospital’s referral pathway for internal and external services noting where 24/7 assistance is available</a:t>
            </a:r>
          </a:p>
          <a:p>
            <a:pPr>
              <a:lnSpc>
                <a:spcPct val="100000"/>
              </a:lnSpc>
            </a:pPr>
            <a:endParaRPr lang="en-AU" sz="1100" dirty="0">
              <a:solidFill>
                <a:schemeClr val="tx1"/>
              </a:solidFill>
              <a:latin typeface="Arial" panose="020B0604020202020204" pitchFamily="34" charset="0"/>
              <a:cs typeface="Arial" panose="020B0604020202020204" pitchFamily="34" charset="0"/>
            </a:endParaRPr>
          </a:p>
          <a:p>
            <a:pPr>
              <a:lnSpc>
                <a:spcPct val="100000"/>
              </a:lnSpc>
            </a:pPr>
            <a:r>
              <a:rPr lang="en-AU" sz="1100" b="1" dirty="0">
                <a:solidFill>
                  <a:schemeClr val="tx1"/>
                </a:solidFill>
                <a:latin typeface="Arial" panose="020B0604020202020204" pitchFamily="34" charset="0"/>
                <a:cs typeface="Arial" panose="020B0604020202020204" pitchFamily="34" charset="0"/>
              </a:rPr>
              <a:t>Suggested facilitator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dirty="0">
              <a:solidFill>
                <a:schemeClr val="tx1"/>
              </a:solidFill>
              <a:latin typeface="Arial" panose="020B0604020202020204" pitchFamily="34" charset="0"/>
              <a:cs typeface="Arial" panose="020B0604020202020204" pitchFamily="34" charset="0"/>
            </a:endParaRPr>
          </a:p>
          <a:p>
            <a:pPr marL="167518" lvl="0" indent="-171176">
              <a:buFont typeface="Arial" panose="020B0604020202020204" pitchFamily="34" charset="0"/>
              <a:buChar char="•"/>
            </a:pPr>
            <a:r>
              <a:rPr lang="en-AU" dirty="0" smtClean="0">
                <a:latin typeface="Arial" panose="020B0604020202020204" pitchFamily="34" charset="0"/>
                <a:cs typeface="Arial" panose="020B0604020202020204" pitchFamily="34" charset="0"/>
              </a:rPr>
              <a:t>Patient must consent to referral to CASA</a:t>
            </a:r>
            <a:r>
              <a:rPr lang="en-AU" baseline="0" dirty="0" smtClean="0">
                <a:latin typeface="Arial" panose="020B0604020202020204" pitchFamily="34" charset="0"/>
                <a:cs typeface="Arial" panose="020B0604020202020204" pitchFamily="34" charset="0"/>
              </a:rPr>
              <a:t> </a:t>
            </a:r>
            <a:r>
              <a:rPr lang="en-AU" dirty="0" smtClean="0">
                <a:latin typeface="Arial" panose="020B0604020202020204" pitchFamily="34" charset="0"/>
                <a:cs typeface="Arial" panose="020B0604020202020204" pitchFamily="34" charset="0"/>
              </a:rPr>
              <a:t>unless under 18 whereby duty of care/mandatory reporting guidelines</a:t>
            </a:r>
            <a:r>
              <a:rPr lang="en-AU" baseline="0" dirty="0" smtClean="0">
                <a:latin typeface="Arial" panose="020B0604020202020204" pitchFamily="34" charset="0"/>
                <a:cs typeface="Arial" panose="020B0604020202020204" pitchFamily="34" charset="0"/>
              </a:rPr>
              <a:t> apply. </a:t>
            </a:r>
          </a:p>
          <a:p>
            <a:pPr marL="167518" lvl="0" indent="-171176">
              <a:buFont typeface="Arial" panose="020B0604020202020204" pitchFamily="34" charset="0"/>
              <a:buChar char="•"/>
            </a:pPr>
            <a:r>
              <a:rPr lang="en-AU" baseline="0" dirty="0" smtClean="0">
                <a:latin typeface="Arial" panose="020B0604020202020204" pitchFamily="34" charset="0"/>
                <a:cs typeface="Arial" panose="020B0604020202020204" pitchFamily="34" charset="0"/>
              </a:rPr>
              <a:t>CASA is an excellent secondary consultation for health professionals </a:t>
            </a:r>
          </a:p>
          <a:p>
            <a:pPr marL="167500" lvl="0" indent="-171158" defTabSz="912844">
              <a:buFont typeface="Arial" panose="020B0604020202020204" pitchFamily="34" charset="0"/>
              <a:buChar char="•"/>
              <a:defRPr/>
            </a:pPr>
            <a:r>
              <a:rPr lang="en-AU" dirty="0" smtClean="0">
                <a:latin typeface="Arial" panose="020B0604020202020204" pitchFamily="34" charset="0"/>
                <a:cs typeface="Arial" panose="020B0604020202020204" pitchFamily="34" charset="0"/>
              </a:rPr>
              <a:t>Each CASA varies a little regarding age range of clients and number of sessions available – contact directly for details.</a:t>
            </a:r>
          </a:p>
          <a:p>
            <a:pPr marL="167500" lvl="0" indent="-171158">
              <a:buFont typeface="Arial" panose="020B0604020202020204" pitchFamily="34" charset="0"/>
              <a:buChar char="•"/>
            </a:pPr>
            <a:r>
              <a:rPr lang="en-AU" dirty="0" smtClean="0">
                <a:latin typeface="Arial" panose="020B0604020202020204" pitchFamily="34" charset="0"/>
                <a:cs typeface="Arial" panose="020B0604020202020204" pitchFamily="34" charset="0"/>
              </a:rPr>
              <a:t>If</a:t>
            </a:r>
            <a:r>
              <a:rPr lang="en-AU" baseline="0" dirty="0" smtClean="0">
                <a:latin typeface="Arial" panose="020B0604020202020204" pitchFamily="34" charset="0"/>
                <a:cs typeface="Arial" panose="020B0604020202020204" pitchFamily="34" charset="0"/>
              </a:rPr>
              <a:t> victim/survivor chooses not to report to police, they are always able to do so in future (no statute of limitations on sexual abuse/assault).</a:t>
            </a:r>
          </a:p>
          <a:p>
            <a:pPr marL="170885" indent="-170885" defTabSz="911382">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CASA counselling and support services are available to people who have experienced sexual assault at any point in their life.</a:t>
            </a:r>
          </a:p>
          <a:p>
            <a:pPr marL="170885" indent="-170885" defTabSz="911382">
              <a:buFont typeface="Arial" panose="020B0604020202020204" pitchFamily="34" charset="0"/>
              <a:buChar char="•"/>
              <a:defRPr/>
            </a:pPr>
            <a:r>
              <a:rPr lang="en-AU" dirty="0" smtClean="0">
                <a:latin typeface="Arial" panose="020B0604020202020204" pitchFamily="34" charset="0"/>
                <a:cs typeface="Arial" panose="020B0604020202020204" pitchFamily="34" charset="0"/>
              </a:rPr>
              <a:t>Clients will NOT have to “tell their story” in detail to a CASA</a:t>
            </a:r>
            <a:r>
              <a:rPr lang="en-AU" baseline="0" dirty="0" smtClean="0">
                <a:latin typeface="Arial" panose="020B0604020202020204" pitchFamily="34" charset="0"/>
                <a:cs typeface="Arial" panose="020B0604020202020204" pitchFamily="34" charset="0"/>
              </a:rPr>
              <a:t> counsellor/advocate – just a general sense of what has happened, enough to proceed with the referral.</a:t>
            </a:r>
          </a:p>
          <a:p>
            <a:pPr marL="170885" indent="-170885" defTabSz="911382">
              <a:buFont typeface="Arial" panose="020B0604020202020204" pitchFamily="34" charset="0"/>
              <a:buChar char="•"/>
            </a:pPr>
            <a:r>
              <a:rPr lang="en-AU" dirty="0" smtClean="0">
                <a:latin typeface="Arial" panose="020B0604020202020204" pitchFamily="34" charset="0"/>
                <a:cs typeface="Arial" panose="020B0604020202020204" pitchFamily="34" charset="0"/>
              </a:rPr>
              <a:t>For recent sexual assaults CASA offers a Crisis Care Unit response, CASA counsellor/advocate arrives at hospital or Multi-disciplinary Centres (Multi-disciplinary Centres bring Victoria Police, child protection and sexual assault counselling services at the one site to provide integrated support) in approximately 30 min to 1 hour</a:t>
            </a:r>
          </a:p>
          <a:p>
            <a:pPr defTabSz="912937">
              <a:lnSpc>
                <a:spcPct val="100000"/>
              </a:lnSpc>
              <a:defRPr/>
            </a:pPr>
            <a:endParaRPr lang="en-AU" i="1" dirty="0" smtClean="0">
              <a:latin typeface="Arial" panose="020B0604020202020204" pitchFamily="34" charset="0"/>
              <a:cs typeface="Arial" panose="020B0604020202020204" pitchFamily="34" charset="0"/>
            </a:endParaRPr>
          </a:p>
          <a:p>
            <a:pPr defTabSz="912937">
              <a:lnSpc>
                <a:spcPct val="100000"/>
              </a:lnSpc>
              <a:defRPr/>
            </a:pPr>
            <a:r>
              <a:rPr lang="en-AU" i="1" dirty="0" smtClean="0">
                <a:latin typeface="Arial" panose="020B0604020202020204" pitchFamily="34" charset="0"/>
                <a:cs typeface="Arial" panose="020B0604020202020204" pitchFamily="34" charset="0"/>
              </a:rPr>
              <a:t>Provide handout</a:t>
            </a:r>
            <a:r>
              <a:rPr lang="en-AU" i="1" baseline="0" dirty="0" smtClean="0">
                <a:latin typeface="Arial" panose="020B0604020202020204" pitchFamily="34" charset="0"/>
                <a:cs typeface="Arial" panose="020B0604020202020204" pitchFamily="34" charset="0"/>
              </a:rPr>
              <a:t> with numbers and information about local CASA and the services they offer</a:t>
            </a:r>
            <a:endParaRPr lang="en-AU" i="1" dirty="0" smtClean="0">
              <a:latin typeface="Arial" panose="020B0604020202020204" pitchFamily="34" charset="0"/>
              <a:cs typeface="Arial" panose="020B0604020202020204" pitchFamily="34" charset="0"/>
            </a:endParaRPr>
          </a:p>
          <a:p>
            <a:endParaRPr lang="en-AU" baseline="0" dirty="0" smtClean="0">
              <a:latin typeface="Arial" panose="020B0604020202020204" pitchFamily="34" charset="0"/>
              <a:cs typeface="Arial" panose="020B0604020202020204" pitchFamily="34" charset="0"/>
            </a:endParaRPr>
          </a:p>
          <a:p>
            <a:r>
              <a:rPr lang="en-AU" baseline="0" dirty="0" smtClean="0">
                <a:latin typeface="Arial" panose="020B0604020202020204" pitchFamily="34" charset="0"/>
                <a:cs typeface="Arial" panose="020B0604020202020204" pitchFamily="34" charset="0"/>
              </a:rPr>
              <a:t>24/7 Crisis Care Response: </a:t>
            </a:r>
          </a:p>
          <a:p>
            <a:r>
              <a:rPr lang="en-AU" altLang="en-US" u="sng" dirty="0" smtClean="0">
                <a:latin typeface="Arial" panose="020B0604020202020204" pitchFamily="34" charset="0"/>
                <a:cs typeface="Arial" panose="020B0604020202020204" pitchFamily="34" charset="0"/>
              </a:rPr>
              <a:t>Centre Against Sexual Assault (CASA)</a:t>
            </a:r>
            <a:r>
              <a:rPr lang="en-AU" altLang="en-US" dirty="0" smtClean="0">
                <a:latin typeface="Arial" panose="020B0604020202020204" pitchFamily="34" charset="0"/>
                <a:cs typeface="Arial" panose="020B0604020202020204" pitchFamily="34" charset="0"/>
              </a:rPr>
              <a:t>: Coordinating role: information, support, advocacy.</a:t>
            </a:r>
          </a:p>
          <a:p>
            <a:pPr eaLnBrk="1" hangingPunct="1">
              <a:buFont typeface="Wingdings" pitchFamily="2" charset="2"/>
              <a:buNone/>
            </a:pPr>
            <a:r>
              <a:rPr lang="en-AU" altLang="en-US" u="sng" dirty="0" smtClean="0">
                <a:latin typeface="Arial" panose="020B0604020202020204" pitchFamily="34" charset="0"/>
                <a:cs typeface="Arial" panose="020B0604020202020204" pitchFamily="34" charset="0"/>
              </a:rPr>
              <a:t>Sexual Assault Crisis Line (SACL)</a:t>
            </a:r>
            <a:r>
              <a:rPr lang="en-AU" altLang="en-US"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The Sexual Assault Crisis Line Victoria (SACL) is a state-wide, after-hours, confidential, telephone crisis counselling service for people who have experienced both past and recent sexual assault. SACL operates between 5pm weeknights through to 9am the next day and throughout weekends and public holidays. SACL</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coordinates</a:t>
            </a:r>
            <a:r>
              <a:rPr lang="en-US" baseline="0" dirty="0" smtClean="0">
                <a:latin typeface="Arial" panose="020B0604020202020204" pitchFamily="34" charset="0"/>
                <a:cs typeface="Arial" panose="020B0604020202020204" pitchFamily="34" charset="0"/>
              </a:rPr>
              <a:t> after hours </a:t>
            </a:r>
            <a:r>
              <a:rPr lang="en-US" dirty="0" smtClean="0">
                <a:latin typeface="Arial" panose="020B0604020202020204" pitchFamily="34" charset="0"/>
                <a:cs typeface="Arial" panose="020B0604020202020204" pitchFamily="34" charset="0"/>
              </a:rPr>
              <a:t>crisis care response to recent victim/survivors of sexual assault within the last 2 weeks throughout Victoria</a:t>
            </a:r>
            <a:r>
              <a:rPr lang="en-US" baseline="0" dirty="0" smtClean="0">
                <a:latin typeface="Arial" panose="020B0604020202020204" pitchFamily="34" charset="0"/>
                <a:cs typeface="Arial" panose="020B0604020202020204" pitchFamily="34" charset="0"/>
              </a:rPr>
              <a:t> by organizing </a:t>
            </a:r>
            <a:r>
              <a:rPr lang="en-US" dirty="0" smtClean="0">
                <a:latin typeface="Arial" panose="020B0604020202020204" pitchFamily="34" charset="0"/>
                <a:cs typeface="Arial" panose="020B0604020202020204" pitchFamily="34" charset="0"/>
              </a:rPr>
              <a:t>immediate face to face response with a Counsellor/Advocate from local CASA. </a:t>
            </a:r>
            <a:r>
              <a:rPr lang="en-AU" dirty="0" smtClean="0">
                <a:latin typeface="Arial" panose="020B0604020202020204" pitchFamily="34" charset="0"/>
                <a:cs typeface="Arial" panose="020B0604020202020204" pitchFamily="34" charset="0"/>
              </a:rPr>
              <a:t>Calling SACL number during business hours will automatically divert you to your closest CASA</a:t>
            </a:r>
          </a:p>
          <a:p>
            <a:pPr eaLnBrk="1" hangingPunct="1">
              <a:buFont typeface="Wingdings" pitchFamily="2" charset="2"/>
              <a:buNone/>
            </a:pPr>
            <a:r>
              <a:rPr lang="en-AU" altLang="en-US" u="sng" dirty="0" smtClean="0">
                <a:latin typeface="Arial" panose="020B0604020202020204" pitchFamily="34" charset="0"/>
                <a:cs typeface="Arial" panose="020B0604020202020204" pitchFamily="34" charset="0"/>
              </a:rPr>
              <a:t>Hospital Emergency Department staff</a:t>
            </a:r>
            <a:r>
              <a:rPr lang="en-AU" altLang="en-US" dirty="0" smtClean="0">
                <a:latin typeface="Arial" panose="020B0604020202020204" pitchFamily="34" charset="0"/>
                <a:cs typeface="Arial" panose="020B0604020202020204" pitchFamily="34" charset="0"/>
              </a:rPr>
              <a:t>: medical triage/treatment (prioritise medical needs), liaise with SACL/social work.</a:t>
            </a:r>
          </a:p>
          <a:p>
            <a:pPr>
              <a:buNone/>
            </a:pPr>
            <a:r>
              <a:rPr lang="en-AU" altLang="en-US" u="sng" dirty="0" smtClean="0">
                <a:latin typeface="Arial" panose="020B0604020202020204" pitchFamily="34" charset="0"/>
                <a:cs typeface="Arial" panose="020B0604020202020204" pitchFamily="34" charset="0"/>
              </a:rPr>
              <a:t>Police</a:t>
            </a:r>
            <a:r>
              <a:rPr lang="en-AU" altLang="en-US" dirty="0" smtClean="0">
                <a:latin typeface="Arial" panose="020B0604020202020204" pitchFamily="34" charset="0"/>
                <a:cs typeface="Arial" panose="020B0604020202020204" pitchFamily="34" charset="0"/>
              </a:rPr>
              <a:t>: Can arrange forensic medical officer to attend, take brief statement from victim/survivor, collect clothing from victim for evidence, assess need for further investigation.  Adults can choose whether they want to make a report to police – they can make a report at any time in future.</a:t>
            </a:r>
          </a:p>
          <a:p>
            <a:pPr>
              <a:buNone/>
            </a:pPr>
            <a:r>
              <a:rPr lang="en-AU" altLang="en-US" u="sng" dirty="0" smtClean="0">
                <a:latin typeface="Arial" panose="020B0604020202020204" pitchFamily="34" charset="0"/>
                <a:cs typeface="Arial" panose="020B0604020202020204" pitchFamily="34" charset="0"/>
              </a:rPr>
              <a:t>Forensic medical officer (VIFM)</a:t>
            </a:r>
            <a:r>
              <a:rPr lang="en-AU" altLang="en-US" dirty="0" smtClean="0">
                <a:latin typeface="Arial" panose="020B0604020202020204" pitchFamily="34" charset="0"/>
                <a:cs typeface="Arial" panose="020B0604020202020204" pitchFamily="34" charset="0"/>
              </a:rPr>
              <a:t>: examine victim if sexual assault within 72 hours (or up to a week dependent on circumstances), assess and document injuries, collect forensic evidence, provide information re: STIs and medication (e.g.. morning after pill, Hep B, HIV prophylaxis)</a:t>
            </a:r>
          </a:p>
          <a:p>
            <a:endParaRPr lang="en-AU" dirty="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925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dirty="0" smtClean="0">
                <a:solidFill>
                  <a:schemeClr val="tx1"/>
                </a:solidFill>
                <a:latin typeface="Arial" panose="020B0604020202020204" pitchFamily="34" charset="0"/>
                <a:cs typeface="Arial" panose="020B0604020202020204" pitchFamily="34" charset="0"/>
              </a:rPr>
              <a:t>Instructions </a:t>
            </a:r>
            <a:r>
              <a:rPr lang="en-AU" sz="1100" b="1" i="0" dirty="0">
                <a:solidFill>
                  <a:schemeClr val="tx1"/>
                </a:solidFill>
                <a:latin typeface="Arial" panose="020B0604020202020204" pitchFamily="34" charset="0"/>
                <a:cs typeface="Arial" panose="020B0604020202020204" pitchFamily="34" charset="0"/>
              </a:rPr>
              <a:t>for facilitators:</a:t>
            </a:r>
            <a:r>
              <a:rPr lang="en-AU" sz="1100" b="1" i="0"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kern="1200" dirty="0">
                <a:solidFill>
                  <a:schemeClr val="tx1"/>
                </a:solidFill>
                <a:effectLst/>
                <a:latin typeface="Arial" panose="020B0604020202020204" pitchFamily="34" charset="0"/>
                <a:ea typeface="Arial" charset="0"/>
                <a:cs typeface="Arial" panose="020B0604020202020204" pitchFamily="34" charset="0"/>
              </a:rPr>
              <a:t>Note:</a:t>
            </a:r>
            <a:r>
              <a:rPr lang="en-AU" sz="1100" b="1" i="0" dirty="0">
                <a:solidFill>
                  <a:schemeClr val="tx1"/>
                </a:solidFill>
                <a:latin typeface="Arial" panose="020B0604020202020204" pitchFamily="34" charset="0"/>
                <a:ea typeface="Arial" charset="0"/>
                <a:cs typeface="Arial" panose="020B0604020202020204" pitchFamily="34" charset="0"/>
              </a:rPr>
              <a:t> </a:t>
            </a:r>
            <a:r>
              <a:rPr lang="en-AU" sz="1100" b="0" i="0" dirty="0">
                <a:solidFill>
                  <a:schemeClr val="tx1"/>
                </a:solidFill>
                <a:latin typeface="Arial" panose="020B0604020202020204" pitchFamily="34" charset="0"/>
                <a:ea typeface="Arial" charset="0"/>
                <a:cs typeface="Arial" panose="020B0604020202020204" pitchFamily="34" charset="0"/>
              </a:rPr>
              <a:t>This slide</a:t>
            </a:r>
            <a:r>
              <a:rPr lang="en-AU" sz="1100" b="0" i="0" baseline="0" dirty="0">
                <a:solidFill>
                  <a:schemeClr val="tx1"/>
                </a:solidFill>
                <a:latin typeface="Arial" panose="020B0604020202020204" pitchFamily="34" charset="0"/>
                <a:ea typeface="Arial" charset="0"/>
                <a:cs typeface="Arial" panose="020B0604020202020204" pitchFamily="34" charset="0"/>
              </a:rPr>
              <a:t> should be amended</a:t>
            </a:r>
            <a:r>
              <a:rPr lang="en-AU" sz="1100" b="0" i="0" dirty="0">
                <a:solidFill>
                  <a:schemeClr val="tx1"/>
                </a:solidFill>
                <a:latin typeface="Arial" panose="020B0604020202020204" pitchFamily="34" charset="0"/>
                <a:ea typeface="Arial" charset="0"/>
                <a:cs typeface="Arial" panose="020B0604020202020204" pitchFamily="34" charset="0"/>
              </a:rPr>
              <a:t> to outline the support available</a:t>
            </a:r>
            <a:r>
              <a:rPr lang="en-AU" sz="1100" b="0" i="0" baseline="0" dirty="0">
                <a:solidFill>
                  <a:schemeClr val="tx1"/>
                </a:solidFill>
                <a:latin typeface="Arial" panose="020B0604020202020204" pitchFamily="34" charset="0"/>
                <a:ea typeface="Arial" charset="0"/>
                <a:cs typeface="Arial" panose="020B0604020202020204" pitchFamily="34" charset="0"/>
              </a:rPr>
              <a:t> to staff at your hospital on a professional and personal level</a:t>
            </a:r>
          </a:p>
          <a:p>
            <a:pPr>
              <a:lnSpc>
                <a:spcPct val="100000"/>
              </a:lnSpc>
            </a:pPr>
            <a:endParaRPr lang="en-AU" sz="1100" b="1" i="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i="0" dirty="0">
                <a:solidFill>
                  <a:schemeClr val="tx1"/>
                </a:solidFill>
                <a:latin typeface="Arial" panose="020B0604020202020204" pitchFamily="34" charset="0"/>
                <a:cs typeface="Arial" panose="020B0604020202020204" pitchFamily="34" charset="0"/>
              </a:rPr>
              <a:t>Suggested facilitator dialogue:</a:t>
            </a:r>
          </a:p>
          <a:p>
            <a:pPr marL="0" indent="0">
              <a:lnSpc>
                <a:spcPct val="100000"/>
              </a:lnSpc>
              <a:buFont typeface="Arial" panose="020B0604020202020204" pitchFamily="34" charset="0"/>
              <a:buNone/>
            </a:pPr>
            <a:endParaRPr lang="en-AU" sz="1100" i="0" kern="120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Acknowledge it is</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not easy </a:t>
            </a:r>
            <a:r>
              <a:rPr lang="en-AU" sz="1100" i="0" kern="1200" dirty="0">
                <a:solidFill>
                  <a:schemeClr val="tx1"/>
                </a:solidFill>
                <a:effectLst/>
                <a:latin typeface="Arial" panose="020B0604020202020204" pitchFamily="34" charset="0"/>
                <a:ea typeface="Arial" charset="0"/>
                <a:cs typeface="Arial" panose="020B0604020202020204" pitchFamily="34" charset="0"/>
              </a:rPr>
              <a:t>working with people who have experienced family violence and sexual assault </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and </a:t>
            </a:r>
            <a:r>
              <a:rPr lang="en-AU" sz="1100" i="0" kern="1200" dirty="0">
                <a:solidFill>
                  <a:schemeClr val="tx1"/>
                </a:solidFill>
                <a:effectLst/>
                <a:latin typeface="Arial" panose="020B0604020202020204" pitchFamily="34" charset="0"/>
                <a:ea typeface="Arial" charset="0"/>
                <a:cs typeface="Arial" panose="020B0604020202020204" pitchFamily="34" charset="0"/>
              </a:rPr>
              <a:t>professionals can be personally affected by hearing about these traumatic events, and by witnessing the considerable impact and distress that</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it</a:t>
            </a:r>
            <a:r>
              <a:rPr lang="en-AU" sz="1100" i="0" kern="1200" dirty="0">
                <a:solidFill>
                  <a:schemeClr val="tx1"/>
                </a:solidFill>
                <a:effectLst/>
                <a:latin typeface="Arial" panose="020B0604020202020204" pitchFamily="34" charset="0"/>
                <a:ea typeface="Arial" charset="0"/>
                <a:cs typeface="Arial" panose="020B0604020202020204" pitchFamily="34" charset="0"/>
              </a:rPr>
              <a:t> causes.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schemeClr val="tx1"/>
                </a:solidFill>
                <a:latin typeface="Arial" panose="020B0604020202020204" pitchFamily="34" charset="0"/>
                <a:cs typeface="Arial" panose="020B0604020202020204" pitchFamily="34" charset="0"/>
              </a:rPr>
              <a:t>Listening to accounts of trauma can challenge your understanding of the world and can lead to </a:t>
            </a:r>
            <a:r>
              <a:rPr lang="en-US" sz="1100" i="0" baseline="0" dirty="0">
                <a:solidFill>
                  <a:schemeClr val="tx1"/>
                </a:solidFill>
                <a:latin typeface="Arial" panose="020B0604020202020204" pitchFamily="34" charset="0"/>
                <a:cs typeface="Arial" panose="020B0604020202020204" pitchFamily="34" charset="0"/>
              </a:rPr>
              <a:t>cumulative stress, compassion fatigue or vicarious trauma. </a:t>
            </a:r>
            <a:endParaRPr lang="en-US" sz="1100" i="0" dirty="0">
              <a:solidFill>
                <a:schemeClr val="tx1"/>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i="0" dirty="0">
                <a:solidFill>
                  <a:schemeClr val="tx1"/>
                </a:solidFill>
                <a:latin typeface="Arial" panose="020B0604020202020204" pitchFamily="34" charset="0"/>
                <a:cs typeface="Arial" panose="020B0604020202020204" pitchFamily="34" charset="0"/>
              </a:rPr>
              <a:t>Our stress can undermine the care and compassion we are able to give.</a:t>
            </a:r>
            <a:r>
              <a:rPr lang="en-US" sz="1100" i="0" baseline="0" dirty="0">
                <a:solidFill>
                  <a:schemeClr val="tx1"/>
                </a:solidFill>
                <a:latin typeface="Arial" panose="020B0604020202020204" pitchFamily="34" charset="0"/>
                <a:cs typeface="Arial" panose="020B0604020202020204" pitchFamily="34" charset="0"/>
              </a:rPr>
              <a:t> </a:t>
            </a:r>
            <a:r>
              <a:rPr lang="en-US" sz="1100" i="0" dirty="0">
                <a:solidFill>
                  <a:schemeClr val="tx1"/>
                </a:solidFill>
                <a:latin typeface="Arial" panose="020B0604020202020204" pitchFamily="34" charset="0"/>
                <a:cs typeface="Arial" panose="020B0604020202020204" pitchFamily="34" charset="0"/>
              </a:rPr>
              <a:t>When supporting people who have experienced trauma, your ability to ‘help’ them may fall short of your expectations </a:t>
            </a:r>
            <a:r>
              <a:rPr lang="en-AU" sz="1100" i="0" dirty="0">
                <a:solidFill>
                  <a:schemeClr val="tx1"/>
                </a:solidFill>
                <a:latin typeface="Arial" panose="020B0604020202020204" pitchFamily="34" charset="0"/>
                <a:cs typeface="Arial" panose="020B0604020202020204" pitchFamily="34" charset="0"/>
              </a:rPr>
              <a:t>and</a:t>
            </a:r>
            <a:r>
              <a:rPr lang="en-AU" sz="1100" i="0" baseline="0" dirty="0">
                <a:solidFill>
                  <a:schemeClr val="tx1"/>
                </a:solidFill>
                <a:latin typeface="Arial" panose="020B0604020202020204" pitchFamily="34" charset="0"/>
                <a:cs typeface="Arial" panose="020B0604020202020204" pitchFamily="34" charset="0"/>
              </a:rPr>
              <a:t> may make you </a:t>
            </a:r>
            <a:r>
              <a:rPr lang="en-US" sz="1100" i="0" dirty="0">
                <a:solidFill>
                  <a:schemeClr val="tx1"/>
                </a:solidFill>
                <a:latin typeface="Arial" panose="020B0604020202020204" pitchFamily="34" charset="0"/>
                <a:cs typeface="Arial" panose="020B0604020202020204" pitchFamily="34" charset="0"/>
              </a:rPr>
              <a:t>question your professional capacity. This is why reflective</a:t>
            </a:r>
            <a:r>
              <a:rPr lang="en-US" sz="1100" i="0" baseline="0" dirty="0">
                <a:solidFill>
                  <a:schemeClr val="tx1"/>
                </a:solidFill>
                <a:latin typeface="Arial" panose="020B0604020202020204" pitchFamily="34" charset="0"/>
                <a:cs typeface="Arial" panose="020B0604020202020204" pitchFamily="34" charset="0"/>
              </a:rPr>
              <a:t> practice</a:t>
            </a:r>
            <a:r>
              <a:rPr lang="en-US" sz="1100" i="0" dirty="0">
                <a:solidFill>
                  <a:schemeClr val="tx1"/>
                </a:solidFill>
                <a:latin typeface="Arial" panose="020B0604020202020204" pitchFamily="34" charset="0"/>
                <a:cs typeface="Arial" panose="020B0604020202020204" pitchFamily="34" charset="0"/>
              </a:rPr>
              <a:t> and supervision can be important</a:t>
            </a:r>
            <a:r>
              <a:rPr lang="en-US" sz="1100" i="0" baseline="0" dirty="0">
                <a:solidFill>
                  <a:schemeClr val="tx1"/>
                </a:solidFill>
                <a:latin typeface="Arial" panose="020B0604020202020204" pitchFamily="34" charset="0"/>
                <a:cs typeface="Arial" panose="020B0604020202020204" pitchFamily="34" charset="0"/>
              </a:rPr>
              <a:t> practices. </a:t>
            </a:r>
            <a:endParaRPr lang="en-AU" sz="1100" i="0" kern="120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For</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some people this work</a:t>
            </a:r>
            <a:r>
              <a:rPr lang="en-AU" sz="1100" i="0" kern="1200" dirty="0">
                <a:solidFill>
                  <a:schemeClr val="tx1"/>
                </a:solidFill>
                <a:effectLst/>
                <a:latin typeface="Arial" panose="020B0604020202020204" pitchFamily="34" charset="0"/>
                <a:ea typeface="Arial" charset="0"/>
                <a:cs typeface="Arial" panose="020B0604020202020204" pitchFamily="34" charset="0"/>
              </a:rPr>
              <a:t> can be experienced as a privilege, knowing the difference that we can make to the lives of those that we assist. It can also become personally draining, at times overwhelming.</a:t>
            </a: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Recognising and addressing the need for self-care is an important part of doing our job well. </a:t>
            </a: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Sometimes, simply sharing our emotions with colleagues, family and friends can help but sometimes more professional support is required. </a:t>
            </a: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Explain what is being done to train managers in the SHRFV Workplace Support Program.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i="0" kern="1200" baseline="0" dirty="0">
              <a:solidFill>
                <a:schemeClr val="tx1"/>
              </a:solidFill>
              <a:effectLst/>
              <a:latin typeface="Arial" panose="020B0604020202020204" pitchFamily="34" charset="0"/>
              <a:ea typeface="Arial" charset="0"/>
              <a:cs typeface="Arial" panose="020B0604020202020204" pitchFamily="34" charset="0"/>
            </a:endParaRPr>
          </a:p>
          <a:p>
            <a:pPr marL="0" indent="0">
              <a:lnSpc>
                <a:spcPct val="100000"/>
              </a:lnSpc>
              <a:buFont typeface="Arial" panose="020B0604020202020204" pitchFamily="34" charset="0"/>
              <a:buNone/>
            </a:pPr>
            <a:r>
              <a:rPr lang="en-AU" sz="1100" b="1" i="0" kern="1200" dirty="0">
                <a:solidFill>
                  <a:schemeClr val="tx1"/>
                </a:solidFill>
                <a:effectLst/>
                <a:latin typeface="Arial" panose="020B0604020202020204" pitchFamily="34" charset="0"/>
                <a:ea typeface="Arial" charset="0"/>
                <a:cs typeface="Arial" panose="020B0604020202020204" pitchFamily="34" charset="0"/>
              </a:rPr>
              <a:t>Key message</a:t>
            </a:r>
            <a:r>
              <a:rPr lang="en-AU" sz="1100" b="1" i="0" kern="1200" baseline="0" dirty="0">
                <a:solidFill>
                  <a:schemeClr val="tx1"/>
                </a:solidFill>
                <a:effectLst/>
                <a:latin typeface="Arial" panose="020B0604020202020204" pitchFamily="34" charset="0"/>
                <a:ea typeface="Arial" charset="0"/>
                <a:cs typeface="Arial" panose="020B0604020202020204" pitchFamily="34" charset="0"/>
              </a:rPr>
              <a:t>: It is important to recognise the need for self care when working with people affected by trauma from family violence. </a:t>
            </a:r>
            <a:endParaRPr lang="en-AU" sz="1100" b="1" i="0" dirty="0">
              <a:solidFill>
                <a:schemeClr val="tx1"/>
              </a:solidFill>
              <a:latin typeface="Arial" panose="020B0604020202020204" pitchFamily="34" charset="0"/>
              <a:ea typeface="Arial"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21</a:t>
            </a:fld>
            <a:endParaRPr lang="en-AU">
              <a:solidFill>
                <a:prstClr val="black"/>
              </a:solidFill>
            </a:endParaRPr>
          </a:p>
        </p:txBody>
      </p:sp>
    </p:spTree>
    <p:extLst>
      <p:ext uri="{BB962C8B-B14F-4D97-AF65-F5344CB8AC3E}">
        <p14:creationId xmlns:p14="http://schemas.microsoft.com/office/powerpoint/2010/main" val="327818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latin typeface="Arial" panose="020B0604020202020204" pitchFamily="34" charset="0"/>
                <a:cs typeface="Arial" panose="020B0604020202020204" pitchFamily="34" charset="0"/>
              </a:rPr>
              <a:t>Instructions for facilitators:</a:t>
            </a:r>
            <a:r>
              <a:rPr lang="en-AU" sz="1100" b="1" baseline="0" dirty="0" smtClean="0">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 below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latin typeface="Arial" panose="020B0604020202020204" pitchFamily="34" charset="0"/>
                <a:cs typeface="Arial" panose="020B0604020202020204" pitchFamily="34" charset="0"/>
              </a:rPr>
              <a:t>Suggested facilitator 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AU" sz="24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Family violence often incorporates sexual assault</a:t>
            </a:r>
          </a:p>
          <a:p>
            <a:pPr marL="800100" lvl="1" indent="-342900">
              <a:buFont typeface="Arial" panose="020B0604020202020204" pitchFamily="34" charset="0"/>
              <a:buChar char="•"/>
            </a:pPr>
            <a:r>
              <a:rPr lang="en-AU"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Many people have experienced sexual abuse, sexual assault and violence in their lives</a:t>
            </a:r>
          </a:p>
          <a:p>
            <a:pPr marL="800100" lvl="1" indent="-342900">
              <a:buFont typeface="Arial" panose="020B0604020202020204" pitchFamily="34" charset="0"/>
              <a:buChar char="•"/>
            </a:pPr>
            <a:r>
              <a:rPr lang="en-AU" sz="24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This could be a factor in their hospital presentation</a:t>
            </a:r>
          </a:p>
          <a:p>
            <a:pPr marL="800100" lvl="1" indent="-342900">
              <a:buFont typeface="Arial" panose="020B0604020202020204" pitchFamily="34" charset="0"/>
              <a:buChar char="•"/>
            </a:pPr>
            <a:r>
              <a:rPr lang="en-AU" sz="24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If you notice the signs, respond sensitively </a:t>
            </a:r>
          </a:p>
          <a:p>
            <a:pPr marL="800100" lvl="1" indent="-342900">
              <a:buFont typeface="Arial" panose="020B0604020202020204" pitchFamily="34" charset="0"/>
              <a:buChar char="•"/>
            </a:pPr>
            <a:r>
              <a:rPr lang="en-AU"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Remember people are experts in their wellbeing and safety</a:t>
            </a:r>
          </a:p>
          <a:p>
            <a:pPr marL="800100" lvl="1" indent="-342900">
              <a:buFont typeface="Arial" panose="020B0604020202020204" pitchFamily="34" charset="0"/>
              <a:buChar char="•"/>
            </a:pPr>
            <a:r>
              <a:rPr lang="en-AU" sz="24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Remember people have choices – their body and their health</a:t>
            </a:r>
          </a:p>
          <a:p>
            <a:pPr marL="800100" lvl="1" indent="-342900">
              <a:buFont typeface="Arial" panose="020B0604020202020204" pitchFamily="34" charset="0"/>
              <a:buChar char="•"/>
            </a:pPr>
            <a:r>
              <a:rPr lang="en-AU"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You don’t have to fix the problem – always consult if you are unsure </a:t>
            </a:r>
          </a:p>
          <a:p>
            <a:pPr marL="800100" lvl="1" indent="-342900">
              <a:buFont typeface="Arial" panose="020B0604020202020204" pitchFamily="34" charset="0"/>
              <a:buChar char="•"/>
            </a:pPr>
            <a:r>
              <a:rPr lang="en-AU" sz="24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CASA is an excellent resource for staff and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i="0" baseline="0" dirty="0" smtClean="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22</a:t>
            </a:fld>
            <a:endParaRPr lang="en-AU">
              <a:solidFill>
                <a:prstClr val="black"/>
              </a:solidFill>
            </a:endParaRPr>
          </a:p>
        </p:txBody>
      </p:sp>
    </p:spTree>
    <p:extLst>
      <p:ext uri="{BB962C8B-B14F-4D97-AF65-F5344CB8AC3E}">
        <p14:creationId xmlns:p14="http://schemas.microsoft.com/office/powerpoint/2010/main" val="101934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a:t>
            </a:r>
            <a:r>
              <a:rPr lang="en-AU" sz="1100" b="1" dirty="0">
                <a:solidFill>
                  <a:schemeClr val="tx1"/>
                </a:solidFill>
                <a:latin typeface="Arial" panose="020B0604020202020204" pitchFamily="34" charset="0"/>
                <a:cs typeface="Arial" panose="020B0604020202020204" pitchFamily="34" charset="0"/>
              </a:rPr>
              <a:t>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endParaRPr lang="en-AU" sz="1100" i="1" kern="120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Thank the group for their participation, engagement and energy</a:t>
            </a:r>
          </a:p>
          <a:p>
            <a:pPr marL="171450" lvl="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Acknowledge that family violence and sexual assault are complex and that this training is brief</a:t>
            </a:r>
          </a:p>
          <a:p>
            <a:pPr marL="171450" lvl="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Encourage the uptake of any further training, including </a:t>
            </a:r>
            <a:r>
              <a:rPr lang="en-AU" sz="1100" i="0" u="none" strike="noStrike" kern="1200" baseline="0" dirty="0">
                <a:solidFill>
                  <a:schemeClr val="tx1"/>
                </a:solidFill>
                <a:effectLst/>
                <a:latin typeface="Arial" panose="020B0604020202020204" pitchFamily="34" charset="0"/>
                <a:ea typeface="Arial" charset="0"/>
                <a:cs typeface="Arial" panose="020B0604020202020204" pitchFamily="34" charset="0"/>
              </a:rPr>
              <a:t>supplementary SHRFV training </a:t>
            </a:r>
            <a:r>
              <a:rPr lang="en-AU" sz="1100" i="0" u="none" strike="noStrike" kern="1200" baseline="0" dirty="0" smtClean="0">
                <a:solidFill>
                  <a:schemeClr val="tx1"/>
                </a:solidFill>
                <a:effectLst/>
                <a:latin typeface="Arial" panose="020B0604020202020204" pitchFamily="34" charset="0"/>
                <a:ea typeface="Arial" charset="0"/>
                <a:cs typeface="Arial" panose="020B0604020202020204" pitchFamily="34" charset="0"/>
              </a:rPr>
              <a:t>programs (that are relevant to role)</a:t>
            </a:r>
            <a:endParaRPr lang="en-AU" sz="1100" i="0" u="none" strike="noStrike" kern="1200" baseline="0" dirty="0">
              <a:solidFill>
                <a:schemeClr val="tx1"/>
              </a:solidFill>
              <a:effectLst/>
              <a:latin typeface="Arial" panose="020B0604020202020204" pitchFamily="34" charset="0"/>
              <a:ea typeface="Arial" charset="0"/>
              <a:cs typeface="Arial" panose="020B0604020202020204" pitchFamily="34" charset="0"/>
            </a:endParaRPr>
          </a:p>
          <a:p>
            <a:pPr marL="171450" lvl="0" indent="-171450">
              <a:lnSpc>
                <a:spcPct val="100000"/>
              </a:lnSpc>
              <a:buFont typeface="Arial" panose="020B0604020202020204" pitchFamily="34" charset="0"/>
              <a:buChar char="•"/>
            </a:pPr>
            <a:r>
              <a:rPr lang="en-AU" sz="1100" i="0" kern="1200" dirty="0">
                <a:solidFill>
                  <a:schemeClr val="tx1"/>
                </a:solidFill>
                <a:effectLst/>
                <a:latin typeface="Arial" panose="020B0604020202020204" pitchFamily="34" charset="0"/>
                <a:ea typeface="Arial" charset="0"/>
                <a:cs typeface="Arial" panose="020B0604020202020204" pitchFamily="34" charset="0"/>
              </a:rPr>
              <a:t>Remind participants to complete the training evaluation</a:t>
            </a:r>
            <a:r>
              <a:rPr lang="en-AU" sz="1100" i="0" kern="1200" baseline="0" dirty="0">
                <a:solidFill>
                  <a:schemeClr val="tx1"/>
                </a:solidFill>
                <a:effectLst/>
                <a:latin typeface="Arial" panose="020B0604020202020204" pitchFamily="34" charset="0"/>
                <a:ea typeface="Arial" charset="0"/>
                <a:cs typeface="Arial" panose="020B0604020202020204" pitchFamily="34" charset="0"/>
              </a:rPr>
              <a:t> form. </a:t>
            </a:r>
            <a:endParaRPr lang="en-AU" sz="1100" dirty="0">
              <a:solidFill>
                <a:schemeClr val="tx1"/>
              </a:solidFill>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14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0" i="0" kern="1200" dirty="0">
                <a:solidFill>
                  <a:schemeClr val="tx1"/>
                </a:solidFill>
                <a:effectLst/>
                <a:latin typeface="Arial" panose="020B0604020202020204" pitchFamily="34" charset="0"/>
                <a:ea typeface="+mn-ea"/>
                <a:cs typeface="Arial" panose="020B0604020202020204" pitchFamily="34" charset="0"/>
              </a:rPr>
              <a:t>Refer to the slide and below dialogue.</a:t>
            </a:r>
            <a:r>
              <a:rPr lang="en-AU" sz="1100" b="0" i="0" kern="1200" baseline="0" dirty="0">
                <a:solidFill>
                  <a:schemeClr val="tx1"/>
                </a:solidFill>
                <a:effectLst/>
                <a:latin typeface="Arial" panose="020B0604020202020204" pitchFamily="34" charset="0"/>
                <a:ea typeface="+mn-ea"/>
                <a:cs typeface="Arial" panose="020B0604020202020204" pitchFamily="34" charset="0"/>
              </a:rPr>
              <a:t> </a:t>
            </a:r>
            <a:endParaRPr lang="en-AU" sz="1100" b="0" i="0" kern="1200" dirty="0">
              <a:solidFill>
                <a:schemeClr val="tx1"/>
              </a:solidFill>
              <a:effectLst/>
              <a:latin typeface="Arial" panose="020B0604020202020204" pitchFamily="34" charset="0"/>
              <a:ea typeface="+mn-ea"/>
              <a:cs typeface="Arial" panose="020B0604020202020204" pitchFamily="34" charset="0"/>
            </a:endParaRPr>
          </a:p>
          <a:p>
            <a:pPr>
              <a:lnSpc>
                <a:spcPct val="100000"/>
              </a:lnSpc>
            </a:pPr>
            <a:endParaRPr lang="en-AU" sz="1100" b="1"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kern="1200" baseline="0" dirty="0">
                <a:solidFill>
                  <a:schemeClr val="tx1"/>
                </a:solidFill>
                <a:effectLst/>
                <a:latin typeface="Arial" panose="020B0604020202020204" pitchFamily="34" charset="0"/>
                <a:ea typeface="Arial" charset="0"/>
                <a:cs typeface="Arial" panose="020B0604020202020204" pitchFamily="34" charset="0"/>
              </a:rPr>
              <a:t>Handout (optional): </a:t>
            </a:r>
          </a:p>
          <a:p>
            <a:pPr marL="0" indent="0">
              <a:lnSpc>
                <a:spcPct val="100000"/>
              </a:lnSpc>
              <a:buFont typeface="Arial" panose="020B0604020202020204" pitchFamily="34" charset="0"/>
              <a:buNone/>
            </a:pPr>
            <a:endParaRPr lang="en-AU" sz="1100" b="1" kern="1200" baseline="0" dirty="0">
              <a:solidFill>
                <a:schemeClr val="tx1"/>
              </a:solidFill>
              <a:effectLst/>
              <a:latin typeface="Arial" panose="020B0604020202020204" pitchFamily="34" charset="0"/>
              <a:ea typeface="Arial" charset="0"/>
              <a:cs typeface="Arial" panose="020B0604020202020204" pitchFamily="34" charset="0"/>
            </a:endParaRPr>
          </a:p>
          <a:p>
            <a:pPr marL="171450" indent="-171450">
              <a:lnSpc>
                <a:spcPct val="100000"/>
              </a:lnSpc>
              <a:buFont typeface="Arial" panose="020B0604020202020204" pitchFamily="34" charset="0"/>
              <a:buChar char="•"/>
            </a:pPr>
            <a:r>
              <a:rPr lang="en-AU" sz="1100" dirty="0">
                <a:solidFill>
                  <a:schemeClr val="tx1"/>
                </a:solidFill>
                <a:latin typeface="Arial" panose="020B0604020202020204" pitchFamily="34" charset="0"/>
                <a:ea typeface="Arial" charset="0"/>
                <a:cs typeface="Arial" panose="020B0604020202020204" pitchFamily="34" charset="0"/>
              </a:rPr>
              <a:t>Relevant p</a:t>
            </a:r>
            <a:r>
              <a:rPr lang="en-AU" sz="1100" baseline="0" dirty="0">
                <a:solidFill>
                  <a:schemeClr val="tx1"/>
                </a:solidFill>
                <a:latin typeface="Arial" panose="020B0604020202020204" pitchFamily="34" charset="0"/>
                <a:ea typeface="Arial" charset="0"/>
                <a:cs typeface="Arial" panose="020B0604020202020204" pitchFamily="34" charset="0"/>
              </a:rPr>
              <a:t>olicy and procedure</a:t>
            </a:r>
          </a:p>
          <a:p>
            <a:pPr marL="171450" indent="-171450">
              <a:lnSpc>
                <a:spcPct val="100000"/>
              </a:lnSpc>
              <a:buFont typeface="Arial" panose="020B0604020202020204" pitchFamily="34" charset="0"/>
              <a:buChar char="•"/>
            </a:pPr>
            <a:r>
              <a:rPr lang="en-AU" sz="1100" baseline="0" dirty="0">
                <a:solidFill>
                  <a:schemeClr val="tx1"/>
                </a:solidFill>
                <a:latin typeface="Arial" panose="020B0604020202020204" pitchFamily="34" charset="0"/>
                <a:ea typeface="Arial" charset="0"/>
                <a:cs typeface="Arial" panose="020B0604020202020204" pitchFamily="34" charset="0"/>
              </a:rPr>
              <a:t>Referral pathways and contact details</a:t>
            </a:r>
          </a:p>
          <a:p>
            <a:pPr marL="171450" indent="-171450">
              <a:lnSpc>
                <a:spcPct val="100000"/>
              </a:lnSpc>
              <a:buFont typeface="Arial" panose="020B0604020202020204" pitchFamily="34" charset="0"/>
              <a:buChar cha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List of family violence contact officers / clinical champions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dirty="0">
                <a:solidFill>
                  <a:schemeClr val="tx1"/>
                </a:solidFill>
                <a:effectLst/>
                <a:latin typeface="Arial" panose="020B0604020202020204" pitchFamily="34" charset="0"/>
                <a:ea typeface="Arial" charset="0"/>
                <a:cs typeface="Arial" panose="020B0604020202020204" pitchFamily="34" charset="0"/>
              </a:rPr>
              <a:t>Lanyards to remind clinicians about LIVES and</a:t>
            </a:r>
            <a:r>
              <a:rPr lang="en-AU" sz="1100" kern="1200" baseline="0" dirty="0">
                <a:solidFill>
                  <a:schemeClr val="tx1"/>
                </a:solidFill>
                <a:effectLst/>
                <a:latin typeface="Arial" panose="020B0604020202020204" pitchFamily="34" charset="0"/>
                <a:ea typeface="Arial" charset="0"/>
                <a:cs typeface="Arial" panose="020B0604020202020204" pitchFamily="34" charset="0"/>
              </a:rPr>
              <a:t> prompting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Badges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WHO sensitive practice reading material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kern="1200" baseline="0" dirty="0">
                <a:solidFill>
                  <a:schemeClr val="tx1"/>
                </a:solidFill>
                <a:effectLst/>
                <a:latin typeface="Arial" panose="020B0604020202020204" pitchFamily="34" charset="0"/>
                <a:ea typeface="Arial" charset="0"/>
                <a:cs typeface="Arial" panose="020B0604020202020204" pitchFamily="34" charset="0"/>
              </a:rPr>
              <a:t>Indicators of family violence across the lifespan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dirty="0">
                <a:solidFill>
                  <a:schemeClr val="tx1"/>
                </a:solidFill>
                <a:latin typeface="Arial" panose="020B0604020202020204" pitchFamily="34" charset="0"/>
                <a:ea typeface="Arial" charset="0"/>
                <a:cs typeface="Arial" panose="020B0604020202020204" pitchFamily="34" charset="0"/>
              </a:rPr>
              <a:t>Specialist Family Violence Support Service Contact Details [tailored to your hospital]</a:t>
            </a:r>
            <a:endParaRPr lang="en-AU" sz="1100" kern="1200" baseline="0" dirty="0">
              <a:solidFill>
                <a:schemeClr val="tx1"/>
              </a:solidFill>
              <a:effectLst/>
              <a:latin typeface="Arial" panose="020B0604020202020204" pitchFamily="34" charset="0"/>
              <a:ea typeface="Arial"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Suggested facilitator dialogue:</a:t>
            </a:r>
          </a:p>
          <a:p>
            <a:pPr>
              <a:lnSpc>
                <a:spcPct val="100000"/>
              </a:lnSpc>
            </a:pPr>
            <a:r>
              <a:rPr lang="en-AU" sz="1100" i="0" dirty="0">
                <a:solidFill>
                  <a:schemeClr val="tx1"/>
                </a:solidFill>
                <a:latin typeface="Arial" panose="020B0604020202020204" pitchFamily="34" charset="0"/>
                <a:ea typeface="Arial" charset="0"/>
                <a:cs typeface="Arial" panose="020B0604020202020204" pitchFamily="34" charset="0"/>
              </a:rPr>
              <a:t>References</a:t>
            </a:r>
            <a:r>
              <a:rPr lang="en-AU" sz="1100" i="0" baseline="0" dirty="0">
                <a:solidFill>
                  <a:schemeClr val="tx1"/>
                </a:solidFill>
                <a:latin typeface="Arial" panose="020B0604020202020204" pitchFamily="34" charset="0"/>
                <a:ea typeface="Arial" charset="0"/>
                <a:cs typeface="Arial" panose="020B0604020202020204" pitchFamily="34" charset="0"/>
              </a:rPr>
              <a:t> and sources of further information </a:t>
            </a:r>
            <a:endParaRPr lang="en-AU" sz="1100" i="0" dirty="0">
              <a:solidFill>
                <a:schemeClr val="tx1"/>
              </a:solidFill>
              <a:latin typeface="Arial" panose="020B0604020202020204" pitchFamily="34" charset="0"/>
              <a:ea typeface="Arial" charset="0"/>
              <a:cs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15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smtClean="0">
                <a:solidFill>
                  <a:srgbClr val="FF0000"/>
                </a:solidFill>
                <a:effectLst/>
              </a:rPr>
              <a:t>***This slide is repeated from the Sensitive Practice Module and tailored to this supplementary module***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kern="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smtClean="0">
                <a:solidFill>
                  <a:schemeClr val="tx1"/>
                </a:solidFill>
                <a:latin typeface="Arial" panose="020B0604020202020204" pitchFamily="34" charset="0"/>
                <a:cs typeface="Arial" panose="020B0604020202020204" pitchFamily="34" charset="0"/>
              </a:rPr>
              <a:t>Instructions for</a:t>
            </a:r>
            <a:r>
              <a:rPr lang="en-US" sz="1100" b="1" kern="0" baseline="0" dirty="0" smtClean="0">
                <a:solidFill>
                  <a:schemeClr val="tx1"/>
                </a:solidFill>
                <a:latin typeface="Arial" panose="020B0604020202020204" pitchFamily="34" charset="0"/>
                <a:cs typeface="Arial" panose="020B0604020202020204" pitchFamily="34" charset="0"/>
              </a:rPr>
              <a:t> facilitators: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0" i="0" baseline="0" dirty="0" smtClean="0">
                <a:solidFill>
                  <a:schemeClr val="tx1"/>
                </a:solidFill>
                <a:latin typeface="Arial" panose="020B0604020202020204" pitchFamily="34" charset="0"/>
                <a:cs typeface="Arial" panose="020B0604020202020204" pitchFamily="34" charset="0"/>
              </a:rPr>
              <a:t>Outline training objectives on </a:t>
            </a:r>
            <a:r>
              <a:rPr lang="en-AU" sz="1100" b="0" i="0" kern="1200" dirty="0" smtClean="0">
                <a:solidFill>
                  <a:schemeClr val="tx1"/>
                </a:solidFill>
                <a:effectLst/>
                <a:latin typeface="Arial" panose="020B0604020202020204" pitchFamily="34" charset="0"/>
                <a:ea typeface="+mn-ea"/>
                <a:cs typeface="Arial" panose="020B0604020202020204" pitchFamily="34" charset="0"/>
              </a:rPr>
              <a:t>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 below. </a:t>
            </a:r>
            <a:endParaRPr lang="en-AU" sz="1100" b="0"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1" baseline="0" dirty="0" smtClean="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dirty="0" smtClean="0">
                <a:solidFill>
                  <a:schemeClr val="tx1"/>
                </a:solidFill>
                <a:latin typeface="Arial" panose="020B0604020202020204" pitchFamily="34" charset="0"/>
                <a:cs typeface="Arial" panose="020B0604020202020204" pitchFamily="34" charset="0"/>
              </a:rPr>
              <a:t>Suggested facilitator dialogue:</a:t>
            </a:r>
            <a:endParaRPr lang="en-AU" sz="1100" b="1" baseline="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AU" sz="1100" b="0" i="0" baseline="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0" i="0" baseline="0" dirty="0" smtClean="0">
                <a:solidFill>
                  <a:schemeClr val="tx1"/>
                </a:solidFill>
                <a:latin typeface="Arial" panose="020B0604020202020204" pitchFamily="34" charset="0"/>
                <a:cs typeface="Arial" panose="020B0604020202020204" pitchFamily="34" charset="0"/>
              </a:rPr>
              <a:t>The purpose of this training is to assist hospital staff to respond appropriately to patient disclosures of sexual assault and offer support and referral options. </a:t>
            </a:r>
          </a:p>
          <a:p>
            <a:pPr marL="0" indent="0">
              <a:lnSpc>
                <a:spcPct val="100000"/>
              </a:lnSpc>
              <a:buFont typeface="Arial" panose="020B0604020202020204" pitchFamily="34" charset="0"/>
              <a:buNone/>
            </a:pPr>
            <a:r>
              <a:rPr lang="en-AU" sz="1100" b="0" i="0" baseline="0" dirty="0" smtClean="0">
                <a:solidFill>
                  <a:schemeClr val="tx1"/>
                </a:solidFill>
                <a:latin typeface="Arial" panose="020B0604020202020204" pitchFamily="34" charset="0"/>
                <a:ea typeface="宋体" charset="0"/>
                <a:cs typeface="Arial" panose="020B0604020202020204" pitchFamily="34" charset="0"/>
              </a:rPr>
              <a:t>By the end of this session, we hope participants will understand;</a:t>
            </a:r>
          </a:p>
          <a:p>
            <a:pPr marL="0" indent="0">
              <a:lnSpc>
                <a:spcPct val="100000"/>
              </a:lnSpc>
              <a:buFont typeface="Arial" panose="020B0604020202020204" pitchFamily="34" charset="0"/>
              <a:buNone/>
            </a:pPr>
            <a:endParaRPr lang="en-AU" sz="1100" b="0" i="0" baseline="0" dirty="0" smtClean="0">
              <a:solidFill>
                <a:schemeClr val="tx1"/>
              </a:solidFill>
              <a:latin typeface="Arial" panose="020B0604020202020204" pitchFamily="34" charset="0"/>
              <a:ea typeface="宋体" charset="0"/>
              <a:cs typeface="Arial" panose="020B0604020202020204" pitchFamily="34" charset="0"/>
            </a:endParaRPr>
          </a:p>
          <a:p>
            <a:pPr marL="457200" lvl="0" indent="-457200">
              <a:buFont typeface="Arial" panose="020B0604020202020204" pitchFamily="34" charset="0"/>
              <a:buChar char="•"/>
            </a:pPr>
            <a:r>
              <a:rPr lang="en-AU" sz="28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Definition of sexual assault </a:t>
            </a:r>
          </a:p>
          <a:p>
            <a:pPr marL="457200" lvl="0" indent="-457200">
              <a:buFont typeface="Arial" panose="020B0604020202020204" pitchFamily="34" charset="0"/>
              <a:buChar char="•"/>
            </a:pPr>
            <a:endParaRPr lang="en-AU" sz="28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Arial" panose="020B0604020202020204" pitchFamily="34" charset="0"/>
              <a:buChar char="•"/>
            </a:pPr>
            <a:r>
              <a:rPr lang="en-AU" sz="2800" b="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Consent</a:t>
            </a:r>
          </a:p>
          <a:p>
            <a:pPr marL="457200" lvl="0" indent="-457200">
              <a:buFont typeface="Arial" panose="020B0604020202020204" pitchFamily="34" charset="0"/>
              <a:buChar char="•"/>
            </a:pPr>
            <a:endParaRPr lang="en-AU" sz="28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Arial" panose="020B0604020202020204" pitchFamily="34" charset="0"/>
              <a:buChar char="•"/>
            </a:pPr>
            <a:r>
              <a:rPr lang="en-AU" sz="28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Prevalence and facts about sexual assault </a:t>
            </a:r>
          </a:p>
          <a:p>
            <a:pPr marL="457200" lvl="0" indent="-457200">
              <a:buFont typeface="Arial" panose="020B0604020202020204" pitchFamily="34" charset="0"/>
              <a:buChar char="•"/>
            </a:pPr>
            <a:endParaRPr lang="en-AU" sz="28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Arial" panose="020B0604020202020204" pitchFamily="34" charset="0"/>
              <a:buChar char="•"/>
            </a:pPr>
            <a:r>
              <a:rPr lang="en-AU" sz="2800" b="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Responding to disclosures of sexual violence – rights, options and control</a:t>
            </a:r>
          </a:p>
          <a:p>
            <a:pPr marL="457200" lvl="0" indent="-457200">
              <a:buFont typeface="Arial" panose="020B0604020202020204" pitchFamily="34" charset="0"/>
              <a:buChar char="•"/>
            </a:pPr>
            <a:endParaRPr lang="en-AU" sz="28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Arial" panose="020B0604020202020204" pitchFamily="34" charset="0"/>
              <a:buChar char="•"/>
            </a:pPr>
            <a:r>
              <a:rPr lang="en-AU" sz="28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Healing and recovery </a:t>
            </a:r>
          </a:p>
          <a:p>
            <a:pPr marL="457200" lvl="0" indent="-457200">
              <a:buFont typeface="Arial" panose="020B0604020202020204" pitchFamily="34" charset="0"/>
              <a:buChar char="•"/>
            </a:pPr>
            <a:endParaRPr lang="en-AU" sz="28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0" indent="-457200">
              <a:buFont typeface="Arial" panose="020B0604020202020204" pitchFamily="34" charset="0"/>
              <a:buChar char="•"/>
            </a:pPr>
            <a:r>
              <a:rPr lang="en-AU" sz="2800" b="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Support and referral options</a:t>
            </a:r>
          </a:p>
          <a:p>
            <a:pPr marL="0" indent="0">
              <a:lnSpc>
                <a:spcPct val="100000"/>
              </a:lnSpc>
              <a:buFont typeface="Arial" panose="020B0604020202020204" pitchFamily="34" charset="0"/>
              <a:buNone/>
            </a:pPr>
            <a:endParaRPr lang="en-AU" sz="1100" b="0" i="0" baseline="0" dirty="0" smtClean="0">
              <a:solidFill>
                <a:schemeClr val="tx1"/>
              </a:solidFill>
              <a:latin typeface="Arial" panose="020B0604020202020204" pitchFamily="34" charset="0"/>
              <a:ea typeface="宋体" charset="0"/>
              <a:cs typeface="Arial" panose="020B0604020202020204" pitchFamily="34" charset="0"/>
            </a:endParaRPr>
          </a:p>
          <a:p>
            <a:pPr marL="0" indent="0">
              <a:lnSpc>
                <a:spcPct val="100000"/>
              </a:lnSpc>
              <a:buFont typeface="Arial" panose="020B0604020202020204" pitchFamily="34" charset="0"/>
              <a:buNone/>
            </a:pPr>
            <a:endParaRPr lang="en-US" sz="1100" b="0" i="1" dirty="0" smtClean="0">
              <a:solidFill>
                <a:schemeClr val="tx1"/>
              </a:solidFill>
              <a:latin typeface="Arial" panose="020B0604020202020204" pitchFamily="34" charset="0"/>
              <a:ea typeface="宋体" charset="0"/>
              <a:cs typeface="Arial" panose="020B0604020202020204" pitchFamily="34" charset="0"/>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400" b="0" i="1" kern="1200" baseline="0" dirty="0">
              <a:solidFill>
                <a:schemeClr val="tx1"/>
              </a:solidFill>
              <a:effectLst/>
              <a:latin typeface="Arial" charset="0"/>
              <a:ea typeface="+mn-ea"/>
              <a:cs typeface="+mn-cs"/>
            </a:endParaRPr>
          </a:p>
          <a:p>
            <a:pPr marL="0" marR="0" lvl="0" indent="0" algn="l" defTabSz="914400" rtl="0" eaLnBrk="1" fontAlgn="auto" latinLnBrk="0" hangingPunct="1">
              <a:lnSpc>
                <a:spcPct val="125000"/>
              </a:lnSpc>
              <a:spcBef>
                <a:spcPts val="0"/>
              </a:spcBef>
              <a:spcAft>
                <a:spcPts val="0"/>
              </a:spcAft>
              <a:buClrTx/>
              <a:buSzTx/>
              <a:buFont typeface="Arial" panose="020B0604020202020204" pitchFamily="34" charset="0"/>
              <a:buNone/>
              <a:tabLst/>
              <a:defRPr/>
            </a:pPr>
            <a:endParaRPr lang="en-US" sz="1400" b="0" i="1" kern="1200" baseline="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89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a:t>
            </a:r>
            <a:endParaRPr lang="en-US" sz="1100" b="1" kern="0" dirty="0">
              <a:solidFill>
                <a:schemeClr val="tx1"/>
              </a:solidFill>
              <a:latin typeface="Arial" panose="020B0604020202020204" pitchFamily="34" charset="0"/>
              <a:cs typeface="Arial" panose="020B0604020202020204" pitchFamily="34" charset="0"/>
            </a:endParaRPr>
          </a:p>
          <a:p>
            <a:pPr marL="180000" indent="-180000">
              <a:lnSpc>
                <a:spcPct val="100000"/>
              </a:lnSpc>
              <a:buFont typeface="Arial" panose="020B0604020202020204" pitchFamily="34" charset="0"/>
              <a:buChar char="•"/>
            </a:pPr>
            <a:r>
              <a:rPr lang="en-AU" sz="1100" b="0" i="0" baseline="0" dirty="0">
                <a:solidFill>
                  <a:schemeClr val="tx1"/>
                </a:solidFill>
                <a:latin typeface="Arial" panose="020B0604020202020204" pitchFamily="34" charset="0"/>
                <a:cs typeface="Arial" panose="020B0604020202020204" pitchFamily="34" charset="0"/>
              </a:rPr>
              <a:t>Talk through the definition </a:t>
            </a:r>
          </a:p>
          <a:p>
            <a:pPr marL="0" indent="0">
              <a:lnSpc>
                <a:spcPct val="100000"/>
              </a:lnSpc>
              <a:buFont typeface="Arial" panose="020B0604020202020204" pitchFamily="34" charset="0"/>
              <a:buNone/>
            </a:pPr>
            <a:endParaRPr lang="en-AU" sz="1100" b="1" i="0" baseline="0" dirty="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a:t>
            </a:r>
          </a:p>
          <a:p>
            <a:pPr marL="0" indent="0">
              <a:lnSpc>
                <a:spcPct val="100000"/>
              </a:lnSpc>
              <a:buFont typeface="Arial" panose="020B0604020202020204" pitchFamily="34" charset="0"/>
              <a:buNone/>
            </a:pPr>
            <a:endParaRPr lang="en-AU" sz="1100" i="1" baseline="0" dirty="0">
              <a:solidFill>
                <a:schemeClr val="tx1"/>
              </a:solidFill>
              <a:latin typeface="Arial" panose="020B0604020202020204" pitchFamily="34" charset="0"/>
              <a:cs typeface="Arial" panose="020B0604020202020204" pitchFamily="34" charset="0"/>
            </a:endParaRPr>
          </a:p>
          <a:p>
            <a:pPr marL="166787" lvl="0" indent="-171176">
              <a:buFont typeface="Arial" panose="020B0604020202020204" pitchFamily="34" charset="0"/>
              <a:buChar char="•"/>
            </a:pPr>
            <a:r>
              <a:rPr lang="en-US" sz="1100" dirty="0" smtClean="0">
                <a:latin typeface="Arial" panose="020B0604020202020204" pitchFamily="34" charset="0"/>
                <a:cs typeface="Arial" panose="020B0604020202020204" pitchFamily="34" charset="0"/>
              </a:rPr>
              <a:t>This definition works to counteract misconceptions of sexual violence in the broader community</a:t>
            </a:r>
          </a:p>
          <a:p>
            <a:pPr marL="166787" lvl="0" indent="-171176">
              <a:buFont typeface="Arial" panose="020B0604020202020204" pitchFamily="34" charset="0"/>
              <a:buChar char="•"/>
            </a:pPr>
            <a:r>
              <a:rPr lang="en-AU" sz="1100" dirty="0" smtClean="0">
                <a:latin typeface="Arial" panose="020B0604020202020204" pitchFamily="34" charset="0"/>
                <a:cs typeface="Arial" panose="020B0604020202020204" pitchFamily="34" charset="0"/>
              </a:rPr>
              <a:t>This first definition is from CASA, it encompasses all aspects of </a:t>
            </a:r>
            <a:r>
              <a:rPr lang="en-AU" sz="1100" u="sng" dirty="0" smtClean="0">
                <a:latin typeface="Arial" panose="020B0604020202020204" pitchFamily="34" charset="0"/>
                <a:cs typeface="Arial" panose="020B0604020202020204" pitchFamily="34" charset="0"/>
              </a:rPr>
              <a:t>non-consensual sexual behaviour, </a:t>
            </a:r>
            <a:r>
              <a:rPr lang="en-AU" sz="1100" dirty="0" smtClean="0">
                <a:latin typeface="Arial" panose="020B0604020202020204" pitchFamily="34" charset="0"/>
                <a:cs typeface="Arial" panose="020B0604020202020204" pitchFamily="34" charset="0"/>
              </a:rPr>
              <a:t>and it works to validate and acknowledge the individual’s experiences of violence or harm. It is intentionally broader than the legal definition. </a:t>
            </a:r>
          </a:p>
          <a:p>
            <a:pPr marL="166787" lvl="0" indent="-171176">
              <a:buFont typeface="Arial" panose="020B0604020202020204" pitchFamily="34" charset="0"/>
              <a:buChar char="•"/>
            </a:pPr>
            <a:r>
              <a:rPr lang="en-AU" sz="1100" dirty="0" smtClean="0">
                <a:latin typeface="Arial" panose="020B0604020202020204" pitchFamily="34" charset="0"/>
                <a:cs typeface="Arial" panose="020B0604020202020204" pitchFamily="34" charset="0"/>
              </a:rPr>
              <a:t>Health professionals should focus on the medical and emotional needs of the patient rather than legal definitions </a:t>
            </a:r>
          </a:p>
          <a:p>
            <a:pPr marL="171176" indent="-171176">
              <a:buFont typeface="Arial" panose="020B0604020202020204" pitchFamily="34" charset="0"/>
              <a:buChar char="•"/>
            </a:pPr>
            <a:r>
              <a:rPr lang="en-AU" sz="1100" b="1" dirty="0" smtClean="0">
                <a:latin typeface="Arial" panose="020B0604020202020204" pitchFamily="34" charset="0"/>
                <a:cs typeface="Arial" panose="020B0604020202020204" pitchFamily="34" charset="0"/>
              </a:rPr>
              <a:t>Sexual assault is:</a:t>
            </a:r>
          </a:p>
          <a:p>
            <a:pPr lvl="1">
              <a:lnSpc>
                <a:spcPct val="110000"/>
              </a:lnSpc>
              <a:spcBef>
                <a:spcPct val="20000"/>
              </a:spcBef>
              <a:buSzPct val="70000"/>
              <a:defRPr/>
            </a:pPr>
            <a:r>
              <a:rPr kumimoji="1" lang="en-AU" altLang="en-US" sz="1100" dirty="0" smtClean="0">
                <a:latin typeface="Arial" panose="020B0604020202020204" pitchFamily="34" charset="0"/>
                <a:cs typeface="Arial" panose="020B0604020202020204" pitchFamily="34" charset="0"/>
              </a:rPr>
              <a:t>1. Sexual in nature</a:t>
            </a:r>
          </a:p>
          <a:p>
            <a:pPr lvl="1">
              <a:lnSpc>
                <a:spcPct val="110000"/>
              </a:lnSpc>
              <a:spcBef>
                <a:spcPct val="20000"/>
              </a:spcBef>
              <a:buSzPct val="70000"/>
              <a:defRPr/>
            </a:pPr>
            <a:r>
              <a:rPr kumimoji="1" lang="en-AU" altLang="en-US" sz="1100" dirty="0" smtClean="0">
                <a:latin typeface="Arial" panose="020B0604020202020204" pitchFamily="34" charset="0"/>
                <a:cs typeface="Arial" panose="020B0604020202020204" pitchFamily="34" charset="0"/>
              </a:rPr>
              <a:t>2. Unwanted</a:t>
            </a:r>
          </a:p>
          <a:p>
            <a:pPr lvl="1">
              <a:lnSpc>
                <a:spcPct val="110000"/>
              </a:lnSpc>
              <a:spcBef>
                <a:spcPct val="20000"/>
              </a:spcBef>
              <a:buSzPct val="70000"/>
              <a:defRPr/>
            </a:pPr>
            <a:r>
              <a:rPr kumimoji="1" lang="en-AU" altLang="en-US" sz="1100" dirty="0" smtClean="0">
                <a:latin typeface="Arial" panose="020B0604020202020204" pitchFamily="34" charset="0"/>
                <a:cs typeface="Arial" panose="020B0604020202020204" pitchFamily="34" charset="0"/>
              </a:rPr>
              <a:t>3. Makes the person feel uncomfortable, frightened or threatened</a:t>
            </a:r>
          </a:p>
          <a:p>
            <a:pPr marL="171158" indent="-171158" defTabSz="911382">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The LEGAL definition of sexual assault in Victoria includes rape, incest, child abuse, and unwanted sexual behaviour, for example, unwanted kissing and touching.  It also includes behaviour that does not involve actual touching. For example, forcing someone to watch pornography or masturbation is also sexual assault (Victorian Legal Aid website). </a:t>
            </a:r>
          </a:p>
          <a:p>
            <a:pPr marL="171158" indent="-171158" defTabSz="911382">
              <a:buFont typeface="Arial" panose="020B0604020202020204" pitchFamily="34" charset="0"/>
              <a:buChar char="•"/>
              <a:defRPr/>
            </a:pPr>
            <a:r>
              <a:rPr lang="en-AU" sz="1100" b="1" dirty="0" smtClean="0">
                <a:latin typeface="Arial" panose="020B0604020202020204" pitchFamily="34" charset="0"/>
                <a:cs typeface="Arial" panose="020B0604020202020204" pitchFamily="34" charset="0"/>
              </a:rPr>
              <a:t>Behaviour of a sexual nature includes but not limited to:  </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Touching</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Fondling</a:t>
            </a:r>
          </a:p>
          <a:p>
            <a:pPr marL="626575" lvl="1" indent="-170885">
              <a:buFont typeface="Arial" panose="020B0604020202020204" pitchFamily="34" charset="0"/>
              <a:buChar char="•"/>
            </a:pPr>
            <a:r>
              <a:rPr lang="en-AU" sz="1100" dirty="0" smtClean="0">
                <a:latin typeface="Arial" panose="020B0604020202020204" pitchFamily="34" charset="0"/>
                <a:cs typeface="Arial" panose="020B0604020202020204" pitchFamily="34" charset="0"/>
              </a:rPr>
              <a:t>Being made to look at, or pose for, pornographic photos</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Voyeurism</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Sexual harassment</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Kissing</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Verbal harassment/innuendo</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Rape</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child sexual assault and abuse</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Incest</a:t>
            </a:r>
          </a:p>
          <a:p>
            <a:pPr marL="626575" lvl="1" indent="-170885" fontAlgn="t">
              <a:buFont typeface="Arial" panose="020B0604020202020204" pitchFamily="34" charset="0"/>
              <a:buChar char="•"/>
            </a:pPr>
            <a:r>
              <a:rPr lang="en-AU" sz="1100" dirty="0" smtClean="0">
                <a:latin typeface="Arial" panose="020B0604020202020204" pitchFamily="34" charset="0"/>
                <a:cs typeface="Arial" panose="020B0604020202020204" pitchFamily="34" charset="0"/>
              </a:rPr>
              <a:t>Stalking</a:t>
            </a:r>
          </a:p>
          <a:p>
            <a:r>
              <a:rPr lang="en-AU" sz="1100" b="1" dirty="0" smtClean="0">
                <a:latin typeface="Arial" panose="020B0604020202020204" pitchFamily="34" charset="0"/>
                <a:cs typeface="Arial" panose="020B0604020202020204" pitchFamily="34" charset="0"/>
              </a:rPr>
              <a:t>Key message: </a:t>
            </a:r>
          </a:p>
          <a:p>
            <a:pPr marL="171158" indent="-1711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Sexual </a:t>
            </a:r>
            <a:r>
              <a:rPr lang="en-AU" sz="1100" dirty="0" smtClean="0">
                <a:latin typeface="Arial" panose="020B0604020202020204" pitchFamily="34" charset="0"/>
                <a:cs typeface="Arial" panose="020B0604020202020204" pitchFamily="34" charset="0"/>
              </a:rPr>
              <a:t>assault is s</a:t>
            </a:r>
            <a:r>
              <a:rPr kumimoji="1" lang="en-AU" altLang="en-US" sz="1100" dirty="0" smtClean="0">
                <a:latin typeface="Arial" panose="020B0604020202020204" pitchFamily="34" charset="0"/>
                <a:cs typeface="Arial" panose="020B0604020202020204" pitchFamily="34" charset="0"/>
              </a:rPr>
              <a:t>exual in nature, unwanted  and makes the person feel uncomfortable, frightened or threatened</a:t>
            </a:r>
            <a:endParaRPr lang="en-US" sz="1100" dirty="0" smtClean="0">
              <a:latin typeface="Arial" panose="020B0604020202020204" pitchFamily="34" charset="0"/>
              <a:cs typeface="Arial" panose="020B0604020202020204" pitchFamily="34" charset="0"/>
            </a:endParaRPr>
          </a:p>
          <a:p>
            <a:pPr marL="171158" indent="-171158">
              <a:buFont typeface="Arial" panose="020B0604020202020204" pitchFamily="34" charset="0"/>
              <a:buChar char="•"/>
              <a:defRPr/>
            </a:pPr>
            <a:r>
              <a:rPr lang="en-US" sz="1100" dirty="0" smtClean="0">
                <a:latin typeface="Arial" panose="020B0604020202020204" pitchFamily="34" charset="0"/>
                <a:cs typeface="Arial" panose="020B0604020202020204" pitchFamily="34" charset="0"/>
              </a:rPr>
              <a:t>Sexual assault can happen to anybody anywhere.  It can happen in marriage, in family, to people of all ages, gender, and backgrounds.</a:t>
            </a:r>
          </a:p>
          <a:p>
            <a:pPr marL="171158" indent="-171158">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Be mindful that sexual assault could be a recent or historic experience and can still have a profound impact on peoples health and wellbeing</a:t>
            </a:r>
            <a:endParaRPr lang="en-US" sz="1100" dirty="0" smtClean="0">
              <a:latin typeface="Arial" panose="020B0604020202020204" pitchFamily="34" charset="0"/>
              <a:cs typeface="Arial" panose="020B0604020202020204" pitchFamily="34" charset="0"/>
            </a:endParaRPr>
          </a:p>
          <a:p>
            <a:pPr marL="170902" indent="-170902" defTabSz="911476">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People never provoke a sexual assault, are never to blame and are never responsible for the sexual assault.  </a:t>
            </a:r>
          </a:p>
          <a:p>
            <a:r>
              <a:rPr lang="en-AU" sz="1100" dirty="0" smtClean="0">
                <a:latin typeface="Arial" panose="020B0604020202020204" pitchFamily="34" charset="0"/>
                <a:cs typeface="Arial" panose="020B0604020202020204" pitchFamily="34" charset="0"/>
              </a:rPr>
              <a:t>For more information about legal issues see Legal Aid – about what are considered sexual offences in Victoria</a:t>
            </a:r>
          </a:p>
          <a:p>
            <a:r>
              <a:rPr lang="en-AU" sz="1100" dirty="0" smtClean="0">
                <a:latin typeface="Arial" panose="020B0604020202020204" pitchFamily="34" charset="0"/>
                <a:cs typeface="Arial" panose="020B0604020202020204" pitchFamily="34" charset="0"/>
              </a:rPr>
              <a:t>https://www.legalaid.vic.gov.au/find-legal-answers/sex-and-law/sexual-assault</a:t>
            </a:r>
          </a:p>
          <a:p>
            <a:pPr marL="180000" indent="-180000">
              <a:lnSpc>
                <a:spcPct val="125000"/>
              </a:lnSpc>
              <a:buFont typeface="Arial" panose="020B0604020202020204" pitchFamily="34" charset="0"/>
              <a:buNone/>
            </a:pPr>
            <a:endParaRPr lang="en-AU" sz="1400" b="1" baseline="0" dirty="0">
              <a:effectLst/>
            </a:endParaRPr>
          </a:p>
          <a:p>
            <a:pPr marL="180000" indent="-180000">
              <a:lnSpc>
                <a:spcPct val="125000"/>
              </a:lnSpc>
              <a:buFont typeface="Arial" panose="020B0604020202020204" pitchFamily="34" charset="0"/>
              <a:buNone/>
            </a:pPr>
            <a:endParaRPr lang="en-AU" sz="1400" baseline="0" dirty="0">
              <a:effectLst/>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380788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445" y="4705352"/>
            <a:ext cx="6613610" cy="4457701"/>
          </a:xfrm>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0" dirty="0" smtClean="0">
                <a:solidFill>
                  <a:schemeClr val="tx1"/>
                </a:solidFill>
                <a:latin typeface="Arial" panose="020B0604020202020204" pitchFamily="34" charset="0"/>
                <a:cs typeface="Arial" panose="020B0604020202020204" pitchFamily="34" charset="0"/>
              </a:rPr>
              <a:t>Instructions for</a:t>
            </a:r>
            <a:r>
              <a:rPr lang="en-US" sz="1200" b="1" kern="0" baseline="0" dirty="0" smtClean="0">
                <a:solidFill>
                  <a:schemeClr val="tx1"/>
                </a:solidFill>
                <a:latin typeface="Arial" panose="020B0604020202020204" pitchFamily="34" charset="0"/>
                <a:cs typeface="Arial" panose="020B0604020202020204" pitchFamily="34" charset="0"/>
              </a:rPr>
              <a:t> facilitators:</a:t>
            </a:r>
            <a:endParaRPr lang="en-US" sz="1200" b="1" kern="0" dirty="0" smtClean="0">
              <a:solidFill>
                <a:schemeClr val="tx1"/>
              </a:solidFill>
              <a:latin typeface="Arial" panose="020B0604020202020204" pitchFamily="34" charset="0"/>
              <a:cs typeface="Arial" panose="020B0604020202020204" pitchFamily="34" charset="0"/>
            </a:endParaRPr>
          </a:p>
          <a:p>
            <a:pPr marL="180000" indent="-180000">
              <a:lnSpc>
                <a:spcPct val="100000"/>
              </a:lnSpc>
              <a:buFont typeface="Arial" panose="020B0604020202020204" pitchFamily="34" charset="0"/>
              <a:buChar char="•"/>
            </a:pPr>
            <a:r>
              <a:rPr lang="en-AU" sz="1200" b="0" i="0" baseline="0" dirty="0" smtClean="0">
                <a:solidFill>
                  <a:schemeClr val="tx1"/>
                </a:solidFill>
                <a:latin typeface="Arial" panose="020B0604020202020204" pitchFamily="34" charset="0"/>
                <a:cs typeface="Arial" panose="020B0604020202020204" pitchFamily="34" charset="0"/>
              </a:rPr>
              <a:t>Play video. Hyperlink connects to YouTube </a:t>
            </a:r>
          </a:p>
          <a:p>
            <a:pPr marL="180000" indent="-180000">
              <a:lnSpc>
                <a:spcPct val="100000"/>
              </a:lnSpc>
              <a:buFont typeface="Arial" panose="020B0604020202020204" pitchFamily="34" charset="0"/>
              <a:buChar char="•"/>
            </a:pPr>
            <a:r>
              <a:rPr lang="en-AU" sz="1200" b="0" i="0" baseline="0" dirty="0" smtClean="0">
                <a:solidFill>
                  <a:schemeClr val="tx1"/>
                </a:solidFill>
                <a:latin typeface="Arial" panose="020B0604020202020204" pitchFamily="34" charset="0"/>
                <a:cs typeface="Arial" panose="020B0604020202020204" pitchFamily="34" charset="0"/>
              </a:rPr>
              <a:t>Facilitators may need to give participants a warning that the video uses some dark humour that is not designed to make light of the issue of sexual violence.</a:t>
            </a:r>
          </a:p>
          <a:p>
            <a:pPr marL="0" indent="0">
              <a:lnSpc>
                <a:spcPct val="100000"/>
              </a:lnSpc>
              <a:buFont typeface="Arial" panose="020B0604020202020204" pitchFamily="34" charset="0"/>
              <a:buNone/>
            </a:pPr>
            <a:endParaRPr lang="en-AU" sz="1200" b="1" i="0" baseline="0" dirty="0" smtClean="0">
              <a:solidFill>
                <a:schemeClr val="tx1"/>
              </a:solidFill>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r>
              <a:rPr lang="en-AU" sz="1200" b="1" i="0" baseline="0" dirty="0" smtClean="0">
                <a:solidFill>
                  <a:schemeClr val="tx1"/>
                </a:solidFill>
                <a:latin typeface="Arial" panose="020B0604020202020204" pitchFamily="34" charset="0"/>
                <a:cs typeface="Arial" panose="020B0604020202020204" pitchFamily="34" charset="0"/>
              </a:rPr>
              <a:t>Suggested facilitator dialogue:</a:t>
            </a:r>
          </a:p>
          <a:p>
            <a:endParaRPr lang="en-AU" b="1" u="none" dirty="0" smtClean="0"/>
          </a:p>
          <a:p>
            <a:r>
              <a:rPr lang="en-AU" b="1" u="none" dirty="0" smtClean="0"/>
              <a:t>Key message: </a:t>
            </a:r>
            <a:r>
              <a:rPr lang="en-AU" dirty="0" smtClean="0"/>
              <a:t>Consent </a:t>
            </a:r>
            <a:r>
              <a:rPr lang="en-AU" dirty="0"/>
              <a:t>is about more than getting a ‘YES’ -  it is about the person being able to give ‘free agreement’ to engage in any sexual activity</a:t>
            </a:r>
          </a:p>
        </p:txBody>
      </p:sp>
      <p:sp>
        <p:nvSpPr>
          <p:cNvPr id="4" name="Slide Number Placeholder 3"/>
          <p:cNvSpPr>
            <a:spLocks noGrp="1"/>
          </p:cNvSpPr>
          <p:nvPr>
            <p:ph type="sldNum" sz="quarter" idx="10"/>
          </p:nvPr>
        </p:nvSpPr>
        <p:spPr/>
        <p:txBody>
          <a:bodyPr/>
          <a:lstStyle/>
          <a:p>
            <a:fld id="{FF5E64EA-81B8-4AD4-B346-9C0D8EFD5E73}" type="slidenum">
              <a:rPr lang="en-AU" smtClean="0"/>
              <a:pPr/>
              <a:t>5</a:t>
            </a:fld>
            <a:endParaRPr lang="en-AU" dirty="0"/>
          </a:p>
        </p:txBody>
      </p:sp>
    </p:spTree>
    <p:extLst>
      <p:ext uri="{BB962C8B-B14F-4D97-AF65-F5344CB8AC3E}">
        <p14:creationId xmlns:p14="http://schemas.microsoft.com/office/powerpoint/2010/main" val="3230929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r>
              <a:rPr lang="en-AU" sz="1100" b="1" dirty="0">
                <a:solidFill>
                  <a:schemeClr val="tx1"/>
                </a:solidFill>
                <a:latin typeface="Arial" panose="020B0604020202020204" pitchFamily="34" charset="0"/>
                <a:cs typeface="Arial" panose="020B0604020202020204" pitchFamily="34" charset="0"/>
              </a:rPr>
              <a:t>suggested facilitator </a:t>
            </a:r>
            <a:r>
              <a:rPr lang="en-AU" sz="1100" b="1" dirty="0" smtClean="0">
                <a:solidFill>
                  <a:schemeClr val="tx1"/>
                </a:solidFill>
                <a:latin typeface="Arial" panose="020B0604020202020204" pitchFamily="34" charset="0"/>
                <a:cs typeface="Arial" panose="020B0604020202020204" pitchFamily="34" charset="0"/>
              </a:rPr>
              <a:t>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100" b="0" i="0" baseline="0" dirty="0">
              <a:solidFill>
                <a:schemeClr val="tx1"/>
              </a:solidFill>
              <a:latin typeface="Arial" panose="020B0604020202020204" pitchFamily="34" charset="0"/>
              <a:cs typeface="Arial" panose="020B0604020202020204" pitchFamily="34" charset="0"/>
            </a:endParaRPr>
          </a:p>
          <a:p>
            <a:pPr marL="171158" indent="-171158" defTabSz="912844">
              <a:buFont typeface="Arial" panose="020B0604020202020204" pitchFamily="34" charset="0"/>
              <a:buChar char="•"/>
              <a:defRPr/>
            </a:pPr>
            <a:r>
              <a:rPr lang="en-AU" dirty="0" smtClean="0"/>
              <a:t>As we have discussed sexual violence an assault is  any sexual activity that happens where consent is not obtained or freely given.  </a:t>
            </a:r>
          </a:p>
          <a:p>
            <a:pPr marL="171158" indent="-171158" defTabSz="912937">
              <a:lnSpc>
                <a:spcPct val="100000"/>
              </a:lnSpc>
              <a:buFont typeface="Arial" panose="020B0604020202020204" pitchFamily="34" charset="0"/>
              <a:buChar char="•"/>
              <a:defRPr/>
            </a:pPr>
            <a:r>
              <a:rPr lang="en-US" dirty="0" smtClean="0"/>
              <a:t>Sexual assault doesn’t only occur because someone has verbally said ‘no’</a:t>
            </a:r>
            <a:r>
              <a:rPr lang="en-US" baseline="0" dirty="0" smtClean="0"/>
              <a:t>.</a:t>
            </a:r>
            <a:r>
              <a:rPr lang="en-AU" dirty="0" smtClean="0"/>
              <a:t> </a:t>
            </a:r>
          </a:p>
          <a:p>
            <a:pPr marL="171158" indent="-171158" defTabSz="912937">
              <a:lnSpc>
                <a:spcPct val="100000"/>
              </a:lnSpc>
              <a:buFont typeface="Arial" panose="020B0604020202020204" pitchFamily="34" charset="0"/>
              <a:buChar char="•"/>
              <a:defRPr/>
            </a:pPr>
            <a:r>
              <a:rPr lang="en-AU" dirty="0" smtClean="0"/>
              <a:t>Did the person feel they had a choice?</a:t>
            </a:r>
          </a:p>
          <a:p>
            <a:pPr marL="171158" indent="-171158">
              <a:buFont typeface="Arial" panose="020B0604020202020204" pitchFamily="34" charset="0"/>
              <a:buChar char="•"/>
            </a:pPr>
            <a:r>
              <a:rPr lang="en-US" dirty="0" smtClean="0"/>
              <a:t>Consent has statutory definition which differs across Australia </a:t>
            </a:r>
            <a:r>
              <a:rPr lang="en-US" u="sng" dirty="0" smtClean="0">
                <a:hlinkClick r:id="rId3"/>
              </a:rPr>
              <a:t>https://www.legalaid.vic.gov.au/find-legal-answers/sex-and-law/sexual-assault</a:t>
            </a:r>
            <a:r>
              <a:rPr lang="en-US" dirty="0" smtClean="0"/>
              <a:t> </a:t>
            </a:r>
          </a:p>
          <a:p>
            <a:pPr marL="171158" indent="-171158" defTabSz="912844">
              <a:buFont typeface="Arial" panose="020B0604020202020204" pitchFamily="34" charset="0"/>
              <a:buChar char="•"/>
              <a:defRPr/>
            </a:pPr>
            <a:r>
              <a:rPr lang="en-US" dirty="0" smtClean="0"/>
              <a:t>In Victoria part of the legal concept of ‘consent’ includes the concept of free agreement, legislated because there are situations in which people say yes to having sex without actually wanting to, or feel like they can't say no. Free agreement is a concept that means you have to feel 100% comfortable with having sex or doing anything sexual in order to be able to give consent. (</a:t>
            </a:r>
            <a:r>
              <a:rPr lang="en-US" dirty="0" smtClean="0">
                <a:solidFill>
                  <a:srgbClr val="0070C0"/>
                </a:solidFill>
              </a:rPr>
              <a:t>http://www.theline.org.au/sexual-consent-and-free-agreement)</a:t>
            </a:r>
            <a:r>
              <a:rPr lang="en-US" dirty="0" smtClean="0"/>
              <a:t> </a:t>
            </a:r>
          </a:p>
          <a:p>
            <a:pPr marL="171158" indent="-171158" defTabSz="912844">
              <a:buFont typeface="Arial" panose="020B0604020202020204" pitchFamily="34" charset="0"/>
              <a:buChar char="•"/>
              <a:defRPr/>
            </a:pPr>
            <a:r>
              <a:rPr lang="en-US" dirty="0" smtClean="0"/>
              <a:t>Listed above are some of the situations in which people are unable to give free agreement</a:t>
            </a:r>
            <a:endParaRPr lang="en-AU" dirty="0" smtClean="0"/>
          </a:p>
          <a:p>
            <a:endParaRPr lang="en-AU" u="sng" dirty="0" smtClean="0"/>
          </a:p>
          <a:p>
            <a:r>
              <a:rPr lang="en-AU" b="1" u="sng" dirty="0" smtClean="0"/>
              <a:t>Key messages:</a:t>
            </a:r>
          </a:p>
          <a:p>
            <a:pPr marL="170885" indent="-170885" defTabSz="912844">
              <a:buFont typeface="Arial" panose="020B0604020202020204" pitchFamily="34" charset="0"/>
              <a:buChar char="•"/>
              <a:defRPr/>
            </a:pPr>
            <a:r>
              <a:rPr lang="en-AU" b="1" dirty="0" smtClean="0"/>
              <a:t>Consent means free agreement of your own free will.  </a:t>
            </a:r>
          </a:p>
          <a:p>
            <a:pPr marL="170885" indent="-170885" defTabSz="912844">
              <a:buFont typeface="Arial" panose="020B0604020202020204" pitchFamily="34" charset="0"/>
              <a:buChar char="•"/>
              <a:defRPr/>
            </a:pPr>
            <a:r>
              <a:rPr lang="en-AU" b="1" dirty="0" smtClean="0">
                <a:cs typeface="Arial" panose="020B0604020202020204" pitchFamily="34" charset="0"/>
              </a:rPr>
              <a:t>Being married or in an intimate partnership does not imply consent. </a:t>
            </a:r>
          </a:p>
          <a:p>
            <a:pPr marL="627307" lvl="1" indent="-170885">
              <a:buFont typeface="Arial" panose="020B0604020202020204" pitchFamily="34" charset="0"/>
              <a:buChar char="•"/>
            </a:pPr>
            <a:r>
              <a:rPr lang="en-AU" b="1" dirty="0" smtClean="0"/>
              <a:t>Often in intimate partner or family relationships, a person is unable to consent </a:t>
            </a:r>
          </a:p>
          <a:p>
            <a:pPr marL="627307" lvl="1" indent="-170885">
              <a:buFont typeface="Arial" panose="020B0604020202020204" pitchFamily="34" charset="0"/>
              <a:buChar char="•"/>
            </a:pPr>
            <a:r>
              <a:rPr lang="en-AU" b="1" dirty="0" smtClean="0"/>
              <a:t>Individuals may not be able to consent/’freely agree’ to sexual activities, even if they think they are consenting</a:t>
            </a:r>
          </a:p>
          <a:p>
            <a:pPr marL="627307" lvl="1" indent="-170885">
              <a:buFont typeface="Arial" panose="020B0604020202020204" pitchFamily="34" charset="0"/>
              <a:buChar char="•"/>
            </a:pPr>
            <a:r>
              <a:rPr lang="en-AU" b="1" dirty="0" smtClean="0"/>
              <a:t>Medical</a:t>
            </a:r>
            <a:r>
              <a:rPr lang="en-AU" b="1" baseline="0" dirty="0" smtClean="0"/>
              <a:t> hygienic purpose – addresses abuse by carers, health professionals or personal care attendants</a:t>
            </a:r>
            <a:endParaRPr lang="en-AU"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4086304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smtClean="0">
                <a:solidFill>
                  <a:schemeClr val="tx1"/>
                </a:solidFill>
                <a:latin typeface="Arial" panose="020B0604020202020204" pitchFamily="34" charset="0"/>
                <a:cs typeface="Arial" panose="020B0604020202020204" pitchFamily="34" charset="0"/>
              </a:rPr>
              <a:t>Instructions for facilitators:</a:t>
            </a:r>
            <a:r>
              <a:rPr lang="en-AU" sz="1100" b="1" baseline="0" dirty="0" smtClean="0">
                <a:solidFill>
                  <a:schemeClr val="tx1"/>
                </a:solidFill>
                <a:latin typeface="Arial" panose="020B0604020202020204" pitchFamily="34" charset="0"/>
                <a:cs typeface="Arial" panose="020B0604020202020204" pitchFamily="34" charset="0"/>
              </a:rPr>
              <a:t> </a:t>
            </a:r>
            <a:r>
              <a:rPr lang="en-AU" sz="1100" b="0" i="0" kern="1200" dirty="0" smtClean="0">
                <a:solidFill>
                  <a:schemeClr val="tx1"/>
                </a:solidFill>
                <a:effectLst/>
                <a:latin typeface="Arial" panose="020B0604020202020204" pitchFamily="34" charset="0"/>
                <a:ea typeface="+mn-ea"/>
                <a:cs typeface="Arial" panose="020B0604020202020204" pitchFamily="34" charset="0"/>
              </a:rPr>
              <a:t>Refer to the slide and</a:t>
            </a:r>
            <a:r>
              <a:rPr lang="en-AU" sz="11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AU" sz="1100" b="0" dirty="0" smtClean="0">
                <a:solidFill>
                  <a:schemeClr val="tx1"/>
                </a:solidFill>
                <a:latin typeface="Arial" panose="020B0604020202020204" pitchFamily="34" charset="0"/>
                <a:cs typeface="Arial" panose="020B0604020202020204" pitchFamily="34" charset="0"/>
              </a:rPr>
              <a:t>suggested facilitator dialogue</a:t>
            </a:r>
          </a:p>
          <a:p>
            <a:pPr>
              <a:lnSpc>
                <a:spcPct val="100000"/>
              </a:lnSpc>
            </a:pPr>
            <a:endParaRPr lang="en-AU" sz="1100" b="1" dirty="0" smtClean="0">
              <a:solidFill>
                <a:schemeClr val="tx1"/>
              </a:solidFill>
              <a:latin typeface="Arial" panose="020B0604020202020204" pitchFamily="34" charset="0"/>
              <a:cs typeface="Arial" panose="020B0604020202020204" pitchFamily="34" charset="0"/>
            </a:endParaRPr>
          </a:p>
          <a:p>
            <a:pPr marL="170885" indent="-170885" defTabSz="911382">
              <a:buFont typeface="Arial" panose="020B0604020202020204" pitchFamily="34" charset="0"/>
              <a:buChar char="•"/>
              <a:defRPr/>
            </a:pPr>
            <a:r>
              <a:rPr lang="en-AU" dirty="0" smtClean="0"/>
              <a:t>The law in Victoria sets clear age limits for when you can legally consent to have sex. This is called ‘age of consent’.</a:t>
            </a:r>
          </a:p>
          <a:p>
            <a:pPr marL="170885" indent="-170885" defTabSz="911382">
              <a:buFont typeface="Arial" panose="020B0604020202020204" pitchFamily="34" charset="0"/>
              <a:buChar char="•"/>
              <a:defRPr/>
            </a:pPr>
            <a:r>
              <a:rPr lang="en-AU" dirty="0" smtClean="0"/>
              <a:t>A person can be charged with a sexual offence if they perform a sexual act that breaks these age limits, even if the younger person agrees to it.</a:t>
            </a:r>
          </a:p>
          <a:p>
            <a:pPr marL="170885" indent="-170885" defTabSz="911382">
              <a:buFont typeface="Arial" panose="020B0604020202020204" pitchFamily="34" charset="0"/>
              <a:buChar char="•"/>
              <a:defRPr/>
            </a:pPr>
            <a:r>
              <a:rPr lang="en-AU" dirty="0" smtClean="0"/>
              <a:t>The age of consent for same-sex and gender-diverse relationships is the same as it is for heterosexual relationships.</a:t>
            </a:r>
          </a:p>
          <a:p>
            <a:pPr marL="170885" indent="-170885" defTabSz="911382">
              <a:buFont typeface="Arial" panose="020B0604020202020204" pitchFamily="34" charset="0"/>
              <a:buChar char="•"/>
              <a:defRPr/>
            </a:pPr>
            <a:r>
              <a:rPr lang="en-AU" dirty="0" smtClean="0"/>
              <a:t>These restrictions have been set around understanding of power and control</a:t>
            </a:r>
          </a:p>
          <a:p>
            <a:pPr defTabSz="911382">
              <a:defRPr/>
            </a:pPr>
            <a:endParaRPr lang="en-AU" b="1" u="none" dirty="0" smtClean="0"/>
          </a:p>
          <a:p>
            <a:pPr defTabSz="911382">
              <a:defRPr/>
            </a:pPr>
            <a:r>
              <a:rPr lang="en-AU" b="1" u="none" dirty="0" smtClean="0"/>
              <a:t>Key message: </a:t>
            </a:r>
          </a:p>
          <a:p>
            <a:pPr defTabSz="911382">
              <a:defRPr/>
            </a:pPr>
            <a:r>
              <a:rPr lang="en-AU" b="1" u="none" dirty="0" smtClean="0"/>
              <a:t>There are legal age limits to be able to consent to sexual activity</a:t>
            </a:r>
          </a:p>
          <a:p>
            <a:pPr defTabSz="911382">
              <a:defRPr/>
            </a:pPr>
            <a:r>
              <a:rPr lang="en-US" b="1" dirty="0" smtClean="0"/>
              <a:t>If you believe a child is in immediate danger consult with Police on 000</a:t>
            </a:r>
            <a:r>
              <a:rPr lang="en-US" b="1" baseline="0" dirty="0" smtClean="0"/>
              <a:t> or your local CASA</a:t>
            </a:r>
            <a:endParaRPr lang="en-AU" b="1" u="none" dirty="0"/>
          </a:p>
        </p:txBody>
      </p:sp>
      <p:sp>
        <p:nvSpPr>
          <p:cNvPr id="4" name="Slide Number Placeholder 3"/>
          <p:cNvSpPr>
            <a:spLocks noGrp="1"/>
          </p:cNvSpPr>
          <p:nvPr>
            <p:ph type="sldNum" sz="quarter" idx="10"/>
          </p:nvPr>
        </p:nvSpPr>
        <p:spPr/>
        <p:txBody>
          <a:bodyPr/>
          <a:lstStyle/>
          <a:p>
            <a:pPr>
              <a:defRPr/>
            </a:pPr>
            <a:fld id="{0D415656-E856-4B83-80CD-CDB21C29A03E}" type="slidenum">
              <a:rPr lang="en-AU" smtClean="0">
                <a:solidFill>
                  <a:prstClr val="black"/>
                </a:solidFill>
              </a:rPr>
              <a:pPr>
                <a:defRPr/>
              </a:pPr>
              <a:t>7</a:t>
            </a:fld>
            <a:endParaRPr lang="en-AU">
              <a:solidFill>
                <a:prstClr val="black"/>
              </a:solidFill>
            </a:endParaRPr>
          </a:p>
        </p:txBody>
      </p:sp>
    </p:spTree>
    <p:extLst>
      <p:ext uri="{BB962C8B-B14F-4D97-AF65-F5344CB8AC3E}">
        <p14:creationId xmlns:p14="http://schemas.microsoft.com/office/powerpoint/2010/main" val="253417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b="1" dirty="0">
                <a:solidFill>
                  <a:schemeClr val="tx1"/>
                </a:solidFill>
                <a:latin typeface="Arial" panose="020B0604020202020204" pitchFamily="34" charset="0"/>
                <a:cs typeface="Arial" panose="020B0604020202020204" pitchFamily="34" charset="0"/>
              </a:rPr>
              <a:t>Instructions for facilitators:</a:t>
            </a:r>
            <a:r>
              <a:rPr lang="en-AU" sz="1100" b="1" baseline="0" dirty="0">
                <a:solidFill>
                  <a:schemeClr val="tx1"/>
                </a:solidFill>
                <a:latin typeface="Arial" panose="020B0604020202020204" pitchFamily="34" charset="0"/>
                <a:cs typeface="Arial" panose="020B0604020202020204" pitchFamily="34" charset="0"/>
              </a:rPr>
              <a:t>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r>
              <a:rPr lang="en-AU" sz="1100" b="1" dirty="0">
                <a:solidFill>
                  <a:schemeClr val="tx1"/>
                </a:solidFill>
                <a:latin typeface="Arial" panose="020B0604020202020204" pitchFamily="34" charset="0"/>
                <a:cs typeface="Arial" panose="020B0604020202020204" pitchFamily="34" charset="0"/>
              </a:rPr>
              <a:t>suggested facilitator </a:t>
            </a:r>
            <a:r>
              <a:rPr lang="en-AU" sz="1100" b="1" dirty="0" smtClean="0">
                <a:solidFill>
                  <a:schemeClr val="tx1"/>
                </a:solidFill>
                <a:latin typeface="Arial" panose="020B0604020202020204" pitchFamily="34" charset="0"/>
                <a:cs typeface="Arial" panose="020B0604020202020204" pitchFamily="34" charset="0"/>
              </a:rPr>
              <a:t>dialogue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baseline="0" dirty="0">
              <a:solidFill>
                <a:schemeClr val="tx1"/>
              </a:solidFill>
              <a:latin typeface="Arial" panose="020B0604020202020204" pitchFamily="34" charset="0"/>
              <a:cs typeface="Arial" panose="020B0604020202020204" pitchFamily="34" charset="0"/>
            </a:endParaRPr>
          </a:p>
          <a:p>
            <a:pPr marL="171176" indent="-171176">
              <a:buFont typeface="Arial" panose="020B0604020202020204" pitchFamily="34" charset="0"/>
              <a:buChar char="•"/>
            </a:pPr>
            <a:r>
              <a:rPr lang="en-AU" sz="1100" dirty="0" smtClean="0">
                <a:latin typeface="Arial" panose="020B0604020202020204" pitchFamily="34" charset="0"/>
                <a:cs typeface="Arial" panose="020B0604020202020204" pitchFamily="34" charset="0"/>
              </a:rPr>
              <a:t>Think back to the definition of sexual assault – any unwanted sexual behaviour that makes people feel uncomfortable, frightened or threatened</a:t>
            </a:r>
          </a:p>
          <a:p>
            <a:pPr marL="171176" indent="-171176">
              <a:buFont typeface="Arial" panose="020B0604020202020204" pitchFamily="34" charset="0"/>
              <a:buChar char="•"/>
            </a:pPr>
            <a:r>
              <a:rPr lang="en-AU" sz="1100" dirty="0" smtClean="0">
                <a:latin typeface="Arial" panose="020B0604020202020204" pitchFamily="34" charset="0"/>
                <a:cs typeface="Arial" panose="020B0604020202020204" pitchFamily="34" charset="0"/>
              </a:rPr>
              <a:t>Sexual assault and sexual violence is an act of gender based violence meaning that women and children are mostly impacted by it, and that it is predominately </a:t>
            </a:r>
            <a:r>
              <a:rPr lang="en-AU" altLang="en-US" sz="1100" dirty="0" smtClean="0">
                <a:latin typeface="Arial" panose="020B0604020202020204" pitchFamily="34" charset="0"/>
                <a:cs typeface="Arial" panose="020B0604020202020204" pitchFamily="34" charset="0"/>
              </a:rPr>
              <a:t>perpetrated by men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According to the Personal Safety Survey, (ABS 2017), more than 2 million people have  experienced physical and/or sexual abuse before the age of 15. </a:t>
            </a:r>
          </a:p>
          <a:p>
            <a:pPr marL="171450" indent="-171450">
              <a:buFont typeface="Arial" panose="020B0604020202020204" pitchFamily="34" charset="0"/>
              <a:buChar char="•"/>
            </a:pPr>
            <a:r>
              <a:rPr lang="en-AU" sz="1200" kern="1200" dirty="0" smtClean="0">
                <a:solidFill>
                  <a:schemeClr val="tx1"/>
                </a:solidFill>
                <a:effectLst/>
                <a:latin typeface="+mn-lt"/>
                <a:ea typeface="+mn-ea"/>
                <a:cs typeface="+mn-cs"/>
              </a:rPr>
              <a:t>One in 6 (16%, or 1.5 million) women and 1 in 9 (11%, or 992,000) men experienced physical and/or sexual abuse as children, before the age of 15. For both women and men, a parent was the most common perpetrator of physical abuse, while a ‘non-familial known person’ (that is, a known person who was not a family member/relative/in-law) was the most common perpetrator of sexual abuse (ABS 2017b)</a:t>
            </a:r>
            <a:endParaRPr lang="en-AU" sz="1100" dirty="0" smtClean="0">
              <a:latin typeface="Arial" panose="020B0604020202020204" pitchFamily="34" charset="0"/>
              <a:cs typeface="Arial" panose="020B0604020202020204" pitchFamily="34" charset="0"/>
            </a:endParaRPr>
          </a:p>
          <a:p>
            <a:pPr marL="171176" indent="-171176">
              <a:buFont typeface="Arial" panose="020B0604020202020204" pitchFamily="34" charset="0"/>
              <a:buChar char="•"/>
            </a:pPr>
            <a:r>
              <a:rPr lang="en-AU" sz="1100" dirty="0" smtClean="0">
                <a:latin typeface="Arial" panose="020B0604020202020204" pitchFamily="34" charset="0"/>
                <a:cs typeface="Arial" panose="020B0604020202020204" pitchFamily="34" charset="0"/>
              </a:rPr>
              <a:t>Men do experience sexual assault, although the incidence is lower (1 in 20 men compared to 1 in 5 women after age 15)</a:t>
            </a:r>
            <a:endParaRPr lang="en-AU" altLang="en-US" sz="1100" dirty="0" smtClean="0">
              <a:latin typeface="Arial" panose="020B0604020202020204" pitchFamily="34" charset="0"/>
              <a:ea typeface="ＭＳ Ｐゴシック" pitchFamily="34" charset="-128"/>
              <a:cs typeface="Arial" panose="020B0604020202020204" pitchFamily="34" charset="0"/>
            </a:endParaRPr>
          </a:p>
          <a:p>
            <a:pPr marL="171158" indent="-171158" defTabSz="912844">
              <a:buFont typeface="Arial" panose="020B0604020202020204" pitchFamily="34" charset="0"/>
              <a:buChar char="•"/>
              <a:defRPr/>
            </a:pPr>
            <a:r>
              <a:rPr lang="en-AU" altLang="en-US" sz="1100" dirty="0" smtClean="0">
                <a:latin typeface="Arial" panose="020B0604020202020204" pitchFamily="34" charset="0"/>
                <a:ea typeface="ＭＳ Ｐゴシック" pitchFamily="34" charset="-128"/>
                <a:cs typeface="Arial" panose="020B0604020202020204" pitchFamily="34" charset="0"/>
              </a:rPr>
              <a:t>Clinicians need to be aware that patients of all genders and ages may have experienced either childhood or adult sexual assault, or both. </a:t>
            </a:r>
          </a:p>
          <a:p>
            <a:pPr marL="171158" indent="-171158" defTabSz="912844">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Sexual assault that occurs within families, most likely to have occurred within an ‘other family member’ relationship  The person of concern is rarely a stranger and is often someone that the person knows and trusts, such but is not limited to; parents, children, siblings, grandparents, aunts, uncles, nieces, nephews and cousins. </a:t>
            </a:r>
          </a:p>
          <a:p>
            <a:pPr marL="171158" indent="-171158" defTabSz="912844">
              <a:buFont typeface="Arial" panose="020B0604020202020204" pitchFamily="34" charset="0"/>
              <a:buChar char="•"/>
              <a:defRPr/>
            </a:pPr>
            <a:r>
              <a:rPr lang="en-AU" sz="1100" dirty="0" smtClean="0">
                <a:latin typeface="Arial" panose="020B0604020202020204" pitchFamily="34" charset="0"/>
                <a:cs typeface="Arial" panose="020B0604020202020204" pitchFamily="34" charset="0"/>
              </a:rPr>
              <a:t>IPV often involves repeated and multiple forms of physical and sexual assault</a:t>
            </a:r>
          </a:p>
          <a:p>
            <a:pPr marL="171158" indent="-171158">
              <a:buFont typeface="Arial" panose="020B0604020202020204" pitchFamily="34" charset="0"/>
              <a:buChar char="•"/>
            </a:pPr>
            <a:r>
              <a:rPr lang="en-AU" sz="1100" dirty="0" smtClean="0">
                <a:latin typeface="Arial" panose="020B0604020202020204" pitchFamily="34" charset="0"/>
                <a:cs typeface="Arial" panose="020B0604020202020204" pitchFamily="34" charset="0"/>
              </a:rPr>
              <a:t>GLBTIQ+ Trans and gender diverse communities are also impacted by sexual violence – there limited research but some studies suggested at higher incidence</a:t>
            </a:r>
          </a:p>
          <a:p>
            <a:r>
              <a:rPr lang="en-AU" sz="1100" dirty="0" smtClean="0">
                <a:latin typeface="Arial" panose="020B0604020202020204" pitchFamily="34" charset="0"/>
                <a:cs typeface="Arial" panose="020B0604020202020204" pitchFamily="34" charset="0"/>
              </a:rPr>
              <a:t>(</a:t>
            </a:r>
            <a:r>
              <a:rPr lang="en-AU" sz="1100" dirty="0" smtClean="0">
                <a:latin typeface="Arial" panose="020B0604020202020204" pitchFamily="34" charset="0"/>
                <a:cs typeface="Arial" panose="020B0604020202020204" pitchFamily="34" charset="0"/>
                <a:hlinkClick r:id="rId3"/>
              </a:rPr>
              <a:t>https://aifs.gov.au/publications/sexual-violence-and-gay-lesbian-bisexual-trans-intersex-and-queer-community</a:t>
            </a:r>
            <a:r>
              <a:rPr lang="en-AU" sz="1100" dirty="0" smtClean="0">
                <a:latin typeface="Arial" panose="020B0604020202020204" pitchFamily="34" charset="0"/>
                <a:cs typeface="Arial" panose="020B0604020202020204" pitchFamily="34" charset="0"/>
              </a:rPr>
              <a:t>)</a:t>
            </a:r>
          </a:p>
          <a:p>
            <a:endParaRPr lang="en-AU" sz="1100" dirty="0" smtClean="0">
              <a:latin typeface="Arial" panose="020B0604020202020204" pitchFamily="34" charset="0"/>
              <a:cs typeface="Arial" panose="020B0604020202020204" pitchFamily="34" charset="0"/>
            </a:endParaRPr>
          </a:p>
          <a:p>
            <a:pPr defTabSz="912844">
              <a:defRPr/>
            </a:pPr>
            <a:r>
              <a:rPr lang="en-AU" sz="1100" b="1" dirty="0" smtClean="0">
                <a:latin typeface="Arial" panose="020B0604020202020204" pitchFamily="34" charset="0"/>
                <a:cs typeface="Arial" panose="020B0604020202020204" pitchFamily="34" charset="0"/>
              </a:rPr>
              <a:t>Key messages: </a:t>
            </a:r>
          </a:p>
          <a:p>
            <a:pPr marL="171158" indent="-171158" defTabSz="912844">
              <a:buFont typeface="Arial" panose="020B0604020202020204" pitchFamily="34" charset="0"/>
              <a:buChar char="•"/>
              <a:defRPr/>
            </a:pPr>
            <a:r>
              <a:rPr lang="en-AU" altLang="en-US" sz="1100" b="1" dirty="0" smtClean="0">
                <a:latin typeface="Arial" panose="020B0604020202020204" pitchFamily="34" charset="0"/>
                <a:ea typeface="ＭＳ Ｐゴシック" pitchFamily="34" charset="-128"/>
                <a:cs typeface="Arial" panose="020B0604020202020204" pitchFamily="34" charset="0"/>
              </a:rPr>
              <a:t>Clinicians need to be aware that any patient may have experienced either childhood or adult sexual assault, or both.  </a:t>
            </a:r>
          </a:p>
          <a:p>
            <a:pPr marL="171158" indent="-171158" defTabSz="912844">
              <a:buFont typeface="Arial" panose="020B0604020202020204" pitchFamily="34" charset="0"/>
              <a:buChar char="•"/>
              <a:defRPr/>
            </a:pPr>
            <a:r>
              <a:rPr lang="en-US" sz="1100" b="1" dirty="0" smtClean="0">
                <a:latin typeface="Arial" panose="020B0604020202020204" pitchFamily="34" charset="0"/>
                <a:cs typeface="Arial" panose="020B0604020202020204" pitchFamily="34" charset="0"/>
              </a:rPr>
              <a:t>A patient may disclose a sexual assault immediately, or years after the event.</a:t>
            </a:r>
          </a:p>
          <a:p>
            <a:pPr marL="171158" indent="-171158" defTabSz="912844">
              <a:buFont typeface="Arial" panose="020B0604020202020204" pitchFamily="34" charset="0"/>
              <a:buChar char="•"/>
              <a:defRPr/>
            </a:pPr>
            <a:endParaRPr lang="en-US" altLang="en-US" sz="1100" dirty="0" smtClean="0">
              <a:latin typeface="Arial" panose="020B0604020202020204" pitchFamily="34" charset="0"/>
              <a:cs typeface="Arial" panose="020B0604020202020204" pitchFamily="34" charset="0"/>
            </a:endParaRPr>
          </a:p>
          <a:p>
            <a:pPr defTabSz="912844">
              <a:defRPr/>
            </a:pPr>
            <a:r>
              <a:rPr lang="en-US" altLang="en-US" sz="1000" dirty="0" smtClean="0">
                <a:latin typeface="Arial" panose="020B0604020202020204" pitchFamily="34" charset="0"/>
                <a:cs typeface="Arial" panose="020B0604020202020204" pitchFamily="34" charset="0"/>
              </a:rPr>
              <a:t>This data is gathered from a range of sources including the Australian Bureau of Statistics, the World Health Organization, Australian Centre for the study of Sexual Assault, CASA Forum, and the Australian Institute of Criminology.</a:t>
            </a:r>
          </a:p>
          <a:p>
            <a:pPr defTabSz="911382">
              <a:defRPr/>
            </a:pPr>
            <a:endParaRPr kumimoji="1" lang="en-US" sz="1000" dirty="0" smtClean="0">
              <a:latin typeface="Arial" panose="020B0604020202020204" pitchFamily="34" charset="0"/>
              <a:ea typeface="Tahoma"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baseline="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D415656-E856-4B83-80CD-CDB21C29A03E}"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105749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0" dirty="0">
                <a:solidFill>
                  <a:schemeClr val="tx1"/>
                </a:solidFill>
                <a:latin typeface="Arial" panose="020B0604020202020204" pitchFamily="34" charset="0"/>
                <a:cs typeface="Arial" panose="020B0604020202020204" pitchFamily="34" charset="0"/>
              </a:rPr>
              <a:t>Instructions for</a:t>
            </a:r>
            <a:r>
              <a:rPr lang="en-US" sz="1100" b="1" kern="0" baseline="0" dirty="0">
                <a:solidFill>
                  <a:schemeClr val="tx1"/>
                </a:solidFill>
                <a:latin typeface="Arial" panose="020B0604020202020204" pitchFamily="34" charset="0"/>
                <a:cs typeface="Arial" panose="020B0604020202020204" pitchFamily="34" charset="0"/>
              </a:rPr>
              <a:t> facilitators: </a:t>
            </a:r>
            <a:r>
              <a:rPr lang="en-AU" sz="1100" b="1" i="0" kern="1200" dirty="0">
                <a:solidFill>
                  <a:schemeClr val="tx1"/>
                </a:solidFill>
                <a:effectLst/>
                <a:latin typeface="Arial" panose="020B0604020202020204" pitchFamily="34" charset="0"/>
                <a:ea typeface="+mn-ea"/>
                <a:cs typeface="Arial" panose="020B0604020202020204" pitchFamily="34" charset="0"/>
              </a:rPr>
              <a:t>Refer to the slide and </a:t>
            </a:r>
            <a:r>
              <a:rPr lang="en-AU" sz="1100" b="1" i="0" kern="1200" dirty="0" smtClean="0">
                <a:solidFill>
                  <a:schemeClr val="tx1"/>
                </a:solidFill>
                <a:effectLst/>
                <a:latin typeface="Arial" panose="020B0604020202020204" pitchFamily="34" charset="0"/>
                <a:ea typeface="+mn-ea"/>
                <a:cs typeface="Arial" panose="020B0604020202020204" pitchFamily="34" charset="0"/>
              </a:rPr>
              <a:t>below </a:t>
            </a:r>
            <a:r>
              <a:rPr lang="en-AU" sz="1100" b="1" i="0" kern="1200" dirty="0">
                <a:solidFill>
                  <a:schemeClr val="tx1"/>
                </a:solidFill>
                <a:effectLst/>
                <a:latin typeface="Arial" panose="020B0604020202020204" pitchFamily="34" charset="0"/>
                <a:ea typeface="+mn-ea"/>
                <a:cs typeface="Arial" panose="020B0604020202020204" pitchFamily="34" charset="0"/>
              </a:rPr>
              <a:t>dialogue.</a:t>
            </a:r>
            <a:r>
              <a:rPr lang="en-AU" sz="1100" b="1" i="0" kern="1200" baseline="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1" i="1" kern="1200" dirty="0">
              <a:solidFill>
                <a:schemeClr val="tx1"/>
              </a:solidFill>
              <a:effectLst/>
              <a:latin typeface="Arial" panose="020B0604020202020204" pitchFamily="34" charset="0"/>
              <a:ea typeface="+mn-ea"/>
              <a:cs typeface="Arial" panose="020B0604020202020204" pitchFamily="34" charset="0"/>
            </a:endParaRPr>
          </a:p>
          <a:p>
            <a:pPr marL="0" indent="0">
              <a:lnSpc>
                <a:spcPct val="100000"/>
              </a:lnSpc>
              <a:buFont typeface="Arial" panose="020B0604020202020204" pitchFamily="34" charset="0"/>
              <a:buNone/>
            </a:pPr>
            <a:r>
              <a:rPr lang="en-AU" sz="1100" b="1" i="0" baseline="0" dirty="0">
                <a:solidFill>
                  <a:schemeClr val="tx1"/>
                </a:solidFill>
                <a:latin typeface="Arial" panose="020B0604020202020204" pitchFamily="34" charset="0"/>
                <a:cs typeface="Arial" panose="020B0604020202020204" pitchFamily="34" charset="0"/>
              </a:rPr>
              <a:t>Suggested facilitator dialogue: </a:t>
            </a:r>
            <a:endParaRPr lang="en-AU" sz="1100" b="1" i="0" baseline="0" dirty="0" smtClean="0">
              <a:solidFill>
                <a:schemeClr val="tx1"/>
              </a:solidFill>
              <a:latin typeface="Arial" panose="020B0604020202020204" pitchFamily="34" charset="0"/>
              <a:cs typeface="Arial" panose="020B0604020202020204" pitchFamily="34" charset="0"/>
            </a:endParaRPr>
          </a:p>
          <a:p>
            <a:pPr marL="171158" indent="-171158" defTabSz="912937">
              <a:lnSpc>
                <a:spcPct val="100000"/>
              </a:lnSpc>
              <a:buFont typeface="Arial" panose="020B0604020202020204" pitchFamily="34" charset="0"/>
              <a:buChar char="•"/>
              <a:defRPr/>
            </a:pPr>
            <a:r>
              <a:rPr lang="en-AU" sz="1600" b="0" dirty="0" smtClean="0"/>
              <a:t>Women may experience none, some or many of the possible impacts of sexual assault at different times and there are likely to be impacts of sexual assault not listed here</a:t>
            </a:r>
          </a:p>
          <a:p>
            <a:pPr marL="171158" indent="-171158">
              <a:buFont typeface="Arial" panose="020B0604020202020204" pitchFamily="34" charset="0"/>
              <a:buChar char="•"/>
            </a:pPr>
            <a:r>
              <a:rPr lang="en-AU" sz="1600" b="0" dirty="0" smtClean="0"/>
              <a:t>A range of factors </a:t>
            </a:r>
            <a:r>
              <a:rPr lang="en-US" sz="1600" b="0" dirty="0" smtClean="0"/>
              <a:t>can influence the impact of sexual assault </a:t>
            </a:r>
          </a:p>
          <a:p>
            <a:pPr marL="627580" lvl="1" indent="-171158">
              <a:buFont typeface="Arial" panose="020B0604020202020204" pitchFamily="34" charset="0"/>
              <a:buChar char="•"/>
            </a:pPr>
            <a:r>
              <a:rPr lang="en-US" sz="1600" b="0" dirty="0" smtClean="0"/>
              <a:t>victim/survivor’s relationship to the perpetrator</a:t>
            </a:r>
          </a:p>
          <a:p>
            <a:pPr marL="627580" lvl="1" indent="-171158">
              <a:buFont typeface="Arial" panose="020B0604020202020204" pitchFamily="34" charset="0"/>
              <a:buChar char="•"/>
            </a:pPr>
            <a:r>
              <a:rPr lang="en-US" sz="1600" b="0" dirty="0" smtClean="0"/>
              <a:t>the extent and severity of any accompanying psychological or physical abuse</a:t>
            </a:r>
          </a:p>
          <a:p>
            <a:pPr marL="627580" lvl="1" indent="-171158">
              <a:buFont typeface="Arial" panose="020B0604020202020204" pitchFamily="34" charset="0"/>
              <a:buChar char="•"/>
            </a:pPr>
            <a:r>
              <a:rPr lang="en-US" sz="1600" b="0" dirty="0" smtClean="0"/>
              <a:t>severity of the abuse</a:t>
            </a:r>
          </a:p>
          <a:p>
            <a:pPr marL="627580" lvl="1" indent="-171158">
              <a:buFont typeface="Arial" panose="020B0604020202020204" pitchFamily="34" charset="0"/>
              <a:buChar char="•"/>
            </a:pPr>
            <a:r>
              <a:rPr lang="en-US" sz="1600" b="0" dirty="0" smtClean="0"/>
              <a:t>the extent of physical harm </a:t>
            </a:r>
          </a:p>
          <a:p>
            <a:pPr marL="627580" lvl="1" indent="-171158">
              <a:buFont typeface="Arial" panose="020B0604020202020204" pitchFamily="34" charset="0"/>
              <a:buChar char="•"/>
            </a:pPr>
            <a:r>
              <a:rPr lang="en-US" sz="1600" b="0" dirty="0" smtClean="0"/>
              <a:t>the length of time over which the abuse occurred</a:t>
            </a:r>
          </a:p>
          <a:p>
            <a:pPr marL="627580" lvl="1" indent="-171158">
              <a:buFont typeface="Arial" panose="020B0604020202020204" pitchFamily="34" charset="0"/>
              <a:buChar char="•"/>
            </a:pPr>
            <a:r>
              <a:rPr lang="en-US" sz="1600" b="0" dirty="0" smtClean="0"/>
              <a:t>responses of family and friends of the victim/survivor</a:t>
            </a:r>
          </a:p>
          <a:p>
            <a:pPr marL="627580" lvl="1" indent="-171158">
              <a:buFont typeface="Arial" panose="020B0604020202020204" pitchFamily="34" charset="0"/>
              <a:buChar char="•"/>
            </a:pPr>
            <a:r>
              <a:rPr lang="en-US" sz="1600" b="0" dirty="0" smtClean="0"/>
              <a:t>the</a:t>
            </a:r>
            <a:r>
              <a:rPr lang="en-US" sz="1600" b="0" baseline="0" dirty="0" smtClean="0"/>
              <a:t> woman’s </a:t>
            </a:r>
            <a:r>
              <a:rPr lang="en-US" sz="1600" b="0" dirty="0" smtClean="0"/>
              <a:t>experience of the various systems</a:t>
            </a:r>
          </a:p>
          <a:p>
            <a:pPr defTabSz="912844">
              <a:defRPr/>
            </a:pPr>
            <a:endParaRPr lang="en-AU" sz="1600" dirty="0" smtClean="0"/>
          </a:p>
          <a:p>
            <a:pPr defTabSz="912844">
              <a:defRPr/>
            </a:pPr>
            <a:r>
              <a:rPr lang="en-AU" sz="1600" dirty="0" smtClean="0"/>
              <a:t>Psychological/emotional – anger , rage, shame, grief, low self esteem, emotional numbing</a:t>
            </a:r>
          </a:p>
          <a:p>
            <a:pPr defTabSz="912844">
              <a:defRPr/>
            </a:pPr>
            <a:r>
              <a:rPr lang="en-AU" sz="1600" dirty="0" smtClean="0"/>
              <a:t>Behavioural – alcohol/drug abuse, eating disorders, self destructive behaviours, in appropriate sexual behaviour</a:t>
            </a:r>
          </a:p>
          <a:p>
            <a:pPr defTabSz="912844">
              <a:defRPr/>
            </a:pPr>
            <a:endParaRPr lang="en-AU" sz="1600" dirty="0" smtClean="0"/>
          </a:p>
          <a:p>
            <a:pPr defTabSz="912844">
              <a:defRPr/>
            </a:pPr>
            <a:r>
              <a:rPr lang="en-AU" sz="1600" dirty="0" smtClean="0"/>
              <a:t>Physical – bad reaction to medical procedures, lack of trust in doctors, vague generalised complaints</a:t>
            </a:r>
          </a:p>
          <a:p>
            <a:pPr defTabSz="912844">
              <a:defRPr/>
            </a:pPr>
            <a:endParaRPr lang="en-AU" sz="1600" dirty="0" smtClean="0"/>
          </a:p>
          <a:p>
            <a:pPr defTabSz="912844">
              <a:defRPr/>
            </a:pPr>
            <a:r>
              <a:rPr lang="en-AU" sz="1600" dirty="0" smtClean="0"/>
              <a:t>Common presentations from http://www.racgp.org.au/your-practice/guidelines/whitebook/chapter-9-sexual-assault/#3</a:t>
            </a:r>
          </a:p>
          <a:p>
            <a:r>
              <a:rPr lang="en-US" sz="1600" dirty="0" smtClean="0"/>
              <a:t>https://aifs.gov.au/publications/impacts-sexual-assault-women</a:t>
            </a:r>
          </a:p>
          <a:p>
            <a:pPr>
              <a:buFont typeface="Arial" panose="020B0604020202020204" pitchFamily="34" charset="0"/>
              <a:buChar char="•"/>
            </a:pPr>
            <a:endParaRPr lang="en-AU" sz="1600" dirty="0" smtClean="0">
              <a:effectLst/>
            </a:endParaRPr>
          </a:p>
          <a:p>
            <a:pPr defTabSz="912844">
              <a:defRPr/>
            </a:pPr>
            <a:r>
              <a:rPr lang="en-AU" sz="1600" b="1" dirty="0" smtClean="0"/>
              <a:t>Key message: There is no single way a sexual assault victim should look and act </a:t>
            </a:r>
          </a:p>
          <a:p>
            <a:pPr marL="0" lvl="0" indent="0" defTabSz="914400" eaLnBrk="0" fontAlgn="base" hangingPunct="0">
              <a:spcBef>
                <a:spcPct val="0"/>
              </a:spcBef>
              <a:spcAft>
                <a:spcPct val="0"/>
              </a:spcAft>
              <a:buFont typeface="Arial" panose="020B0604020202020204" pitchFamily="34" charset="0"/>
              <a:buNone/>
            </a:pPr>
            <a:endParaRPr lang="en-AU" altLang="en-US" sz="1200" b="1" dirty="0">
              <a:solidFill>
                <a:schemeClr val="tx1"/>
              </a:solidFill>
              <a:latin typeface="Arial" charset="0"/>
              <a:ea typeface="Arial" charset="0"/>
              <a:cs typeface="Arial" charset="0"/>
            </a:endParaRPr>
          </a:p>
          <a:p>
            <a:pPr marL="0" indent="0">
              <a:buFont typeface="Arial" panose="020B0604020202020204" pitchFamily="34" charset="0"/>
              <a:buNone/>
            </a:pPr>
            <a:endParaRPr lang="en-AU" sz="1400" dirty="0">
              <a:latin typeface="Arial" charset="0"/>
              <a:ea typeface="Arial" charset="0"/>
              <a:cs typeface="Arial"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15656-E856-4B83-80CD-CDB21C29A03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29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201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1184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8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4000">
                <a:solidFill>
                  <a:srgbClr val="0C0037"/>
                </a:solidFill>
                <a:latin typeface="Open Sans Semibold"/>
                <a:cs typeface="Open Sans Semibold"/>
              </a:defRPr>
            </a:lvl1pPr>
          </a:lstStyle>
          <a:p>
            <a:r>
              <a:rPr lang="en-AU" dirty="0" smtClean="0"/>
              <a:t>Click to edit Master title style</a:t>
            </a:r>
            <a:endParaRPr lang="en-US" dirty="0"/>
          </a:p>
        </p:txBody>
      </p:sp>
      <p:sp>
        <p:nvSpPr>
          <p:cNvPr id="3" name="Content Placeholder 2"/>
          <p:cNvSpPr>
            <a:spLocks noGrp="1"/>
          </p:cNvSpPr>
          <p:nvPr>
            <p:ph idx="1"/>
          </p:nvPr>
        </p:nvSpPr>
        <p:spPr>
          <a:xfrm>
            <a:off x="609600" y="1771317"/>
            <a:ext cx="10972800" cy="4354847"/>
          </a:xfrm>
          <a:prstGeom prst="rect">
            <a:avLst/>
          </a:prstGeom>
        </p:spPr>
        <p:txBody>
          <a:bodyPr lIns="0" tIns="0" rIns="0" bIns="0"/>
          <a:lstStyle>
            <a:lvl1pPr>
              <a:defRPr>
                <a:solidFill>
                  <a:srgbClr val="2F4354"/>
                </a:solidFill>
                <a:latin typeface="Open Sans Semibold"/>
                <a:cs typeface="Open Sans Semibold"/>
              </a:defRPr>
            </a:lvl1pPr>
            <a:lvl2pPr>
              <a:defRPr>
                <a:solidFill>
                  <a:srgbClr val="2F4354"/>
                </a:solidFill>
                <a:latin typeface="Open Sans"/>
                <a:cs typeface="Open Sans"/>
              </a:defRPr>
            </a:lvl2pPr>
            <a:lvl3pPr>
              <a:defRPr>
                <a:solidFill>
                  <a:srgbClr val="2F4354"/>
                </a:solidFill>
                <a:latin typeface="Open Sans"/>
                <a:cs typeface="Open Sans"/>
              </a:defRPr>
            </a:lvl3pPr>
            <a:lvl4pPr>
              <a:defRPr>
                <a:solidFill>
                  <a:srgbClr val="2F4354"/>
                </a:solidFill>
                <a:latin typeface="Open Sans"/>
                <a:cs typeface="Open Sans"/>
              </a:defRPr>
            </a:lvl4pPr>
            <a:lvl5pPr>
              <a:defRPr>
                <a:solidFill>
                  <a:srgbClr val="2F4354"/>
                </a:solidFill>
                <a:latin typeface="Open Sans"/>
                <a:cs typeface="Open Sans"/>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extLst>
      <p:ext uri="{BB962C8B-B14F-4D97-AF65-F5344CB8AC3E}">
        <p14:creationId xmlns:p14="http://schemas.microsoft.com/office/powerpoint/2010/main" val="3006716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84685"/>
            <a:ext cx="5384800" cy="4341479"/>
          </a:xfrm>
          <a:prstGeom prst="rect">
            <a:avLst/>
          </a:prstGeom>
        </p:spPr>
        <p:txBody>
          <a:bodyPr lIns="0" tIns="0" rIns="0" bIns="0"/>
          <a:lstStyle>
            <a:lvl1pPr>
              <a:defRPr sz="2800" b="0" i="0">
                <a:solidFill>
                  <a:srgbClr val="2F4354"/>
                </a:solidFill>
                <a:latin typeface="Open Sans"/>
                <a:cs typeface="Open Sans"/>
              </a:defRPr>
            </a:lvl1pPr>
            <a:lvl2pPr>
              <a:defRPr sz="2400" b="0" i="0">
                <a:solidFill>
                  <a:srgbClr val="2F4354"/>
                </a:solidFill>
                <a:latin typeface="Open Sans"/>
                <a:cs typeface="Open Sans"/>
              </a:defRPr>
            </a:lvl2pPr>
            <a:lvl3pPr>
              <a:defRPr sz="2000" b="0" i="0">
                <a:solidFill>
                  <a:srgbClr val="2F4354"/>
                </a:solidFill>
                <a:latin typeface="Open Sans"/>
                <a:cs typeface="Open Sans"/>
              </a:defRPr>
            </a:lvl3pPr>
            <a:lvl4pPr>
              <a:defRPr sz="1800" b="0" i="0">
                <a:solidFill>
                  <a:srgbClr val="2F4354"/>
                </a:solidFill>
                <a:latin typeface="Open Sans"/>
                <a:cs typeface="Open Sans"/>
              </a:defRPr>
            </a:lvl4pPr>
            <a:lvl5pPr>
              <a:defRPr sz="1800" b="0" i="0">
                <a:solidFill>
                  <a:srgbClr val="2F4354"/>
                </a:solidFill>
                <a:latin typeface="Open Sans"/>
                <a:cs typeface="Open Sans"/>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6197600" y="1784685"/>
            <a:ext cx="5384800" cy="4341479"/>
          </a:xfrm>
          <a:prstGeom prst="rect">
            <a:avLst/>
          </a:prstGeom>
        </p:spPr>
        <p:txBody>
          <a:bodyPr lIns="0" tIns="0" rIns="0" bIns="0"/>
          <a:lstStyle>
            <a:lvl1pPr>
              <a:defRPr sz="2800" b="0" i="0">
                <a:solidFill>
                  <a:srgbClr val="2F4354"/>
                </a:solidFill>
                <a:latin typeface="Open Sans"/>
                <a:cs typeface="Open Sans"/>
              </a:defRPr>
            </a:lvl1pPr>
            <a:lvl2pPr>
              <a:defRPr sz="2400" b="0" i="0">
                <a:solidFill>
                  <a:srgbClr val="2F4354"/>
                </a:solidFill>
                <a:latin typeface="Open Sans"/>
                <a:cs typeface="Open Sans"/>
              </a:defRPr>
            </a:lvl2pPr>
            <a:lvl3pPr>
              <a:defRPr sz="2000" b="0" i="0">
                <a:solidFill>
                  <a:srgbClr val="2F4354"/>
                </a:solidFill>
                <a:latin typeface="Open Sans"/>
                <a:cs typeface="Open Sans"/>
              </a:defRPr>
            </a:lvl3pPr>
            <a:lvl4pPr>
              <a:defRPr sz="1800" b="0" i="0">
                <a:solidFill>
                  <a:srgbClr val="2F4354"/>
                </a:solidFill>
                <a:latin typeface="Open Sans"/>
                <a:cs typeface="Open Sans"/>
              </a:defRPr>
            </a:lvl4pPr>
            <a:lvl5pPr>
              <a:defRPr sz="1800" b="0" i="0">
                <a:solidFill>
                  <a:srgbClr val="2F4354"/>
                </a:solidFill>
                <a:latin typeface="Open Sans"/>
                <a:cs typeface="Open Sans"/>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8" name="Title 1"/>
          <p:cNvSpPr>
            <a:spLocks noGrp="1"/>
          </p:cNvSpPr>
          <p:nvPr>
            <p:ph type="title"/>
          </p:nvPr>
        </p:nvSpPr>
        <p:spPr>
          <a:xfrm>
            <a:off x="609602" y="340896"/>
            <a:ext cx="9978189" cy="1259304"/>
          </a:xfrm>
          <a:prstGeom prst="rect">
            <a:avLst/>
          </a:prstGeom>
        </p:spPr>
        <p:txBody>
          <a:bodyPr lIns="0" tIns="0" rIns="0" bIns="0" anchor="t" anchorCtr="0"/>
          <a:lstStyle>
            <a:lvl1pPr algn="l">
              <a:lnSpc>
                <a:spcPct val="100000"/>
              </a:lnSpc>
              <a:defRPr sz="4000">
                <a:solidFill>
                  <a:srgbClr val="0C0037"/>
                </a:solidFill>
                <a:latin typeface="Open Sans Semibold"/>
                <a:cs typeface="Open Sans Semibold"/>
              </a:defRPr>
            </a:lvl1pPr>
          </a:lstStyle>
          <a:p>
            <a:r>
              <a:rPr lang="en-AU" dirty="0" smtClean="0"/>
              <a:t>Click to edit Master title style</a:t>
            </a:r>
            <a:endParaRPr lang="en-US" dirty="0"/>
          </a:p>
        </p:txBody>
      </p:sp>
    </p:spTree>
    <p:extLst>
      <p:ext uri="{BB962C8B-B14F-4D97-AF65-F5344CB8AC3E}">
        <p14:creationId xmlns:p14="http://schemas.microsoft.com/office/powerpoint/2010/main" val="3158603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9035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AU"/>
          </a:p>
        </p:txBody>
      </p:sp>
      <p:sp>
        <p:nvSpPr>
          <p:cNvPr id="4" name="Date Placeholder 3"/>
          <p:cNvSpPr>
            <a:spLocks noGrp="1"/>
          </p:cNvSpPr>
          <p:nvPr>
            <p:ph type="dt" sz="half" idx="10"/>
          </p:nvPr>
        </p:nvSpPr>
        <p:spPr>
          <a:xfrm>
            <a:off x="838200" y="6356352"/>
            <a:ext cx="2743200" cy="365125"/>
          </a:xfrm>
          <a:prstGeom prst="rect">
            <a:avLst/>
          </a:prstGeom>
        </p:spPr>
        <p:txBody>
          <a:bodyPr/>
          <a:lstStyle/>
          <a:p>
            <a:pPr defTabSz="457200"/>
            <a:fld id="{52125092-3A8C-4873-9EBE-9B592BA1846C}" type="datetimeFigureOut">
              <a:rPr lang="en-AU" smtClean="0">
                <a:solidFill>
                  <a:srgbClr val="2F4354"/>
                </a:solidFill>
              </a:rPr>
              <a:pPr defTabSz="457200"/>
              <a:t>29/10/2020</a:t>
            </a:fld>
            <a:endParaRPr lang="en-AU">
              <a:solidFill>
                <a:srgbClr val="2F4354"/>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pPr defTabSz="457200"/>
            <a:endParaRPr lang="en-AU">
              <a:solidFill>
                <a:srgbClr val="2F4354"/>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pPr defTabSz="457200"/>
            <a:fld id="{A3FE9C8B-FE22-4702-A43F-20E18B7AD7A2}" type="slidenum">
              <a:rPr lang="en-AU" smtClean="0">
                <a:solidFill>
                  <a:srgbClr val="2F4354"/>
                </a:solidFill>
              </a:rPr>
              <a:pPr defTabSz="457200"/>
              <a:t>‹#›</a:t>
            </a:fld>
            <a:endParaRPr lang="en-AU">
              <a:solidFill>
                <a:srgbClr val="2F4354"/>
              </a:solidFill>
            </a:endParaRPr>
          </a:p>
        </p:txBody>
      </p:sp>
    </p:spTree>
    <p:extLst>
      <p:ext uri="{BB962C8B-B14F-4D97-AF65-F5344CB8AC3E}">
        <p14:creationId xmlns:p14="http://schemas.microsoft.com/office/powerpoint/2010/main" val="15917902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750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96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456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245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15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0444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11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187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file://localhost/Users/ercstaff/Desktop/WIP/141141%20DULLARD%20Powerpoint%20templates/Images/HR/RCH_Powerpoint_2.jpg" TargetMode="Externa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10/29/2020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55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RCH_Powerpoint_2.jpg" descr="/Users/ercstaff/Desktop/WIP/141141 DULLARD Powerpoint templates/Images/HR/RCH_Powerpoint_2.jpg"/>
          <p:cNvPicPr>
            <a:picLocks noChangeAspect="1"/>
          </p:cNvPicPr>
          <p:nvPr userDrawn="1"/>
        </p:nvPicPr>
        <p:blipFill>
          <a:blip r:embed="rId6" r:link="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819786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3.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26.jpe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hyperlink" Target="http://www.racgp.org.au/your-practice/guidelines/whitebook/chapter-9-sexual-assault/#3" TargetMode="External"/><Relationship Id="rId5" Type="http://schemas.openxmlformats.org/officeDocument/2006/relationships/hyperlink" Target="https://aifs.gov.au/publications/sexual-violence-and-gay-lesbian-bisexual-trans-intersex-and-queer-community" TargetMode="External"/><Relationship Id="rId4" Type="http://schemas.openxmlformats.org/officeDocument/2006/relationships/hyperlink" Target="https://www.legalaid.vic.gov.au/find-legal-answers/sex-and-law/sexual-assault"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hyperlink" Target="https://www.youtube.com/watch?v=pZwvrxVavnQ" TargetMode="External"/><Relationship Id="rId4" Type="http://schemas.openxmlformats.org/officeDocument/2006/relationships/hyperlink" Target="https://www.youtube.com/watch?v=fGoWLWS4-kU"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5" Type="http://schemas.openxmlformats.org/officeDocument/2006/relationships/image" Target="../media/image17.jp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9.emf"/><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4"/>
          <a:srcRect t="4409" b="3480"/>
          <a:stretch>
            <a:fillRect/>
          </a:stretch>
        </p:blipFill>
        <p:spPr>
          <a:xfrm>
            <a:off x="4847293" y="6014333"/>
            <a:ext cx="1210549" cy="629275"/>
          </a:xfrm>
          <a:prstGeom prst="rect">
            <a:avLst/>
          </a:prstGeom>
        </p:spPr>
      </p:pic>
      <p:pic>
        <p:nvPicPr>
          <p:cNvPr id="6" name="Picture 6"/>
          <p:cNvPicPr>
            <a:picLocks noChangeAspect="1"/>
          </p:cNvPicPr>
          <p:nvPr/>
        </p:nvPicPr>
        <p:blipFill>
          <a:blip r:embed="rId5"/>
          <a:srcRect l="677" r="5442"/>
          <a:stretch>
            <a:fillRect/>
          </a:stretch>
        </p:blipFill>
        <p:spPr>
          <a:xfrm>
            <a:off x="6241574" y="5730799"/>
            <a:ext cx="1045501" cy="1044664"/>
          </a:xfrm>
          <a:prstGeom prst="rect">
            <a:avLst/>
          </a:prstGeom>
        </p:spPr>
      </p:pic>
      <p:pic>
        <p:nvPicPr>
          <p:cNvPr id="7" name="Picture 7"/>
          <p:cNvPicPr>
            <a:picLocks noChangeAspect="1"/>
          </p:cNvPicPr>
          <p:nvPr/>
        </p:nvPicPr>
        <p:blipFill>
          <a:blip r:embed="rId6"/>
          <a:srcRect l="6258" r="6258"/>
          <a:stretch>
            <a:fillRect/>
          </a:stretch>
        </p:blipFill>
        <p:spPr>
          <a:xfrm>
            <a:off x="7546014" y="5867234"/>
            <a:ext cx="1178523" cy="79987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73600" y="104166"/>
            <a:ext cx="8101874" cy="2155297"/>
          </a:xfrm>
          <a:prstGeom prst="rect">
            <a:avLst/>
          </a:prstGeom>
        </p:spPr>
      </p:pic>
      <p:sp>
        <p:nvSpPr>
          <p:cNvPr id="9" name="AutoShape 3"/>
          <p:cNvSpPr/>
          <p:nvPr/>
        </p:nvSpPr>
        <p:spPr>
          <a:xfrm>
            <a:off x="618697" y="2054407"/>
            <a:ext cx="11573303" cy="3593201"/>
          </a:xfrm>
          <a:prstGeom prst="rect">
            <a:avLst/>
          </a:prstGeom>
          <a:solidFill>
            <a:schemeClr val="accent2">
              <a:lumMod val="75000"/>
            </a:schemeClr>
          </a:solidFill>
        </p:spPr>
      </p:sp>
      <p:sp>
        <p:nvSpPr>
          <p:cNvPr id="11" name="TextBox 4"/>
          <p:cNvSpPr txBox="1"/>
          <p:nvPr/>
        </p:nvSpPr>
        <p:spPr>
          <a:xfrm>
            <a:off x="812801" y="2259462"/>
            <a:ext cx="10490083" cy="2257028"/>
          </a:xfrm>
          <a:prstGeom prst="rect">
            <a:avLst/>
          </a:prstGeom>
        </p:spPr>
        <p:txBody>
          <a:bodyPr lIns="0" tIns="0" rIns="0" bIns="0" rtlCol="0" anchor="t">
            <a:spAutoFit/>
          </a:bodyPr>
          <a:lstStyle/>
          <a:p>
            <a:pPr algn="ctr" defTabSz="609630">
              <a:lnSpc>
                <a:spcPts val="4395"/>
              </a:lnSpc>
            </a:pPr>
            <a:r>
              <a:rPr lang="en-US" sz="4267" spc="-85" dirty="0">
                <a:solidFill>
                  <a:srgbClr val="FFFFF6"/>
                </a:solidFill>
                <a:latin typeface="Open Sans Bold"/>
              </a:rPr>
              <a:t>Strengthening</a:t>
            </a:r>
          </a:p>
          <a:p>
            <a:pPr algn="ctr" defTabSz="609630">
              <a:lnSpc>
                <a:spcPts val="4395"/>
              </a:lnSpc>
            </a:pPr>
            <a:r>
              <a:rPr lang="en-US" sz="4267" spc="-85" dirty="0">
                <a:solidFill>
                  <a:srgbClr val="FFFFF6"/>
                </a:solidFill>
                <a:latin typeface="Open Sans Bold"/>
              </a:rPr>
              <a:t>Hospital Responses to Family </a:t>
            </a:r>
            <a:r>
              <a:rPr lang="en-US" sz="4267" spc="-85" dirty="0" smtClean="0">
                <a:solidFill>
                  <a:srgbClr val="FFFFF6"/>
                </a:solidFill>
                <a:latin typeface="Open Sans Bold"/>
              </a:rPr>
              <a:t>Violence</a:t>
            </a:r>
          </a:p>
          <a:p>
            <a:pPr algn="ctr" defTabSz="609630">
              <a:lnSpc>
                <a:spcPts val="4395"/>
              </a:lnSpc>
            </a:pPr>
            <a:endParaRPr lang="en-US" sz="3200" spc="-85" dirty="0">
              <a:solidFill>
                <a:srgbClr val="FFFFF6"/>
              </a:solidFill>
              <a:latin typeface="Open Sans Bold"/>
            </a:endParaRPr>
          </a:p>
          <a:p>
            <a:pPr algn="ctr" defTabSz="609630">
              <a:lnSpc>
                <a:spcPts val="4395"/>
              </a:lnSpc>
            </a:pPr>
            <a:r>
              <a:rPr lang="en-US" sz="4267" spc="-85" dirty="0" smtClean="0">
                <a:solidFill>
                  <a:srgbClr val="FFFFF6"/>
                </a:solidFill>
                <a:latin typeface="Open Sans Bold"/>
              </a:rPr>
              <a:t> </a:t>
            </a:r>
            <a:endParaRPr lang="en-US" sz="4267" spc="-85" dirty="0">
              <a:solidFill>
                <a:srgbClr val="FFFFF6"/>
              </a:solidFill>
              <a:latin typeface="Open Sans Bold"/>
            </a:endParaRPr>
          </a:p>
        </p:txBody>
      </p:sp>
      <p:sp>
        <p:nvSpPr>
          <p:cNvPr id="8" name="TextBox 8"/>
          <p:cNvSpPr txBox="1"/>
          <p:nvPr/>
        </p:nvSpPr>
        <p:spPr>
          <a:xfrm>
            <a:off x="4483932" y="3652562"/>
            <a:ext cx="13534905" cy="1894237"/>
          </a:xfrm>
          <a:prstGeom prst="rect">
            <a:avLst/>
          </a:prstGeom>
        </p:spPr>
        <p:txBody>
          <a:bodyPr lIns="0" tIns="0" rIns="0" bIns="0" rtlCol="0" anchor="t">
            <a:spAutoFit/>
          </a:bodyPr>
          <a:lstStyle/>
          <a:p>
            <a:pPr>
              <a:spcBef>
                <a:spcPct val="0"/>
              </a:spcBef>
              <a:defRPr/>
            </a:pPr>
            <a:r>
              <a:rPr lang="en-AU"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Responding to </a:t>
            </a:r>
            <a:br>
              <a:rPr lang="en-AU"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AU"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Sexual </a:t>
            </a:r>
            <a:r>
              <a:rPr lang="en-AU"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a:t>
            </a:r>
            <a:r>
              <a:rPr lang="en-AU" sz="44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ssault</a:t>
            </a:r>
            <a:endParaRPr lang="en-AU" sz="4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lnSpc>
                <a:spcPts val="4060"/>
              </a:lnSpc>
            </a:pPr>
            <a:endParaRPr lang="en-US" sz="4400" strike="sngStrike" spc="174" dirty="0">
              <a:solidFill>
                <a:schemeClr val="bg1">
                  <a:lumMod val="95000"/>
                </a:schemeClr>
              </a:solidFill>
              <a:latin typeface="Open Sans"/>
            </a:endParaRPr>
          </a:p>
        </p:txBody>
      </p:sp>
      <p:pic>
        <p:nvPicPr>
          <p:cNvPr id="1026" name="Picture 2" descr="http://www.casahouse.com.au/styles/purple_brush/casa_house_logo.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83476" y="5842603"/>
            <a:ext cx="1719501" cy="7411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4952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2"/>
            <a:ext cx="4775200" cy="3304327"/>
          </a:xfrm>
          <a:prstGeom prst="rect">
            <a:avLst/>
          </a:prstGeom>
          <a:solidFill>
            <a:schemeClr val="accent2">
              <a:lumMod val="75000"/>
              <a:alpha val="89803"/>
            </a:schemeClr>
          </a:solidFill>
        </p:spPr>
      </p:sp>
      <p:sp>
        <p:nvSpPr>
          <p:cNvPr id="4" name="TextBox 4"/>
          <p:cNvSpPr txBox="1"/>
          <p:nvPr/>
        </p:nvSpPr>
        <p:spPr>
          <a:xfrm>
            <a:off x="787540" y="791083"/>
            <a:ext cx="4089400" cy="1472326"/>
          </a:xfrm>
          <a:prstGeom prst="rect">
            <a:avLst/>
          </a:prstGeom>
        </p:spPr>
        <p:txBody>
          <a:bodyPr wrap="square" lIns="0" tIns="0" rIns="0" bIns="0" rtlCol="0" anchor="t">
            <a:spAutoFit/>
          </a:bodyPr>
          <a:lstStyle/>
          <a:p>
            <a:pPr defTabSz="609660">
              <a:lnSpc>
                <a:spcPts val="5894"/>
              </a:lnSpc>
            </a:pPr>
            <a:r>
              <a:rPr lang="en-AU" sz="4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Barriers to disclosure</a:t>
            </a:r>
            <a:endParaRPr lang="en-US" sz="4334" b="1" spc="4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10"/>
          <p:cNvGrpSpPr/>
          <p:nvPr/>
        </p:nvGrpSpPr>
        <p:grpSpPr>
          <a:xfrm>
            <a:off x="5080003" y="1"/>
            <a:ext cx="7010395" cy="4711483"/>
            <a:chOff x="3200508" y="-4112871"/>
            <a:chExt cx="11840389" cy="9422968"/>
          </a:xfrm>
        </p:grpSpPr>
        <p:sp>
          <p:nvSpPr>
            <p:cNvPr id="12" name="TextBox 12"/>
            <p:cNvSpPr txBox="1"/>
            <p:nvPr/>
          </p:nvSpPr>
          <p:spPr>
            <a:xfrm>
              <a:off x="3200508" y="-4112871"/>
              <a:ext cx="11542693" cy="9422968"/>
            </a:xfrm>
            <a:prstGeom prst="rect">
              <a:avLst/>
            </a:prstGeom>
          </p:spPr>
          <p:txBody>
            <a:bodyPr wrap="square" lIns="0" tIns="0" rIns="0" bIns="0" rtlCol="0" anchor="t">
              <a:spAutoFit/>
            </a:bodyPr>
            <a:lstStyle/>
            <a:p>
              <a:pPr fontAlgn="base"/>
              <a:endParaRPr lang="en-AU" sz="2133" dirty="0">
                <a:solidFill>
                  <a:schemeClr val="accent5">
                    <a:lumMod val="75000"/>
                  </a:schemeClr>
                </a:solidFill>
                <a:latin typeface="Open Sans" panose="020B0604020202020204"/>
              </a:endParaRPr>
            </a:p>
            <a:p>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Sexual assault is often undisclosed and under reported due to:</a:t>
              </a:r>
            </a:p>
            <a:p>
              <a:pPr marL="800100" lvl="1" indent="-34290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society’s attitudes to sexual assault: blame victims and excuse </a:t>
              </a: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perpetrators</a:t>
              </a:r>
            </a:p>
            <a:p>
              <a:pPr lvl="1"/>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shame and internalised beliefs: ‘nobody will believe me’, ‘I must be crazy’, ‘it’s my fault</a:t>
              </a: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lvl="1"/>
              <a:endPar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offender behaviour: threats, bribes or promises</a:t>
              </a:r>
            </a:p>
            <a:p>
              <a:pPr marL="381038" indent="-381038" defTabSz="609660">
                <a:lnSpc>
                  <a:spcPts val="2500"/>
                </a:lnSpc>
                <a:buFont typeface="Arial" panose="020B0604020202020204" pitchFamily="34" charset="0"/>
                <a:buChar char="•"/>
              </a:pPr>
              <a:endParaRPr lang="en-AU" sz="2400" spc="17" dirty="0">
                <a:solidFill>
                  <a:srgbClr val="69ADC6"/>
                </a:solidFill>
                <a:latin typeface="Open Sans"/>
              </a:endParaRPr>
            </a:p>
          </p:txBody>
        </p:sp>
        <p:grpSp>
          <p:nvGrpSpPr>
            <p:cNvPr id="13" name="Group 13"/>
            <p:cNvGrpSpPr/>
            <p:nvPr/>
          </p:nvGrpSpPr>
          <p:grpSpPr>
            <a:xfrm>
              <a:off x="14915038" y="-912470"/>
              <a:ext cx="125859" cy="101600"/>
              <a:chOff x="258053568" y="-19204065"/>
              <a:chExt cx="2177558" cy="1757839"/>
            </a:xfrm>
          </p:grpSpPr>
          <p:sp>
            <p:nvSpPr>
              <p:cNvPr id="14" name="Freeform 14"/>
              <p:cNvSpPr/>
              <p:nvPr/>
            </p:nvSpPr>
            <p:spPr>
              <a:xfrm flipH="1">
                <a:off x="258053568" y="-19204065"/>
                <a:ext cx="2177558" cy="175783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pic>
        <p:nvPicPr>
          <p:cNvPr id="25" name="Picture 24"/>
          <p:cNvPicPr>
            <a:picLocks noChangeAspect="1"/>
          </p:cNvPicPr>
          <p:nvPr/>
        </p:nvPicPr>
        <p:blipFill>
          <a:blip r:embed="rId4"/>
          <a:stretch>
            <a:fillRect/>
          </a:stretch>
        </p:blipFill>
        <p:spPr>
          <a:xfrm>
            <a:off x="1" y="4292600"/>
            <a:ext cx="11914139" cy="2565400"/>
          </a:xfrm>
          <a:prstGeom prst="rect">
            <a:avLst/>
          </a:prstGeom>
        </p:spPr>
      </p:pic>
    </p:spTree>
    <p:custDataLst>
      <p:tags r:id="rId1"/>
    </p:custDataLst>
    <p:extLst>
      <p:ext uri="{BB962C8B-B14F-4D97-AF65-F5344CB8AC3E}">
        <p14:creationId xmlns:p14="http://schemas.microsoft.com/office/powerpoint/2010/main" val="299340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276"/>
            <a:ext cx="1412357" cy="7012551"/>
          </a:xfrm>
          <a:prstGeom prst="rect">
            <a:avLst/>
          </a:prstGeom>
          <a:solidFill>
            <a:schemeClr val="accent2">
              <a:lumMod val="50000"/>
              <a:alpha val="29803"/>
            </a:schemeClr>
          </a:solidFill>
        </p:spPr>
      </p:sp>
      <p:sp>
        <p:nvSpPr>
          <p:cNvPr id="5" name="TextBox 5"/>
          <p:cNvSpPr txBox="1"/>
          <p:nvPr/>
        </p:nvSpPr>
        <p:spPr>
          <a:xfrm>
            <a:off x="232353" y="351233"/>
            <a:ext cx="2844133" cy="6155531"/>
          </a:xfrm>
          <a:prstGeom prst="rect">
            <a:avLst/>
          </a:prstGeom>
          <a:solidFill>
            <a:schemeClr val="accent2">
              <a:lumMod val="75000"/>
            </a:schemeClr>
          </a:solidFill>
        </p:spPr>
        <p:txBody>
          <a:bodyPr wrap="square" lIns="0" tIns="0" rIns="0" bIns="0" rtlCol="0" anchor="t">
            <a:spAutoFit/>
          </a:bodyPr>
          <a:lstStyle/>
          <a:p>
            <a:pPr algn="ctr" defTabSz="609630">
              <a:lnSpc>
                <a:spcPts val="6000"/>
              </a:lnSpc>
            </a:pP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Events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that may trigger reminders or disclosures of past sexual assault </a:t>
            </a:r>
            <a:endParaRPr lang="en-US" sz="50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3392681" y="667973"/>
            <a:ext cx="8417607" cy="5262979"/>
          </a:xfrm>
          <a:prstGeom prst="rect">
            <a:avLst/>
          </a:prstGeom>
        </p:spPr>
        <p:txBody>
          <a:bodyPr wrap="square">
            <a:spAutoFit/>
          </a:bodyPr>
          <a:lstStyle/>
          <a:p>
            <a:pPr marL="457200" indent="-457200">
              <a:buFont typeface="Arial" panose="020B0604020202020204" pitchFamily="34" charset="0"/>
              <a:buChar char="•"/>
            </a:pP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Health issues, medical </a:t>
            </a: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appointments</a:t>
            </a:r>
          </a:p>
          <a:p>
            <a:endParaRPr 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Pregnancy/childbirth / </a:t>
            </a: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breastfeeding</a:t>
            </a:r>
          </a:p>
          <a:p>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Traumatic events (e.g. car accidents</a:t>
            </a: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Natural disasters (e.g. bushfires</a:t>
            </a: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Media reports relating to sexual </a:t>
            </a:r>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assault</a:t>
            </a:r>
          </a:p>
          <a:p>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Relationship dynamics that are a reminder of having no control</a:t>
            </a:r>
          </a:p>
        </p:txBody>
      </p:sp>
    </p:spTree>
    <p:custDataLst>
      <p:tags r:id="rId1"/>
    </p:custDataLst>
    <p:extLst>
      <p:ext uri="{BB962C8B-B14F-4D97-AF65-F5344CB8AC3E}">
        <p14:creationId xmlns:p14="http://schemas.microsoft.com/office/powerpoint/2010/main" val="5052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p:cNvSpPr/>
          <p:nvPr/>
        </p:nvSpPr>
        <p:spPr>
          <a:xfrm>
            <a:off x="1" y="0"/>
            <a:ext cx="1455590" cy="6858000"/>
          </a:xfrm>
          <a:prstGeom prst="rect">
            <a:avLst/>
          </a:prstGeom>
          <a:solidFill>
            <a:schemeClr val="accent2">
              <a:lumMod val="50000"/>
              <a:alpha val="29803"/>
            </a:schemeClr>
          </a:solidFill>
        </p:spPr>
      </p:sp>
      <p:sp>
        <p:nvSpPr>
          <p:cNvPr id="2" name="AutoShape 2"/>
          <p:cNvSpPr/>
          <p:nvPr/>
        </p:nvSpPr>
        <p:spPr>
          <a:xfrm>
            <a:off x="0" y="570831"/>
            <a:ext cx="4025068" cy="2719176"/>
          </a:xfrm>
          <a:prstGeom prst="rect">
            <a:avLst/>
          </a:prstGeom>
          <a:solidFill>
            <a:schemeClr val="accent2">
              <a:lumMod val="75000"/>
              <a:alpha val="89803"/>
            </a:schemeClr>
          </a:solidFill>
        </p:spPr>
      </p:sp>
      <p:sp>
        <p:nvSpPr>
          <p:cNvPr id="4" name="TextBox 4"/>
          <p:cNvSpPr txBox="1"/>
          <p:nvPr/>
        </p:nvSpPr>
        <p:spPr>
          <a:xfrm>
            <a:off x="279260" y="1580483"/>
            <a:ext cx="4779818" cy="756617"/>
          </a:xfrm>
          <a:prstGeom prst="rect">
            <a:avLst/>
          </a:prstGeom>
        </p:spPr>
        <p:txBody>
          <a:bodyPr wrap="square" lIns="0" tIns="0" rIns="0" bIns="0" rtlCol="0" anchor="t">
            <a:spAutoFit/>
          </a:bodyPr>
          <a:lstStyle/>
          <a:p>
            <a:pPr>
              <a:lnSpc>
                <a:spcPts val="5894"/>
              </a:lnSpc>
            </a:pPr>
            <a:r>
              <a:rPr lang="en-AU" sz="4000" spc="43" dirty="0" smtClean="0">
                <a:solidFill>
                  <a:schemeClr val="bg1"/>
                </a:solidFill>
                <a:latin typeface="Open Sans Bold" panose="020B0604020202020204" charset="0"/>
                <a:ea typeface="Open Sans Bold" panose="020B0604020202020204" charset="0"/>
                <a:cs typeface="Open Sans Bold" panose="020B0604020202020204" charset="0"/>
              </a:rPr>
              <a:t>Case Study </a:t>
            </a:r>
            <a:endParaRPr lang="en-US" sz="4000" spc="43" dirty="0">
              <a:solidFill>
                <a:schemeClr val="bg1"/>
              </a:solidFill>
              <a:latin typeface="Open Sans Bold" panose="020B0604020202020204" charset="0"/>
              <a:ea typeface="Open Sans Bold" panose="020B0604020202020204" charset="0"/>
              <a:cs typeface="Open Sans Bold" panose="020B060402020202020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
        <p:nvSpPr>
          <p:cNvPr id="3" name="Rectangle 2"/>
          <p:cNvSpPr/>
          <p:nvPr/>
        </p:nvSpPr>
        <p:spPr>
          <a:xfrm>
            <a:off x="4178893" y="197346"/>
            <a:ext cx="7741565" cy="6524863"/>
          </a:xfrm>
          <a:prstGeom prst="rect">
            <a:avLst/>
          </a:prstGeom>
        </p:spPr>
        <p:txBody>
          <a:bodyPr wrap="square">
            <a:spAutoFit/>
          </a:bodyPr>
          <a:lstStyle/>
          <a:p>
            <a:pPr lvl="1"/>
            <a:r>
              <a:rPr lang="en-AU" u="sng"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r>
            <a:br>
              <a:rPr lang="en-AU" u="sng"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Selma is a 23 year old woman, 32 weeks pregnant with her first child </a:t>
            </a:r>
            <a:endPar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Attending ante natal clinic appointment at her local maternity hospital.  </a:t>
            </a:r>
            <a:endPar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Missed several appointments and tests including her 20 week scan and the Glucose Tolerance Test (GTT</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 her appointment with the midwife the need for an ultrasound is discussed and Selma immediately becomes distressed and starts crying </a:t>
            </a:r>
            <a:endPar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Selma is not making direct eye contact and saying that she is over reacting  ‘just tired’ but mentions that she is having nightmares and feels like she isn’t in control of her body  </a:t>
            </a:r>
            <a:endPar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Selma also discussed feeling scared about the pain of childbirth</a:t>
            </a:r>
          </a:p>
        </p:txBody>
      </p:sp>
      <p:pic>
        <p:nvPicPr>
          <p:cNvPr id="5" name="Picture 4"/>
          <p:cNvPicPr>
            <a:picLocks noChangeAspect="1"/>
          </p:cNvPicPr>
          <p:nvPr/>
        </p:nvPicPr>
        <p:blipFill>
          <a:blip r:embed="rId4"/>
          <a:stretch>
            <a:fillRect/>
          </a:stretch>
        </p:blipFill>
        <p:spPr>
          <a:xfrm>
            <a:off x="2251724" y="3720237"/>
            <a:ext cx="1354601" cy="2894976"/>
          </a:xfrm>
          <a:prstGeom prst="rect">
            <a:avLst/>
          </a:prstGeom>
        </p:spPr>
      </p:pic>
    </p:spTree>
    <p:custDataLst>
      <p:tags r:id="rId1"/>
    </p:custDataLst>
    <p:extLst>
      <p:ext uri="{BB962C8B-B14F-4D97-AF65-F5344CB8AC3E}">
        <p14:creationId xmlns:p14="http://schemas.microsoft.com/office/powerpoint/2010/main" val="156764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2"/>
          <p:cNvSpPr/>
          <p:nvPr/>
        </p:nvSpPr>
        <p:spPr>
          <a:xfrm>
            <a:off x="10671755" y="1"/>
            <a:ext cx="1547586" cy="6858000"/>
          </a:xfrm>
          <a:prstGeom prst="rect">
            <a:avLst/>
          </a:prstGeom>
          <a:solidFill>
            <a:schemeClr val="accent2">
              <a:lumMod val="75000"/>
              <a:alpha val="29803"/>
            </a:schemeClr>
          </a:solidFill>
        </p:spPr>
      </p:sp>
      <p:sp>
        <p:nvSpPr>
          <p:cNvPr id="2" name="AutoShape 2"/>
          <p:cNvSpPr/>
          <p:nvPr/>
        </p:nvSpPr>
        <p:spPr>
          <a:xfrm>
            <a:off x="9374736" y="1014761"/>
            <a:ext cx="2919757" cy="4505822"/>
          </a:xfrm>
          <a:prstGeom prst="rect">
            <a:avLst/>
          </a:prstGeom>
          <a:solidFill>
            <a:schemeClr val="accent2">
              <a:lumMod val="75000"/>
              <a:alpha val="89803"/>
            </a:schemeClr>
          </a:solidFill>
        </p:spPr>
      </p:sp>
      <p:sp>
        <p:nvSpPr>
          <p:cNvPr id="4" name="TextBox 4"/>
          <p:cNvSpPr txBox="1"/>
          <p:nvPr/>
        </p:nvSpPr>
        <p:spPr>
          <a:xfrm>
            <a:off x="9536609" y="2014654"/>
            <a:ext cx="2662949" cy="3026470"/>
          </a:xfrm>
          <a:prstGeom prst="rect">
            <a:avLst/>
          </a:prstGeom>
        </p:spPr>
        <p:txBody>
          <a:bodyPr wrap="square" lIns="0" tIns="0" rIns="0" bIns="0" rtlCol="0" anchor="t">
            <a:spAutoFit/>
          </a:bodyPr>
          <a:lstStyle/>
          <a:p>
            <a:pPr algn="ctr" defTabSz="609630">
              <a:lnSpc>
                <a:spcPts val="5894"/>
              </a:lnSpc>
            </a:pPr>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Sensitive inquiry and e</a:t>
            </a:r>
            <a:r>
              <a:rPr lang="en-US" sz="32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ffective</a:t>
            </a: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support</a:t>
            </a:r>
            <a:endParaRPr lang="en-US" sz="3200" b="1" spc="4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4227537" y="191079"/>
            <a:ext cx="6096000" cy="461665"/>
          </a:xfrm>
          <a:prstGeom prst="rect">
            <a:avLst/>
          </a:prstGeom>
        </p:spPr>
        <p:txBody>
          <a:bodyPr>
            <a:spAutoFit/>
          </a:bodyPr>
          <a:lstStyle/>
          <a:p>
            <a:pPr lvl="0">
              <a:defRPr/>
            </a:pPr>
            <a:r>
              <a:rPr lang="en-AU" sz="2400" dirty="0">
                <a:latin typeface="Open Sans" panose="020B0604020202020204" charset="0"/>
                <a:ea typeface="Open Sans" panose="020B0604020202020204" charset="0"/>
                <a:cs typeface="Open Sans" panose="020B0604020202020204" charset="0"/>
              </a:rPr>
              <a:t> </a:t>
            </a:r>
          </a:p>
        </p:txBody>
      </p:sp>
      <p:sp>
        <p:nvSpPr>
          <p:cNvPr id="23" name="TextBox 22"/>
          <p:cNvSpPr txBox="1"/>
          <p:nvPr/>
        </p:nvSpPr>
        <p:spPr>
          <a:xfrm>
            <a:off x="803304" y="1467688"/>
            <a:ext cx="8314743" cy="6647974"/>
          </a:xfrm>
          <a:prstGeom prst="rect">
            <a:avLst/>
          </a:prstGeom>
          <a:noFill/>
        </p:spPr>
        <p:txBody>
          <a:bodyPr wrap="square" rtlCol="0">
            <a:spAutoFit/>
          </a:bodyPr>
          <a:lstStyle/>
          <a:p>
            <a:pPr lvl="1"/>
            <a:endPar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altLang="en-US"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Respecting </a:t>
            </a:r>
            <a:r>
              <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decisions and </a:t>
            </a:r>
            <a:r>
              <a:rPr lang="en-AU" altLang="en-US"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choices</a:t>
            </a:r>
          </a:p>
          <a:p>
            <a:pPr lvl="1"/>
            <a:endPar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Universal sensitive practice </a:t>
            </a:r>
            <a:endParaRPr lang="en-AU" altLang="en-US"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altLang="en-US"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Listening</a:t>
            </a:r>
          </a:p>
          <a:p>
            <a:pPr lvl="1"/>
            <a:endPar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altLang="en-US"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Believing</a:t>
            </a:r>
          </a:p>
          <a:p>
            <a:pPr lvl="1"/>
            <a:endPar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Taking disclosures </a:t>
            </a:r>
            <a:r>
              <a:rPr lang="en-AU" altLang="en-US"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seriously</a:t>
            </a:r>
          </a:p>
          <a:p>
            <a:pPr lvl="1"/>
            <a:endPar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AU" altLang="en-US"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Initiating a conversation</a:t>
            </a:r>
          </a:p>
          <a:p>
            <a:endParaRPr lang="en-AU" dirty="0"/>
          </a:p>
          <a:p>
            <a:endParaRPr lang="en-AU" dirty="0"/>
          </a:p>
          <a:p>
            <a:endParaRPr lang="en-AU" dirty="0"/>
          </a:p>
          <a:p>
            <a:endParaRPr lang="en-AU" dirty="0"/>
          </a:p>
          <a:p>
            <a:endParaRPr lang="en-AU" dirty="0"/>
          </a:p>
        </p:txBody>
      </p:sp>
      <p:graphicFrame>
        <p:nvGraphicFramePr>
          <p:cNvPr id="3" name="Diagram 2"/>
          <p:cNvGraphicFramePr/>
          <p:nvPr>
            <p:extLst>
              <p:ext uri="{D42A27DB-BD31-4B8C-83A1-F6EECF244321}">
                <p14:modId xmlns:p14="http://schemas.microsoft.com/office/powerpoint/2010/main" val="1390679891"/>
              </p:ext>
            </p:extLst>
          </p:nvPr>
        </p:nvGraphicFramePr>
        <p:xfrm>
          <a:off x="326185" y="-211561"/>
          <a:ext cx="7913406" cy="2452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268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3" grpId="1">
        <p:bldAsOne/>
      </p:bldGraphic>
      <p:bldGraphic spid="3" grpId="2">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4">
            <a:grayscl/>
          </a:blip>
          <a:stretch>
            <a:fillRect/>
          </a:stretch>
        </p:blipFill>
        <p:spPr>
          <a:xfrm>
            <a:off x="1" y="1"/>
            <a:ext cx="12191999" cy="1333144"/>
          </a:xfrm>
          <a:prstGeom prst="rect">
            <a:avLst/>
          </a:prstGeom>
        </p:spPr>
      </p:pic>
      <p:grpSp>
        <p:nvGrpSpPr>
          <p:cNvPr id="3" name="Group 3"/>
          <p:cNvGrpSpPr/>
          <p:nvPr/>
        </p:nvGrpSpPr>
        <p:grpSpPr>
          <a:xfrm>
            <a:off x="8118504" y="2344373"/>
            <a:ext cx="4073495" cy="3061386"/>
            <a:chOff x="0" y="0"/>
            <a:chExt cx="10466917" cy="4448205"/>
          </a:xfrm>
          <a:solidFill>
            <a:schemeClr val="accent2">
              <a:lumMod val="75000"/>
            </a:schemeClr>
          </a:solidFill>
        </p:grpSpPr>
        <p:sp>
          <p:nvSpPr>
            <p:cNvPr id="4" name="AutoShape 4"/>
            <p:cNvSpPr/>
            <p:nvPr/>
          </p:nvSpPr>
          <p:spPr>
            <a:xfrm>
              <a:off x="0" y="0"/>
              <a:ext cx="10466917" cy="4448205"/>
            </a:xfrm>
            <a:prstGeom prst="rect">
              <a:avLst/>
            </a:prstGeom>
            <a:grpFill/>
          </p:spPr>
        </p:sp>
        <p:sp>
          <p:nvSpPr>
            <p:cNvPr id="5" name="TextBox 5"/>
            <p:cNvSpPr txBox="1"/>
            <p:nvPr/>
          </p:nvSpPr>
          <p:spPr>
            <a:xfrm>
              <a:off x="501016" y="690581"/>
              <a:ext cx="9039885" cy="2126160"/>
            </a:xfrm>
            <a:prstGeom prst="rect">
              <a:avLst/>
            </a:prstGeom>
            <a:grpFill/>
          </p:spPr>
          <p:txBody>
            <a:bodyPr lIns="0" tIns="0" rIns="0" bIns="0" rtlCol="0" anchor="t">
              <a:spAutoFit/>
            </a:bodyPr>
            <a:lstStyle/>
            <a:p>
              <a:pPr algn="ctr">
                <a:lnSpc>
                  <a:spcPts val="6000"/>
                </a:lnSpc>
              </a:pPr>
              <a:r>
                <a:rPr lang="en-US" sz="4000" spc="150" dirty="0">
                  <a:solidFill>
                    <a:schemeClr val="bg1">
                      <a:lumMod val="95000"/>
                    </a:schemeClr>
                  </a:solidFill>
                  <a:latin typeface="Open Sans Bold"/>
                </a:rPr>
                <a:t>Sensitive Practice  </a:t>
              </a:r>
            </a:p>
          </p:txBody>
        </p:sp>
      </p:grpSp>
      <p:grpSp>
        <p:nvGrpSpPr>
          <p:cNvPr id="6" name="Group 6"/>
          <p:cNvGrpSpPr/>
          <p:nvPr/>
        </p:nvGrpSpPr>
        <p:grpSpPr>
          <a:xfrm>
            <a:off x="385524" y="923723"/>
            <a:ext cx="7732980" cy="7586692"/>
            <a:chOff x="-600551" y="-446435"/>
            <a:chExt cx="10283921" cy="15173383"/>
          </a:xfrm>
        </p:grpSpPr>
        <p:sp>
          <p:nvSpPr>
            <p:cNvPr id="7" name="TextBox 7"/>
            <p:cNvSpPr txBox="1"/>
            <p:nvPr/>
          </p:nvSpPr>
          <p:spPr>
            <a:xfrm>
              <a:off x="1" y="3388199"/>
              <a:ext cx="9082819" cy="795090"/>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8" name="TextBox 8"/>
            <p:cNvSpPr txBox="1"/>
            <p:nvPr/>
          </p:nvSpPr>
          <p:spPr>
            <a:xfrm>
              <a:off x="1" y="4293322"/>
              <a:ext cx="9082819" cy="769442"/>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9" name="TextBox 9"/>
            <p:cNvSpPr txBox="1"/>
            <p:nvPr/>
          </p:nvSpPr>
          <p:spPr>
            <a:xfrm>
              <a:off x="1" y="6843070"/>
              <a:ext cx="9082819" cy="795090"/>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10" name="TextBox 10"/>
            <p:cNvSpPr txBox="1"/>
            <p:nvPr/>
          </p:nvSpPr>
          <p:spPr>
            <a:xfrm>
              <a:off x="1" y="7748194"/>
              <a:ext cx="9082819" cy="769442"/>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11" name="TextBox 11"/>
            <p:cNvSpPr txBox="1"/>
            <p:nvPr/>
          </p:nvSpPr>
          <p:spPr>
            <a:xfrm>
              <a:off x="1" y="-66675"/>
              <a:ext cx="9082819" cy="795090"/>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12" name="TextBox 12"/>
            <p:cNvSpPr txBox="1"/>
            <p:nvPr/>
          </p:nvSpPr>
          <p:spPr>
            <a:xfrm>
              <a:off x="-600551" y="-446435"/>
              <a:ext cx="10283921" cy="15173383"/>
            </a:xfrm>
            <a:prstGeom prst="rect">
              <a:avLst/>
            </a:prstGeom>
          </p:spPr>
          <p:txBody>
            <a:bodyPr wrap="square" lIns="0" tIns="0" rIns="0" bIns="0" rtlCol="0" anchor="t">
              <a:spAutoFit/>
            </a:bodyPr>
            <a:lstStyle/>
            <a:p>
              <a:pPr>
                <a:lnSpc>
                  <a:spcPts val="3000"/>
                </a:lnSpc>
              </a:pPr>
              <a:endParaRPr lang="en-AU" sz="2000" spc="20" dirty="0">
                <a:solidFill>
                  <a:srgbClr val="69ADC6"/>
                </a:solidFill>
                <a:latin typeface="Open Sans" panose="020B0604020202020204" charset="0"/>
                <a:ea typeface="Open Sans" panose="020B0604020202020204" charset="0"/>
                <a:cs typeface="Open Sans" panose="020B0604020202020204" charset="0"/>
              </a:endParaRPr>
            </a:p>
            <a:p>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 key element of the experience of sexual assault is loss of control and feelings of </a:t>
              </a:r>
              <a:r>
                <a:rPr lang="en-AU"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powerlessness</a:t>
              </a:r>
            </a:p>
            <a:p>
              <a:r>
                <a:rPr lang="en-AU" sz="2400" b="1" spc="20" dirty="0" smtClean="0">
                  <a:solidFill>
                    <a:schemeClr val="accent2">
                      <a:lumMod val="50000"/>
                    </a:schemeClr>
                  </a:solidFill>
                  <a:latin typeface="Open Sans" panose="020B0604020202020204" charset="0"/>
                  <a:ea typeface="Open Sans" panose="020B0604020202020204" charset="0"/>
                  <a:cs typeface="Open Sans" panose="020B0604020202020204" charset="0"/>
                </a:rPr>
                <a:t>Sensitive </a:t>
              </a:r>
              <a:r>
                <a:rPr lang="en-AU" sz="2400" b="1" spc="20" dirty="0">
                  <a:solidFill>
                    <a:schemeClr val="accent2">
                      <a:lumMod val="50000"/>
                    </a:schemeClr>
                  </a:solidFill>
                  <a:latin typeface="Open Sans" panose="020B0604020202020204" charset="0"/>
                  <a:ea typeface="Open Sans" panose="020B0604020202020204" charset="0"/>
                  <a:cs typeface="Open Sans" panose="020B0604020202020204" charset="0"/>
                </a:rPr>
                <a:t>practice:</a:t>
              </a:r>
            </a:p>
            <a:p>
              <a:endParaRPr lang="en-AU" sz="2400" b="1" spc="20"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800100" lvl="1" indent="-342900">
                <a:buFont typeface="Arial" panose="020B0604020202020204" pitchFamily="34" charset="0"/>
                <a:buChar char="•"/>
              </a:pP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Aims to make people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feel safe, respected and in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control</a:t>
              </a:r>
            </a:p>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800100" lvl="1" indent="-342900">
                <a:buFont typeface="Arial" panose="020B0604020202020204" pitchFamily="34" charset="0"/>
                <a:buChar char="•"/>
              </a:pPr>
              <a:r>
                <a:rPr lang="en-AU" sz="2000" b="1" spc="20" dirty="0" smtClean="0">
                  <a:solidFill>
                    <a:schemeClr val="accent2">
                      <a:lumMod val="50000"/>
                    </a:schemeClr>
                  </a:solidFill>
                  <a:latin typeface="Open Sans" panose="020B0604020202020204" charset="0"/>
                  <a:ea typeface="Open Sans" panose="020B0604020202020204" charset="0"/>
                  <a:cs typeface="Open Sans" panose="020B0604020202020204" charset="0"/>
                </a:rPr>
                <a:t>ensure </a:t>
              </a:r>
              <a:r>
                <a:rPr lang="en-AU" sz="2000" b="1" spc="20" dirty="0">
                  <a:solidFill>
                    <a:schemeClr val="accent2">
                      <a:lumMod val="50000"/>
                    </a:schemeClr>
                  </a:solidFill>
                  <a:latin typeface="Open Sans" panose="020B0604020202020204" charset="0"/>
                  <a:ea typeface="Open Sans" panose="020B0604020202020204" charset="0"/>
                  <a:cs typeface="Open Sans" panose="020B0604020202020204" charset="0"/>
                </a:rPr>
                <a:t>health needs are met, inclusive of </a:t>
              </a:r>
              <a:r>
                <a:rPr lang="en-AU" sz="2000" b="1" spc="20" dirty="0" smtClean="0">
                  <a:solidFill>
                    <a:schemeClr val="accent2">
                      <a:lumMod val="50000"/>
                    </a:schemeClr>
                  </a:solidFill>
                  <a:latin typeface="Open Sans" panose="020B0604020202020204" charset="0"/>
                  <a:ea typeface="Open Sans" panose="020B0604020202020204" charset="0"/>
                  <a:cs typeface="Open Sans" panose="020B0604020202020204" charset="0"/>
                </a:rPr>
                <a:t>safety</a:t>
              </a:r>
            </a:p>
            <a:p>
              <a:pPr lvl="1"/>
              <a:endParaRPr lang="en-AU" sz="2000" b="1" spc="20"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800100" lvl="1" indent="-342900">
                <a:buFont typeface="Arial" panose="020B0604020202020204" pitchFamily="34" charset="0"/>
                <a:buChar char="•"/>
              </a:pPr>
              <a:r>
                <a:rPr lang="en-AU" sz="2000" b="1" spc="20" dirty="0">
                  <a:solidFill>
                    <a:schemeClr val="accent2">
                      <a:lumMod val="75000"/>
                    </a:schemeClr>
                  </a:solidFill>
                  <a:latin typeface="Open Sans" panose="020B0604020202020204" charset="0"/>
                  <a:ea typeface="Open Sans" panose="020B0604020202020204" charset="0"/>
                  <a:cs typeface="Open Sans" panose="020B0604020202020204" charset="0"/>
                </a:rPr>
                <a:t>respects a person’s dignity and intrinsic sense of </a:t>
              </a:r>
              <a:r>
                <a:rPr lang="en-AU" sz="2000" b="1" spc="20" dirty="0" smtClean="0">
                  <a:solidFill>
                    <a:schemeClr val="accent2">
                      <a:lumMod val="75000"/>
                    </a:schemeClr>
                  </a:solidFill>
                  <a:latin typeface="Open Sans" panose="020B0604020202020204" charset="0"/>
                  <a:ea typeface="Open Sans" panose="020B0604020202020204" charset="0"/>
                  <a:cs typeface="Open Sans" panose="020B0604020202020204" charset="0"/>
                </a:rPr>
                <a:t>empowerment</a:t>
              </a:r>
            </a:p>
            <a:p>
              <a:pPr lvl="1"/>
              <a:endParaRPr lang="en-AU" sz="2000" b="1" spc="20" dirty="0">
                <a:solidFill>
                  <a:schemeClr val="accent2">
                    <a:lumMod val="75000"/>
                  </a:schemeClr>
                </a:solidFill>
                <a:latin typeface="Open Sans" panose="020B0604020202020204" charset="0"/>
                <a:ea typeface="Open Sans" panose="020B0604020202020204" charset="0"/>
                <a:cs typeface="Open Sans" panose="020B0604020202020204" charset="0"/>
              </a:endParaRPr>
            </a:p>
            <a:p>
              <a:pPr marL="800100" lvl="1" indent="-342900">
                <a:buFont typeface="Arial" panose="020B0604020202020204" pitchFamily="34" charset="0"/>
                <a:buChar char="•"/>
              </a:pPr>
              <a:r>
                <a:rPr lang="en-AU" sz="2000" b="1" spc="20" dirty="0">
                  <a:solidFill>
                    <a:schemeClr val="accent2">
                      <a:lumMod val="50000"/>
                    </a:schemeClr>
                  </a:solidFill>
                  <a:latin typeface="Open Sans" panose="020B0604020202020204" charset="0"/>
                  <a:ea typeface="Open Sans" panose="020B0604020202020204" charset="0"/>
                  <a:cs typeface="Open Sans" panose="020B0604020202020204" charset="0"/>
                </a:rPr>
                <a:t>supports autonomy and active decision </a:t>
              </a:r>
              <a:r>
                <a:rPr lang="en-AU" sz="2000" b="1" spc="20" dirty="0" smtClean="0">
                  <a:solidFill>
                    <a:schemeClr val="accent2">
                      <a:lumMod val="50000"/>
                    </a:schemeClr>
                  </a:solidFill>
                  <a:latin typeface="Open Sans" panose="020B0604020202020204" charset="0"/>
                  <a:ea typeface="Open Sans" panose="020B0604020202020204" charset="0"/>
                  <a:cs typeface="Open Sans" panose="020B0604020202020204" charset="0"/>
                </a:rPr>
                <a:t>making</a:t>
              </a:r>
            </a:p>
            <a:p>
              <a:pPr lvl="1"/>
              <a:endParaRPr lang="en-AU" sz="2000" b="1" spc="20" dirty="0">
                <a:solidFill>
                  <a:schemeClr val="accent2">
                    <a:lumMod val="50000"/>
                  </a:schemeClr>
                </a:solidFill>
                <a:latin typeface="Open Sans" panose="020B0604020202020204" charset="0"/>
                <a:ea typeface="Open Sans" panose="020B0604020202020204" charset="0"/>
                <a:cs typeface="Open Sans" panose="020B0604020202020204" charset="0"/>
              </a:endParaRPr>
            </a:p>
            <a:p>
              <a:pPr marL="800100" lvl="1" indent="-342900">
                <a:buFont typeface="Arial" panose="020B0604020202020204" pitchFamily="34" charset="0"/>
                <a:buChar char="•"/>
              </a:pPr>
              <a:r>
                <a:rPr lang="en-AU" sz="2000" b="1" spc="20" dirty="0">
                  <a:solidFill>
                    <a:schemeClr val="accent2">
                      <a:lumMod val="75000"/>
                    </a:schemeClr>
                  </a:solidFill>
                  <a:latin typeface="Open Sans" panose="020B0604020202020204" charset="0"/>
                  <a:ea typeface="Open Sans" panose="020B0604020202020204" charset="0"/>
                  <a:cs typeface="Open Sans" panose="020B0604020202020204" charset="0"/>
                </a:rPr>
                <a:t>acknowledges unique experiences and support </a:t>
              </a:r>
              <a:r>
                <a:rPr lang="en-AU" sz="2000" b="1" spc="20" dirty="0" smtClean="0">
                  <a:solidFill>
                    <a:schemeClr val="accent2">
                      <a:lumMod val="75000"/>
                    </a:schemeClr>
                  </a:solidFill>
                  <a:latin typeface="Open Sans" panose="020B0604020202020204" charset="0"/>
                  <a:ea typeface="Open Sans" panose="020B0604020202020204" charset="0"/>
                  <a:cs typeface="Open Sans" panose="020B0604020202020204" charset="0"/>
                </a:rPr>
                <a:t>needs</a:t>
              </a:r>
            </a:p>
            <a:p>
              <a:pPr lvl="1"/>
              <a:endParaRPr lang="en-AU" sz="2000" b="1" spc="20" dirty="0">
                <a:solidFill>
                  <a:schemeClr val="accent2">
                    <a:lumMod val="75000"/>
                  </a:schemeClr>
                </a:solidFill>
                <a:latin typeface="Open Sans" panose="020B0604020202020204" charset="0"/>
                <a:ea typeface="Open Sans" panose="020B0604020202020204" charset="0"/>
                <a:cs typeface="Open Sans" panose="020B0604020202020204" charset="0"/>
              </a:endParaRPr>
            </a:p>
            <a:p>
              <a:pPr marL="800100" lvl="1" indent="-342900">
                <a:buFont typeface="Arial" panose="020B0604020202020204" pitchFamily="34" charset="0"/>
                <a:buChar char="•"/>
              </a:pPr>
              <a:r>
                <a:rPr lang="en-AU" sz="2000" b="1" dirty="0">
                  <a:solidFill>
                    <a:schemeClr val="accent2">
                      <a:lumMod val="50000"/>
                    </a:schemeClr>
                  </a:solidFill>
                  <a:latin typeface="Open Sans" panose="020B0604020202020204" charset="0"/>
                  <a:ea typeface="Open Sans" panose="020B0604020202020204" charset="0"/>
                  <a:cs typeface="Open Sans" panose="020B0604020202020204" charset="0"/>
                </a:rPr>
                <a:t>can be a catalyst for action</a:t>
              </a:r>
            </a:p>
            <a:p>
              <a:pPr marL="800100" lvl="1" indent="-342900">
                <a:buFont typeface="Arial" panose="020B0604020202020204" pitchFamily="34" charset="0"/>
                <a:buChar char="•"/>
              </a:pPr>
              <a:endParaRPr lang="en-AU" sz="2200" spc="20" dirty="0">
                <a:solidFill>
                  <a:srgbClr val="69ADC6"/>
                </a:solidFill>
                <a:latin typeface="Open Sans" panose="020B0604020202020204" charset="0"/>
                <a:ea typeface="Open Sans" panose="020B0604020202020204" charset="0"/>
                <a:cs typeface="Open Sans" panose="020B0604020202020204" charset="0"/>
              </a:endParaRPr>
            </a:p>
            <a:p>
              <a:pPr marL="342900" indent="-342900">
                <a:buFont typeface="Arial" panose="020B0604020202020204" pitchFamily="34" charset="0"/>
                <a:buChar char="•"/>
              </a:pPr>
              <a:endParaRPr lang="en-AU" sz="2000" spc="20" dirty="0">
                <a:solidFill>
                  <a:srgbClr val="69ADC6"/>
                </a:solidFill>
                <a:latin typeface="Open Sans" panose="020B0604020202020204" charset="0"/>
                <a:ea typeface="Open Sans" panose="020B0604020202020204" charset="0"/>
                <a:cs typeface="Open Sans" panose="020B0604020202020204" charset="0"/>
              </a:endParaRPr>
            </a:p>
            <a:p>
              <a:pPr marL="285750" indent="-285750">
                <a:buFont typeface="Arial" panose="020B0604020202020204" pitchFamily="34" charset="0"/>
                <a:buChar char="•"/>
              </a:pPr>
              <a:endParaRPr lang="en-US" sz="2000" dirty="0">
                <a:solidFill>
                  <a:srgbClr val="69ADC6"/>
                </a:solidFill>
                <a:latin typeface="Open Sans" panose="020B0604020202020204" charset="0"/>
                <a:ea typeface="Open Sans" panose="020B0604020202020204" charset="0"/>
                <a:cs typeface="Open Sans" panose="020B0604020202020204" charset="0"/>
              </a:endParaRPr>
            </a:p>
            <a:p>
              <a:pPr>
                <a:lnSpc>
                  <a:spcPts val="3000"/>
                </a:lnSpc>
              </a:pPr>
              <a:endParaRPr lang="en-AU" sz="2000" spc="20" dirty="0">
                <a:solidFill>
                  <a:srgbClr val="69ADC6"/>
                </a:solidFill>
                <a:latin typeface="Open Sans"/>
              </a:endParaRPr>
            </a:p>
            <a:p>
              <a:pPr>
                <a:lnSpc>
                  <a:spcPts val="3000"/>
                </a:lnSpc>
              </a:pPr>
              <a:endParaRPr lang="en-US" sz="2000" spc="20" dirty="0">
                <a:solidFill>
                  <a:srgbClr val="69ADC6"/>
                </a:solidFill>
                <a:latin typeface="Open Sans"/>
              </a:endParaRPr>
            </a:p>
          </p:txBody>
        </p:sp>
      </p:grpSp>
    </p:spTree>
    <p:custDataLst>
      <p:tags r:id="rId1"/>
    </p:custDataLst>
    <p:extLst>
      <p:ext uri="{BB962C8B-B14F-4D97-AF65-F5344CB8AC3E}">
        <p14:creationId xmlns:p14="http://schemas.microsoft.com/office/powerpoint/2010/main" val="373601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78527"/>
            <a:ext cx="4114799" cy="4015527"/>
          </a:xfrm>
          <a:prstGeom prst="rect">
            <a:avLst/>
          </a:prstGeom>
          <a:solidFill>
            <a:schemeClr val="accent2">
              <a:lumMod val="75000"/>
              <a:alpha val="89803"/>
            </a:schemeClr>
          </a:solidFill>
        </p:spPr>
      </p:sp>
      <p:sp>
        <p:nvSpPr>
          <p:cNvPr id="4" name="TextBox 4"/>
          <p:cNvSpPr txBox="1"/>
          <p:nvPr/>
        </p:nvSpPr>
        <p:spPr>
          <a:xfrm>
            <a:off x="685800" y="622301"/>
            <a:ext cx="2764121" cy="1472326"/>
          </a:xfrm>
          <a:prstGeom prst="rect">
            <a:avLst/>
          </a:prstGeom>
        </p:spPr>
        <p:txBody>
          <a:bodyPr lIns="0" tIns="0" rIns="0" bIns="0" rtlCol="0" anchor="t">
            <a:spAutoFit/>
          </a:bodyPr>
          <a:lstStyle/>
          <a:p>
            <a:pPr algn="ctr" defTabSz="609630">
              <a:lnSpc>
                <a:spcPts val="5894"/>
              </a:lnSpc>
            </a:pP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Inquire sensitively</a:t>
            </a:r>
            <a:endParaRPr lang="en-US" sz="3600" b="1" spc="4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10"/>
          <p:cNvGrpSpPr/>
          <p:nvPr/>
        </p:nvGrpSpPr>
        <p:grpSpPr>
          <a:xfrm>
            <a:off x="4114800" y="928501"/>
            <a:ext cx="8271164" cy="5183470"/>
            <a:chOff x="-873266" y="-410166"/>
            <a:chExt cx="16542327" cy="10366938"/>
          </a:xfrm>
        </p:grpSpPr>
        <p:sp>
          <p:nvSpPr>
            <p:cNvPr id="12" name="TextBox 12"/>
            <p:cNvSpPr txBox="1"/>
            <p:nvPr/>
          </p:nvSpPr>
          <p:spPr>
            <a:xfrm>
              <a:off x="-873266" y="-410166"/>
              <a:ext cx="15788313" cy="10366938"/>
            </a:xfrm>
            <a:prstGeom prst="rect">
              <a:avLst/>
            </a:prstGeom>
          </p:spPr>
          <p:txBody>
            <a:bodyPr wrap="square" lIns="0" tIns="0" rIns="0" bIns="0" rtlCol="0" anchor="t">
              <a:spAutoFit/>
            </a:bodyPr>
            <a:lstStyle/>
            <a:p>
              <a:pPr algn="ctr"/>
              <a:r>
                <a:rPr lang="en-AU" sz="2800" spc="17" dirty="0">
                  <a:solidFill>
                    <a:srgbClr val="69ADC6"/>
                  </a:solidFill>
                  <a:latin typeface="Open Sans"/>
                </a:rPr>
                <a:t> </a:t>
              </a:r>
              <a:r>
                <a:rPr lang="en-AU" sz="3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Ask about safety and effects of abuse, </a:t>
              </a:r>
              <a:br>
                <a:rPr lang="en-AU" sz="3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br>
              <a:r>
                <a:rPr lang="en-AU" sz="32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not details of abuse  </a:t>
              </a:r>
            </a:p>
            <a:p>
              <a:endParaRPr lang="en-AU" sz="28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AU"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AU" sz="28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lgn="ctr">
                <a:buNone/>
              </a:pP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‘You don’t need to tell me details of what happened – I’d like to talk about how it’s affecting you and what might help you now in the pregnancy and </a:t>
              </a: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labour/in </a:t>
              </a: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addressing your health issues now.  </a:t>
              </a:r>
              <a:endPar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lgn="ctr">
                <a:buNone/>
              </a:pP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Are </a:t>
              </a: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you comfortable with that?’</a:t>
              </a:r>
            </a:p>
            <a:p>
              <a:pPr defTabSz="609630">
                <a:lnSpc>
                  <a:spcPts val="2500"/>
                </a:lnSpc>
              </a:pPr>
              <a:endParaRPr lang="en-AU" sz="2667" spc="17" dirty="0">
                <a:solidFill>
                  <a:srgbClr val="69ADC6"/>
                </a:solidFill>
                <a:latin typeface="Open Sans"/>
              </a:endParaRPr>
            </a:p>
          </p:txBody>
        </p:sp>
        <p:grpSp>
          <p:nvGrpSpPr>
            <p:cNvPr id="13" name="Group 13"/>
            <p:cNvGrpSpPr/>
            <p:nvPr/>
          </p:nvGrpSpPr>
          <p:grpSpPr>
            <a:xfrm>
              <a:off x="14915049" y="2857954"/>
              <a:ext cx="754012" cy="91438"/>
              <a:chOff x="258053587" y="46030152"/>
              <a:chExt cx="13045581" cy="1582020"/>
            </a:xfrm>
          </p:grpSpPr>
          <p:sp>
            <p:nvSpPr>
              <p:cNvPr id="14" name="Freeform 14"/>
              <p:cNvSpPr/>
              <p:nvPr/>
            </p:nvSpPr>
            <p:spPr>
              <a:xfrm flipH="1">
                <a:off x="258053587" y="46030152"/>
                <a:ext cx="13045581" cy="158202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spTree>
    <p:custDataLst>
      <p:tags r:id="rId1"/>
    </p:custDataLst>
    <p:extLst>
      <p:ext uri="{BB962C8B-B14F-4D97-AF65-F5344CB8AC3E}">
        <p14:creationId xmlns:p14="http://schemas.microsoft.com/office/powerpoint/2010/main" val="481518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77275"/>
            <a:ext cx="12192000" cy="6935276"/>
          </a:xfrm>
          <a:prstGeom prst="rect">
            <a:avLst/>
          </a:prstGeom>
          <a:solidFill>
            <a:schemeClr val="accent2">
              <a:lumMod val="50000"/>
              <a:alpha val="29803"/>
            </a:schemeClr>
          </a:solidFill>
        </p:spPr>
      </p:sp>
      <p:grpSp>
        <p:nvGrpSpPr>
          <p:cNvPr id="7" name="Group 3"/>
          <p:cNvGrpSpPr/>
          <p:nvPr/>
        </p:nvGrpSpPr>
        <p:grpSpPr>
          <a:xfrm>
            <a:off x="221127" y="180022"/>
            <a:ext cx="11970873" cy="999298"/>
            <a:chOff x="-852628" y="-1871059"/>
            <a:chExt cx="10263717" cy="5972205"/>
          </a:xfrm>
          <a:solidFill>
            <a:schemeClr val="accent2">
              <a:lumMod val="75000"/>
            </a:schemeClr>
          </a:solidFill>
        </p:grpSpPr>
        <p:sp>
          <p:nvSpPr>
            <p:cNvPr id="8" name="AutoShape 4"/>
            <p:cNvSpPr/>
            <p:nvPr/>
          </p:nvSpPr>
          <p:spPr>
            <a:xfrm>
              <a:off x="-852628" y="-1871059"/>
              <a:ext cx="10263717" cy="5972205"/>
            </a:xfrm>
            <a:prstGeom prst="rect">
              <a:avLst/>
            </a:prstGeom>
            <a:grpFill/>
          </p:spPr>
        </p:sp>
        <p:sp>
          <p:nvSpPr>
            <p:cNvPr id="9" name="TextBox 5"/>
            <p:cNvSpPr txBox="1"/>
            <p:nvPr/>
          </p:nvSpPr>
          <p:spPr>
            <a:xfrm>
              <a:off x="-98567" y="-1871059"/>
              <a:ext cx="8887485" cy="3968683"/>
            </a:xfrm>
            <a:prstGeom prst="rect">
              <a:avLst/>
            </a:prstGeom>
            <a:grpFill/>
          </p:spPr>
          <p:txBody>
            <a:bodyPr lIns="0" tIns="0" rIns="0" bIns="0" rtlCol="0" anchor="t">
              <a:spAutoFit/>
            </a:bodyPr>
            <a:lstStyle/>
            <a:p>
              <a:pPr algn="ctr" defTabSz="609630">
                <a:lnSpc>
                  <a:spcPts val="6000"/>
                </a:lnSpc>
              </a:pPr>
              <a:r>
                <a:rPr lang="en-AU" sz="4000" spc="150" dirty="0" smtClean="0">
                  <a:solidFill>
                    <a:srgbClr val="FFFFF6"/>
                  </a:solidFill>
                  <a:latin typeface="Open Sans Bold"/>
                </a:rPr>
                <a:t>Respond </a:t>
              </a:r>
              <a:r>
                <a:rPr lang="en-AU" sz="4000" spc="150" dirty="0">
                  <a:solidFill>
                    <a:srgbClr val="FFFFF6"/>
                  </a:solidFill>
                  <a:latin typeface="Open Sans Bold"/>
                </a:rPr>
                <a:t>respectfully</a:t>
              </a:r>
              <a:endParaRPr lang="en-US" sz="4000" spc="150" dirty="0">
                <a:solidFill>
                  <a:srgbClr val="FFFFF6"/>
                </a:solidFill>
                <a:latin typeface="Open Sans Bold"/>
              </a:endParaRPr>
            </a:p>
          </p:txBody>
        </p:sp>
      </p:grpSp>
      <p:sp>
        <p:nvSpPr>
          <p:cNvPr id="3" name="Rectangle 2"/>
          <p:cNvSpPr/>
          <p:nvPr/>
        </p:nvSpPr>
        <p:spPr>
          <a:xfrm>
            <a:off x="1521151" y="1666129"/>
            <a:ext cx="10528419" cy="1938992"/>
          </a:xfrm>
          <a:prstGeom prst="rect">
            <a:avLst/>
          </a:prstGeom>
        </p:spPr>
        <p:txBody>
          <a:bodyPr wrap="square" numCol="2">
            <a:spAutoFit/>
          </a:bodyPr>
          <a:lstStyle/>
          <a:p>
            <a:pPr marL="0" lvl="1" indent="0">
              <a:buNone/>
            </a:pPr>
            <a:endParaRPr lang="en-AU" sz="20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lvl="1" indent="0">
              <a:buNone/>
            </a:pPr>
            <a:r>
              <a:rPr lang="en-AU" altLang="en-US" sz="20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3804028938"/>
              </p:ext>
            </p:extLst>
          </p:nvPr>
        </p:nvGraphicFramePr>
        <p:xfrm>
          <a:off x="275783" y="1367328"/>
          <a:ext cx="11640436" cy="5252794"/>
        </p:xfrm>
        <a:graphic>
          <a:graphicData uri="http://schemas.openxmlformats.org/drawingml/2006/table">
            <a:tbl>
              <a:tblPr firstRow="1" bandRow="1">
                <a:tableStyleId>{5C22544A-7EE6-4342-B048-85BDC9FD1C3A}</a:tableStyleId>
              </a:tblPr>
              <a:tblGrid>
                <a:gridCol w="5820218">
                  <a:extLst>
                    <a:ext uri="{9D8B030D-6E8A-4147-A177-3AD203B41FA5}">
                      <a16:colId xmlns:a16="http://schemas.microsoft.com/office/drawing/2014/main" val="20000"/>
                    </a:ext>
                  </a:extLst>
                </a:gridCol>
                <a:gridCol w="5820218">
                  <a:extLst>
                    <a:ext uri="{9D8B030D-6E8A-4147-A177-3AD203B41FA5}">
                      <a16:colId xmlns:a16="http://schemas.microsoft.com/office/drawing/2014/main" val="20001"/>
                    </a:ext>
                  </a:extLst>
                </a:gridCol>
              </a:tblGrid>
              <a:tr h="2391934">
                <a:tc>
                  <a:txBody>
                    <a:bodyPr/>
                    <a:lstStyle/>
                    <a:p>
                      <a:pPr algn="ctr"/>
                      <a:r>
                        <a:rPr lang="en-AU" sz="2000" b="1" u="sng"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Listen actively and believe</a:t>
                      </a:r>
                    </a:p>
                    <a:p>
                      <a:pPr lvl="1" algn="ctr"/>
                      <a:r>
                        <a:rPr lang="en-AU" sz="20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lvl="1" algn="ctr"/>
                      <a:r>
                        <a:rPr lang="en-AU" sz="20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 believe you</a:t>
                      </a:r>
                    </a:p>
                    <a:p>
                      <a:pPr lvl="1" algn="ctr"/>
                      <a:r>
                        <a:rPr lang="en-AU" sz="20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Thankyou for telling me</a:t>
                      </a:r>
                    </a:p>
                    <a:p>
                      <a:pPr lvl="1" algn="ctr"/>
                      <a:r>
                        <a:rPr lang="en-AU" sz="20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Be aware of non-verbal cues</a:t>
                      </a:r>
                    </a:p>
                    <a:p>
                      <a:endParaRPr lang="en-AU" dirty="0"/>
                    </a:p>
                  </a:txBody>
                  <a:tcPr>
                    <a:solidFill>
                      <a:schemeClr val="bg1"/>
                    </a:solidFill>
                  </a:tcPr>
                </a:tc>
                <a:tc>
                  <a:txBody>
                    <a:bodyPr/>
                    <a:lstStyle/>
                    <a:p>
                      <a:pPr algn="ctr"/>
                      <a:r>
                        <a:rPr lang="en-US" sz="2000" b="1" u="sng"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Validate and normalise responses to sexual </a:t>
                      </a:r>
                      <a:r>
                        <a:rPr lang="en-AU" sz="2000" b="1" u="sng"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assault</a:t>
                      </a:r>
                    </a:p>
                    <a:p>
                      <a:pPr lvl="1" algn="ctr"/>
                      <a:endParaRPr lang="en-US" sz="20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lgn="ctr"/>
                      <a:r>
                        <a:rPr lang="en-US" sz="20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It makes sense that you would feel like that</a:t>
                      </a:r>
                    </a:p>
                    <a:p>
                      <a:pPr lvl="1" algn="ctr"/>
                      <a:r>
                        <a:rPr lang="en-US" sz="20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That sounds understandable given what you have been </a:t>
                      </a:r>
                      <a:r>
                        <a:rPr lang="en-AU" sz="2000" b="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though </a:t>
                      </a:r>
                    </a:p>
                    <a:p>
                      <a:endParaRPr lang="en-AU" dirty="0"/>
                    </a:p>
                  </a:txBody>
                  <a:tcPr>
                    <a:solidFill>
                      <a:schemeClr val="bg1"/>
                    </a:solidFill>
                  </a:tcPr>
                </a:tc>
                <a:extLst>
                  <a:ext uri="{0D108BD9-81ED-4DB2-BD59-A6C34878D82A}">
                    <a16:rowId xmlns:a16="http://schemas.microsoft.com/office/drawing/2014/main" val="10000"/>
                  </a:ext>
                </a:extLst>
              </a:tr>
              <a:tr h="2860860">
                <a:tc>
                  <a:txBody>
                    <a:bodyPr/>
                    <a:lstStyle/>
                    <a:p>
                      <a:pPr algn="ctr"/>
                      <a:r>
                        <a:rPr lang="en-US" sz="2000" b="1" u="sng"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Place blame with perpetrator not person experiencing abuse</a:t>
                      </a:r>
                    </a:p>
                    <a:p>
                      <a:pPr lvl="1" algn="ctr"/>
                      <a:endParaRPr lang="en-US" sz="20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lgn="ctr"/>
                      <a:r>
                        <a:rPr lang="en-US" sz="20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It’s not your fault, they/he should not have done that</a:t>
                      </a:r>
                    </a:p>
                    <a:p>
                      <a:pPr lvl="1" algn="ctr"/>
                      <a:r>
                        <a:rPr lang="en-US" sz="20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You should not have had to experience that</a:t>
                      </a:r>
                    </a:p>
                    <a:p>
                      <a:pPr lvl="1" algn="ctr"/>
                      <a:r>
                        <a:rPr lang="en-US" sz="20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You have a right to a respectful and safe relationship </a:t>
                      </a:r>
                    </a:p>
                    <a:p>
                      <a:endParaRPr lang="en-AU" dirty="0"/>
                    </a:p>
                  </a:txBody>
                  <a:tcPr>
                    <a:solidFill>
                      <a:schemeClr val="bg1"/>
                    </a:solidFill>
                  </a:tcPr>
                </a:tc>
                <a:tc>
                  <a:txBody>
                    <a:bodyPr/>
                    <a:lstStyle/>
                    <a:p>
                      <a:pPr algn="ctr"/>
                      <a:r>
                        <a:rPr lang="en-US" sz="2000" b="1" u="sng"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Help people identify &amp; </a:t>
                      </a:r>
                      <a:r>
                        <a:rPr lang="en-AU" sz="2000" b="1" u="sng"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express their needs &amp; concerns and provide options</a:t>
                      </a:r>
                    </a:p>
                    <a:p>
                      <a:pPr lvl="1" algn="ctr"/>
                      <a:endParaRPr lang="en-US" sz="20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lgn="ctr"/>
                      <a:r>
                        <a:rPr lang="en-US" sz="20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Is there anything that you need now or are concerned about?</a:t>
                      </a:r>
                    </a:p>
                    <a:p>
                      <a:pPr lvl="1" algn="ctr"/>
                      <a:r>
                        <a:rPr lang="en-US" altLang="en-US" sz="20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Would you like to speak with someone about what happened to you?</a:t>
                      </a:r>
                    </a:p>
                    <a:p>
                      <a:endParaRPr lang="en-AU" dirty="0"/>
                    </a:p>
                  </a:txBody>
                  <a:tcPr>
                    <a:solidFill>
                      <a:schemeClr val="bg1"/>
                    </a:solidFill>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4143679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78527"/>
            <a:ext cx="4114799" cy="4015527"/>
          </a:xfrm>
          <a:prstGeom prst="rect">
            <a:avLst/>
          </a:prstGeom>
          <a:solidFill>
            <a:schemeClr val="accent2">
              <a:lumMod val="75000"/>
              <a:alpha val="89803"/>
            </a:schemeClr>
          </a:solidFill>
        </p:spPr>
      </p:sp>
      <p:sp>
        <p:nvSpPr>
          <p:cNvPr id="4" name="TextBox 4"/>
          <p:cNvSpPr txBox="1"/>
          <p:nvPr/>
        </p:nvSpPr>
        <p:spPr>
          <a:xfrm>
            <a:off x="685800" y="622301"/>
            <a:ext cx="2764121" cy="1661993"/>
          </a:xfrm>
          <a:prstGeom prst="rect">
            <a:avLst/>
          </a:prstGeom>
        </p:spPr>
        <p:txBody>
          <a:bodyPr lIns="0" tIns="0" rIns="0" bIns="0" rtlCol="0" anchor="t">
            <a:spAutoFit/>
          </a:bodyPr>
          <a:lstStyle/>
          <a:p>
            <a:pPr algn="ct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Asking about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safety</a:t>
            </a:r>
            <a:endPar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10"/>
          <p:cNvGrpSpPr/>
          <p:nvPr/>
        </p:nvGrpSpPr>
        <p:grpSpPr>
          <a:xfrm>
            <a:off x="4208806" y="687646"/>
            <a:ext cx="7399491" cy="5060360"/>
            <a:chOff x="870080" y="-6087719"/>
            <a:chExt cx="14798981" cy="10120719"/>
          </a:xfrm>
        </p:grpSpPr>
        <p:sp>
          <p:nvSpPr>
            <p:cNvPr id="12" name="TextBox 12"/>
            <p:cNvSpPr txBox="1"/>
            <p:nvPr/>
          </p:nvSpPr>
          <p:spPr>
            <a:xfrm>
              <a:off x="870080" y="-6087719"/>
              <a:ext cx="11750463" cy="10120719"/>
            </a:xfrm>
            <a:prstGeom prst="rect">
              <a:avLst/>
            </a:prstGeom>
          </p:spPr>
          <p:txBody>
            <a:bodyPr wrap="square" lIns="0" tIns="0" rIns="0" bIns="0" rtlCol="0" anchor="t">
              <a:spAutoFit/>
            </a:bodyPr>
            <a:lstStyle/>
            <a:p>
              <a:pPr lvl="1"/>
              <a:r>
                <a:rPr lang="en-AU" sz="2800" b="1" spc="17" dirty="0" smtClean="0">
                  <a:latin typeface="Open Sans"/>
                </a:rPr>
                <a:t> </a:t>
              </a: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Is anything like that still going on?</a:t>
              </a:r>
            </a:p>
            <a:p>
              <a:pPr lvl="1"/>
              <a:endParaRPr lang="en-AU" sz="2800" b="1" dirty="0" smtClean="0">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Do </a:t>
              </a: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you feel safe now?</a:t>
              </a:r>
            </a:p>
            <a:p>
              <a:pPr lvl="1"/>
              <a:endParaRPr lang="en-AU" sz="2800" b="1" dirty="0" smtClean="0">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Will </a:t>
              </a:r>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you be safe when you leave here?</a:t>
              </a:r>
            </a:p>
            <a:p>
              <a:pPr lvl="1"/>
              <a:endParaRPr lang="en-AU" sz="2800" b="1" dirty="0" smtClean="0">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Is </a:t>
              </a:r>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anyone treating you or other people around you like that now?</a:t>
              </a:r>
            </a:p>
            <a:p>
              <a:pPr defTabSz="609630">
                <a:lnSpc>
                  <a:spcPts val="2500"/>
                </a:lnSpc>
              </a:pPr>
              <a:endParaRPr lang="en-AU" sz="2667" spc="17" dirty="0">
                <a:latin typeface="Open Sans"/>
              </a:endParaRPr>
            </a:p>
          </p:txBody>
        </p:sp>
        <p:grpSp>
          <p:nvGrpSpPr>
            <p:cNvPr id="13" name="Group 13"/>
            <p:cNvGrpSpPr/>
            <p:nvPr/>
          </p:nvGrpSpPr>
          <p:grpSpPr>
            <a:xfrm>
              <a:off x="14915049" y="2857954"/>
              <a:ext cx="754012" cy="91438"/>
              <a:chOff x="258053587" y="46030152"/>
              <a:chExt cx="13045581" cy="1582020"/>
            </a:xfrm>
          </p:grpSpPr>
          <p:sp>
            <p:nvSpPr>
              <p:cNvPr id="14" name="Freeform 14"/>
              <p:cNvSpPr/>
              <p:nvPr/>
            </p:nvSpPr>
            <p:spPr>
              <a:xfrm flipH="1">
                <a:off x="258053587" y="46030152"/>
                <a:ext cx="13045581" cy="158202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pic>
        <p:nvPicPr>
          <p:cNvPr id="8" name="Picture 7"/>
          <p:cNvPicPr>
            <a:picLocks noChangeAspect="1"/>
          </p:cNvPicPr>
          <p:nvPr/>
        </p:nvPicPr>
        <p:blipFill rotWithShape="1">
          <a:blip r:embed="rId4"/>
          <a:srcRect r="92858"/>
          <a:stretch/>
        </p:blipFill>
        <p:spPr>
          <a:xfrm>
            <a:off x="9656750" y="824190"/>
            <a:ext cx="2106164" cy="6350004"/>
          </a:xfrm>
          <a:prstGeom prst="rect">
            <a:avLst/>
          </a:prstGeom>
        </p:spPr>
      </p:pic>
    </p:spTree>
    <p:custDataLst>
      <p:tags r:id="rId1"/>
    </p:custDataLst>
    <p:extLst>
      <p:ext uri="{BB962C8B-B14F-4D97-AF65-F5344CB8AC3E}">
        <p14:creationId xmlns:p14="http://schemas.microsoft.com/office/powerpoint/2010/main" val="249022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 y="-78526"/>
            <a:ext cx="5689599" cy="4269527"/>
          </a:xfrm>
          <a:prstGeom prst="rect">
            <a:avLst/>
          </a:prstGeom>
          <a:solidFill>
            <a:schemeClr val="accent2">
              <a:lumMod val="75000"/>
              <a:alpha val="89803"/>
            </a:schemeClr>
          </a:solidFill>
        </p:spPr>
      </p:sp>
      <p:sp>
        <p:nvSpPr>
          <p:cNvPr id="4" name="TextBox 4"/>
          <p:cNvSpPr txBox="1"/>
          <p:nvPr/>
        </p:nvSpPr>
        <p:spPr>
          <a:xfrm>
            <a:off x="457200" y="579379"/>
            <a:ext cx="4779818" cy="702244"/>
          </a:xfrm>
          <a:prstGeom prst="rect">
            <a:avLst/>
          </a:prstGeom>
        </p:spPr>
        <p:txBody>
          <a:bodyPr wrap="square" lIns="0" tIns="0" rIns="0" bIns="0" rtlCol="0" anchor="t">
            <a:spAutoFit/>
          </a:bodyPr>
          <a:lstStyle/>
          <a:p>
            <a:pPr>
              <a:lnSpc>
                <a:spcPts val="5894"/>
              </a:lnSpc>
            </a:pP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Ask yourself …</a:t>
            </a:r>
            <a:endParaRPr lang="en-US" sz="4000" b="1" spc="4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0" name="Group 10"/>
          <p:cNvGrpSpPr/>
          <p:nvPr/>
        </p:nvGrpSpPr>
        <p:grpSpPr>
          <a:xfrm>
            <a:off x="6149110" y="1244601"/>
            <a:ext cx="5866778" cy="1599687"/>
            <a:chOff x="3181497" y="-1623670"/>
            <a:chExt cx="11733555" cy="3199373"/>
          </a:xfrm>
        </p:grpSpPr>
        <p:sp>
          <p:nvSpPr>
            <p:cNvPr id="12" name="TextBox 12"/>
            <p:cNvSpPr txBox="1"/>
            <p:nvPr/>
          </p:nvSpPr>
          <p:spPr>
            <a:xfrm>
              <a:off x="3181497" y="934501"/>
              <a:ext cx="11542695" cy="641202"/>
            </a:xfrm>
            <a:prstGeom prst="rect">
              <a:avLst/>
            </a:prstGeom>
          </p:spPr>
          <p:txBody>
            <a:bodyPr wrap="square" lIns="0" tIns="0" rIns="0" bIns="0" rtlCol="0" anchor="t">
              <a:spAutoFit/>
            </a:bodyPr>
            <a:lstStyle/>
            <a:p>
              <a:pPr>
                <a:lnSpc>
                  <a:spcPts val="2500"/>
                </a:lnSpc>
              </a:pPr>
              <a:endParaRPr lang="en-AU" sz="2667" spc="17">
                <a:solidFill>
                  <a:srgbClr val="69ADC6"/>
                </a:solidFill>
                <a:latin typeface="Open Sans"/>
              </a:endParaRPr>
            </a:p>
          </p:txBody>
        </p:sp>
        <p:grpSp>
          <p:nvGrpSpPr>
            <p:cNvPr id="13" name="Group 13"/>
            <p:cNvGrpSpPr/>
            <p:nvPr/>
          </p:nvGrpSpPr>
          <p:grpSpPr>
            <a:xfrm>
              <a:off x="12930481" y="-1623670"/>
              <a:ext cx="1984571" cy="812800"/>
              <a:chOff x="223717427" y="-31508936"/>
              <a:chExt cx="34336160" cy="14062710"/>
            </a:xfrm>
          </p:grpSpPr>
          <p:sp>
            <p:nvSpPr>
              <p:cNvPr id="14" name="Freeform 14"/>
              <p:cNvSpPr/>
              <p:nvPr/>
            </p:nvSpPr>
            <p:spPr>
              <a:xfrm>
                <a:off x="223717427" y="-31508936"/>
                <a:ext cx="34336160" cy="1406271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bg1">
                  <a:alpha val="90000"/>
                </a:schemeClr>
              </a:solidFill>
            </p:spPr>
          </p:sp>
        </p:grpSp>
      </p:grpSp>
      <p:pic>
        <p:nvPicPr>
          <p:cNvPr id="25" name="Picture 24"/>
          <p:cNvPicPr>
            <a:picLocks noChangeAspect="1"/>
          </p:cNvPicPr>
          <p:nvPr/>
        </p:nvPicPr>
        <p:blipFill>
          <a:blip r:embed="rId4"/>
          <a:stretch>
            <a:fillRect/>
          </a:stretch>
        </p:blipFill>
        <p:spPr>
          <a:xfrm>
            <a:off x="457200" y="3927324"/>
            <a:ext cx="11201400" cy="2743200"/>
          </a:xfrm>
          <a:prstGeom prst="rect">
            <a:avLst/>
          </a:prstGeom>
        </p:spPr>
      </p:pic>
      <p:sp>
        <p:nvSpPr>
          <p:cNvPr id="11" name="TextBox 12"/>
          <p:cNvSpPr txBox="1"/>
          <p:nvPr/>
        </p:nvSpPr>
        <p:spPr>
          <a:xfrm>
            <a:off x="6146799" y="470134"/>
            <a:ext cx="5771348" cy="1661993"/>
          </a:xfrm>
          <a:prstGeom prst="rect">
            <a:avLst/>
          </a:prstGeom>
        </p:spPr>
        <p:txBody>
          <a:bodyPr wrap="square" lIns="0" tIns="0" rIns="0" bIns="0" rtlCol="0" anchor="t">
            <a:spAutoFit/>
          </a:bodyPr>
          <a:lstStyle/>
          <a:p>
            <a:r>
              <a:rPr lang="en-US" sz="36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What deters you from having a conversation about sexual assault? </a:t>
            </a:r>
          </a:p>
        </p:txBody>
      </p:sp>
    </p:spTree>
    <p:custDataLst>
      <p:tags r:id="rId1"/>
    </p:custDataLst>
    <p:extLst>
      <p:ext uri="{BB962C8B-B14F-4D97-AF65-F5344CB8AC3E}">
        <p14:creationId xmlns:p14="http://schemas.microsoft.com/office/powerpoint/2010/main" val="347101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alphaModFix amt="30000"/>
          </a:blip>
          <a:srcRect b="45639"/>
          <a:stretch>
            <a:fillRect/>
          </a:stretch>
        </p:blipFill>
        <p:spPr>
          <a:xfrm>
            <a:off x="39248" y="22719"/>
            <a:ext cx="12192000" cy="4521994"/>
          </a:xfrm>
          <a:prstGeom prst="rect">
            <a:avLst/>
          </a:prstGeom>
        </p:spPr>
      </p:pic>
      <p:sp>
        <p:nvSpPr>
          <p:cNvPr id="3" name="TextBox 3"/>
          <p:cNvSpPr txBox="1"/>
          <p:nvPr/>
        </p:nvSpPr>
        <p:spPr>
          <a:xfrm>
            <a:off x="3138807" y="386165"/>
            <a:ext cx="7010400" cy="756617"/>
          </a:xfrm>
          <a:prstGeom prst="rect">
            <a:avLst/>
          </a:prstGeom>
        </p:spPr>
        <p:txBody>
          <a:bodyPr wrap="square" lIns="0" tIns="0" rIns="0" bIns="0" rtlCol="0" anchor="t">
            <a:spAutoFit/>
          </a:bodyPr>
          <a:lstStyle/>
          <a:p>
            <a:pPr defTabSz="609630">
              <a:lnSpc>
                <a:spcPts val="5894"/>
              </a:lnSpc>
            </a:pPr>
            <a:r>
              <a:rPr lang="en-US" sz="4334" spc="43" dirty="0">
                <a:solidFill>
                  <a:schemeClr val="accent2">
                    <a:lumMod val="50000"/>
                  </a:schemeClr>
                </a:solidFill>
                <a:latin typeface="Open Sans"/>
              </a:rPr>
              <a:t>Mandatory reporting</a:t>
            </a:r>
          </a:p>
        </p:txBody>
      </p:sp>
      <p:sp>
        <p:nvSpPr>
          <p:cNvPr id="4" name="AutoShape 4"/>
          <p:cNvSpPr/>
          <p:nvPr/>
        </p:nvSpPr>
        <p:spPr>
          <a:xfrm>
            <a:off x="6367475" y="1974078"/>
            <a:ext cx="5598578" cy="4647577"/>
          </a:xfrm>
          <a:prstGeom prst="rect">
            <a:avLst/>
          </a:prstGeom>
          <a:solidFill>
            <a:schemeClr val="accent2">
              <a:lumMod val="75000"/>
            </a:schemeClr>
          </a:solidFill>
        </p:spPr>
      </p:sp>
      <p:grpSp>
        <p:nvGrpSpPr>
          <p:cNvPr id="5" name="Group 5"/>
          <p:cNvGrpSpPr/>
          <p:nvPr/>
        </p:nvGrpSpPr>
        <p:grpSpPr>
          <a:xfrm>
            <a:off x="381068" y="791596"/>
            <a:ext cx="11739163" cy="4476829"/>
            <a:chOff x="203720" y="-5995827"/>
            <a:chExt cx="11543835" cy="18826044"/>
          </a:xfrm>
        </p:grpSpPr>
        <p:sp>
          <p:nvSpPr>
            <p:cNvPr id="6" name="TextBox 6"/>
            <p:cNvSpPr txBox="1"/>
            <p:nvPr/>
          </p:nvSpPr>
          <p:spPr>
            <a:xfrm>
              <a:off x="203720" y="-5995827"/>
              <a:ext cx="6158730" cy="1476814"/>
            </a:xfrm>
            <a:prstGeom prst="rect">
              <a:avLst/>
            </a:prstGeom>
          </p:spPr>
          <p:txBody>
            <a:bodyPr wrap="square" lIns="0" tIns="0" rIns="0" bIns="0" rtlCol="0" anchor="t">
              <a:spAutoFit/>
            </a:bodyPr>
            <a:lstStyle/>
            <a:p>
              <a:pPr defTabSz="609630">
                <a:lnSpc>
                  <a:spcPts val="3080"/>
                </a:lnSpc>
              </a:pPr>
              <a:endParaRPr lang="en-AU" sz="1600" b="1" spc="286" dirty="0">
                <a:solidFill>
                  <a:schemeClr val="bg1"/>
                </a:solidFill>
                <a:latin typeface="Open Sans"/>
              </a:endParaRPr>
            </a:p>
          </p:txBody>
        </p:sp>
        <p:sp>
          <p:nvSpPr>
            <p:cNvPr id="7" name="TextBox 7"/>
            <p:cNvSpPr txBox="1"/>
            <p:nvPr/>
          </p:nvSpPr>
          <p:spPr>
            <a:xfrm>
              <a:off x="6847633" y="5582317"/>
              <a:ext cx="4899922" cy="7247900"/>
            </a:xfrm>
            <a:prstGeom prst="rect">
              <a:avLst/>
            </a:prstGeom>
          </p:spPr>
          <p:txBody>
            <a:bodyPr wrap="square" lIns="0" tIns="0" rIns="0" bIns="0" rtlCol="0" anchor="t">
              <a:spAutoFit/>
            </a:bodyPr>
            <a:lstStyle/>
            <a:p>
              <a:r>
                <a:rPr lang="en-AU" sz="28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It is important to know your hospital’s policies around duty of care and mandatory reporting</a:t>
              </a:r>
              <a:endParaRPr lang="en-AU"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8" name="AutoShape 8"/>
          <p:cNvSpPr/>
          <p:nvPr/>
        </p:nvSpPr>
        <p:spPr>
          <a:xfrm>
            <a:off x="404024" y="1974078"/>
            <a:ext cx="5316448" cy="4647577"/>
          </a:xfrm>
          <a:prstGeom prst="rect">
            <a:avLst/>
          </a:prstGeom>
          <a:solidFill>
            <a:schemeClr val="accent2">
              <a:lumMod val="75000"/>
            </a:schemeClr>
          </a:solidFill>
        </p:spPr>
      </p:sp>
      <p:grpSp>
        <p:nvGrpSpPr>
          <p:cNvPr id="9" name="Group 9"/>
          <p:cNvGrpSpPr/>
          <p:nvPr/>
        </p:nvGrpSpPr>
        <p:grpSpPr>
          <a:xfrm>
            <a:off x="666039" y="3503527"/>
            <a:ext cx="5054433" cy="1723549"/>
            <a:chOff x="1454908" y="1805521"/>
            <a:chExt cx="5398428" cy="3432545"/>
          </a:xfrm>
        </p:grpSpPr>
        <p:sp>
          <p:nvSpPr>
            <p:cNvPr id="10" name="TextBox 10"/>
            <p:cNvSpPr txBox="1"/>
            <p:nvPr/>
          </p:nvSpPr>
          <p:spPr>
            <a:xfrm>
              <a:off x="1454908" y="3254440"/>
              <a:ext cx="5398428" cy="699407"/>
            </a:xfrm>
            <a:prstGeom prst="rect">
              <a:avLst/>
            </a:prstGeom>
          </p:spPr>
          <p:txBody>
            <a:bodyPr wrap="square" lIns="0" tIns="0" rIns="0" bIns="0" rtlCol="0" anchor="t">
              <a:spAutoFit/>
            </a:bodyPr>
            <a:lstStyle/>
            <a:p>
              <a:pPr algn="ctr" defTabSz="609630">
                <a:lnSpc>
                  <a:spcPts val="3080"/>
                </a:lnSpc>
              </a:pPr>
              <a:endParaRPr lang="en-AU" sz="1600" b="1" spc="286" dirty="0">
                <a:solidFill>
                  <a:srgbClr val="FFFFF6"/>
                </a:solidFill>
                <a:latin typeface="Open Sans"/>
              </a:endParaRPr>
            </a:p>
          </p:txBody>
        </p:sp>
        <p:sp>
          <p:nvSpPr>
            <p:cNvPr id="11" name="TextBox 11"/>
            <p:cNvSpPr txBox="1"/>
            <p:nvPr/>
          </p:nvSpPr>
          <p:spPr>
            <a:xfrm>
              <a:off x="1634188" y="1805521"/>
              <a:ext cx="5219148" cy="3432545"/>
            </a:xfrm>
            <a:prstGeom prst="rect">
              <a:avLst/>
            </a:prstGeom>
          </p:spPr>
          <p:txBody>
            <a:bodyPr lIns="0" tIns="0" rIns="0" bIns="0" rtlCol="0" anchor="t">
              <a:spAutoFit/>
            </a:bodyPr>
            <a:lstStyle/>
            <a:p>
              <a:r>
                <a:rPr lang="en-AU"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Health professionals have a legal responsibility to report disclosed or suspected child abuse. </a:t>
              </a:r>
            </a:p>
          </p:txBody>
        </p:sp>
      </p:grpSp>
    </p:spTree>
    <p:custDataLst>
      <p:tags r:id="rId1"/>
    </p:custDataLst>
    <p:extLst>
      <p:ext uri="{BB962C8B-B14F-4D97-AF65-F5344CB8AC3E}">
        <p14:creationId xmlns:p14="http://schemas.microsoft.com/office/powerpoint/2010/main" val="1443395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44CF3B50-1984-4FFB-8CBE-AA4EDBEC2050}"/>
              </a:ext>
            </a:extLst>
          </p:cNvPr>
          <p:cNvSpPr txBox="1"/>
          <p:nvPr/>
        </p:nvSpPr>
        <p:spPr>
          <a:xfrm>
            <a:off x="102673" y="2460287"/>
            <a:ext cx="5066959" cy="584775"/>
          </a:xfrm>
          <a:prstGeom prst="rect">
            <a:avLst/>
          </a:prstGeom>
          <a:noFill/>
        </p:spPr>
        <p:txBody>
          <a:bodyPr wrap="square" rtlCol="0">
            <a:spAutoFit/>
          </a:bodyPr>
          <a:lstStyle/>
          <a:p>
            <a:pPr algn="ctr" defTabSz="457200"/>
            <a:r>
              <a:rPr lang="en-US" sz="3200" b="1" dirty="0">
                <a:solidFill>
                  <a:srgbClr val="272727"/>
                </a:solidFill>
                <a:latin typeface="Calibri" panose="020F0502020204030204" pitchFamily="34" charset="0"/>
                <a:cs typeface="Calibri" panose="020F0502020204030204" pitchFamily="34" charset="0"/>
              </a:rPr>
              <a:t>1800 737 732</a:t>
            </a:r>
          </a:p>
        </p:txBody>
      </p:sp>
      <p:pic>
        <p:nvPicPr>
          <p:cNvPr id="22" name="Picture 21">
            <a:extLst>
              <a:ext uri="{FF2B5EF4-FFF2-40B4-BE49-F238E27FC236}">
                <a16:creationId xmlns:a16="http://schemas.microsoft.com/office/drawing/2014/main" id="{42F9FBB0-18F8-4A30-BCC2-468CDE1510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630" y="1371118"/>
            <a:ext cx="3884180" cy="1069484"/>
          </a:xfrm>
          <a:prstGeom prst="rect">
            <a:avLst/>
          </a:prstGeom>
        </p:spPr>
      </p:pic>
      <p:sp>
        <p:nvSpPr>
          <p:cNvPr id="23" name="TextBox 22">
            <a:extLst>
              <a:ext uri="{FF2B5EF4-FFF2-40B4-BE49-F238E27FC236}">
                <a16:creationId xmlns:a16="http://schemas.microsoft.com/office/drawing/2014/main" id="{47940538-39F7-4647-822D-EF2F95456E2E}"/>
              </a:ext>
            </a:extLst>
          </p:cNvPr>
          <p:cNvSpPr txBox="1"/>
          <p:nvPr/>
        </p:nvSpPr>
        <p:spPr>
          <a:xfrm>
            <a:off x="2321424" y="6754053"/>
            <a:ext cx="8008519" cy="1015663"/>
          </a:xfrm>
          <a:prstGeom prst="rect">
            <a:avLst/>
          </a:prstGeom>
          <a:noFill/>
        </p:spPr>
        <p:txBody>
          <a:bodyPr wrap="square" rtlCol="0">
            <a:spAutoFit/>
          </a:bodyPr>
          <a:lstStyle/>
          <a:p>
            <a:pPr defTabSz="457200"/>
            <a:endParaRPr lang="en-AU" sz="4000" b="1" dirty="0">
              <a:solidFill>
                <a:prstClr val="black"/>
              </a:solidFill>
              <a:latin typeface="Calibri" panose="020F0502020204030204" pitchFamily="34" charset="0"/>
              <a:cs typeface="Calibri" panose="020F0502020204030204" pitchFamily="34" charset="0"/>
            </a:endParaRPr>
          </a:p>
          <a:p>
            <a:pPr defTabSz="457200"/>
            <a:r>
              <a:rPr lang="en-AU" sz="2000" dirty="0">
                <a:solidFill>
                  <a:prstClr val="black"/>
                </a:solidFill>
                <a:latin typeface="Calibri" panose="020F0502020204030204" pitchFamily="34" charset="0"/>
                <a:cs typeface="Calibri" panose="020F0502020204030204" pitchFamily="34" charset="0"/>
              </a:rPr>
              <a:t> </a:t>
            </a:r>
          </a:p>
        </p:txBody>
      </p:sp>
      <p:sp>
        <p:nvSpPr>
          <p:cNvPr id="24" name="TextBox 23">
            <a:extLst>
              <a:ext uri="{FF2B5EF4-FFF2-40B4-BE49-F238E27FC236}">
                <a16:creationId xmlns:a16="http://schemas.microsoft.com/office/drawing/2014/main" id="{2B5914F1-8E67-4616-96E3-8F92F2A30477}"/>
              </a:ext>
            </a:extLst>
          </p:cNvPr>
          <p:cNvSpPr txBox="1"/>
          <p:nvPr/>
        </p:nvSpPr>
        <p:spPr>
          <a:xfrm>
            <a:off x="2321423" y="6871936"/>
            <a:ext cx="4302174" cy="369332"/>
          </a:xfrm>
          <a:prstGeom prst="rect">
            <a:avLst/>
          </a:prstGeom>
          <a:noFill/>
        </p:spPr>
        <p:txBody>
          <a:bodyPr wrap="square" rtlCol="0">
            <a:spAutoFit/>
          </a:bodyPr>
          <a:lstStyle/>
          <a:p>
            <a:pPr defTabSz="457200"/>
            <a:endParaRPr lang="en-AU" dirty="0">
              <a:solidFill>
                <a:prstClr val="black"/>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B3A3FFB1-5F4B-494F-98AE-16974E652730}"/>
              </a:ext>
            </a:extLst>
          </p:cNvPr>
          <p:cNvSpPr txBox="1"/>
          <p:nvPr/>
        </p:nvSpPr>
        <p:spPr>
          <a:xfrm>
            <a:off x="3265956" y="5255423"/>
            <a:ext cx="2515738" cy="523220"/>
          </a:xfrm>
          <a:prstGeom prst="rect">
            <a:avLst/>
          </a:prstGeom>
          <a:noFill/>
        </p:spPr>
        <p:txBody>
          <a:bodyPr wrap="square" rtlCol="0">
            <a:spAutoFit/>
          </a:bodyPr>
          <a:lstStyle/>
          <a:p>
            <a:pPr defTabSz="457200"/>
            <a:r>
              <a:rPr lang="en-AU" sz="2800" dirty="0">
                <a:solidFill>
                  <a:prstClr val="black"/>
                </a:solidFill>
                <a:latin typeface="Calibri" panose="020F0502020204030204" pitchFamily="34" charset="0"/>
                <a:cs typeface="Calibri" panose="020F0502020204030204" pitchFamily="34" charset="0"/>
              </a:rPr>
              <a:t>LGBTIQ</a:t>
            </a:r>
            <a:endParaRPr lang="en-AU" dirty="0">
              <a:solidFill>
                <a:prstClr val="black"/>
              </a:solidFill>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63E4BDE-DB93-4D49-B416-22F0D19D8CE9}"/>
              </a:ext>
            </a:extLst>
          </p:cNvPr>
          <p:cNvSpPr txBox="1"/>
          <p:nvPr/>
        </p:nvSpPr>
        <p:spPr>
          <a:xfrm>
            <a:off x="9007670" y="3894176"/>
            <a:ext cx="4550660" cy="523220"/>
          </a:xfrm>
          <a:prstGeom prst="rect">
            <a:avLst/>
          </a:prstGeom>
          <a:noFill/>
        </p:spPr>
        <p:txBody>
          <a:bodyPr wrap="square" rtlCol="0">
            <a:spAutoFit/>
          </a:bodyPr>
          <a:lstStyle/>
          <a:p>
            <a:pPr defTabSz="457200"/>
            <a:r>
              <a:rPr lang="en-AU" sz="2800" b="1" dirty="0">
                <a:solidFill>
                  <a:prstClr val="black"/>
                </a:solidFill>
                <a:latin typeface="Calibri" panose="020F0502020204030204" pitchFamily="34" charset="0"/>
                <a:cs typeface="Calibri" panose="020F0502020204030204" pitchFamily="34" charset="0"/>
              </a:rPr>
              <a:t>1800 755 988</a:t>
            </a:r>
          </a:p>
        </p:txBody>
      </p:sp>
      <p:pic>
        <p:nvPicPr>
          <p:cNvPr id="27" name="Picture 26">
            <a:extLst>
              <a:ext uri="{FF2B5EF4-FFF2-40B4-BE49-F238E27FC236}">
                <a16:creationId xmlns:a16="http://schemas.microsoft.com/office/drawing/2014/main" id="{F7827A4E-7490-438D-B894-496BEECF0FF8}"/>
              </a:ext>
            </a:extLst>
          </p:cNvPr>
          <p:cNvPicPr>
            <a:picLocks noChangeAspect="1"/>
          </p:cNvPicPr>
          <p:nvPr/>
        </p:nvPicPr>
        <p:blipFill>
          <a:blip r:embed="rId5"/>
          <a:stretch>
            <a:fillRect/>
          </a:stretch>
        </p:blipFill>
        <p:spPr>
          <a:xfrm>
            <a:off x="5835135" y="3743386"/>
            <a:ext cx="1951845" cy="944169"/>
          </a:xfrm>
          <a:prstGeom prst="rect">
            <a:avLst/>
          </a:prstGeom>
        </p:spPr>
      </p:pic>
      <p:pic>
        <p:nvPicPr>
          <p:cNvPr id="28" name="Picture 27">
            <a:extLst>
              <a:ext uri="{FF2B5EF4-FFF2-40B4-BE49-F238E27FC236}">
                <a16:creationId xmlns:a16="http://schemas.microsoft.com/office/drawing/2014/main" id="{1F1DAC89-FFA4-426A-9D02-AC31F627A3F8}"/>
              </a:ext>
            </a:extLst>
          </p:cNvPr>
          <p:cNvPicPr>
            <a:picLocks noChangeAspect="1"/>
          </p:cNvPicPr>
          <p:nvPr/>
        </p:nvPicPr>
        <p:blipFill>
          <a:blip r:embed="rId6"/>
          <a:stretch>
            <a:fillRect/>
          </a:stretch>
        </p:blipFill>
        <p:spPr>
          <a:xfrm>
            <a:off x="5742321" y="5186568"/>
            <a:ext cx="3970184" cy="606796"/>
          </a:xfrm>
          <a:prstGeom prst="rect">
            <a:avLst/>
          </a:prstGeom>
        </p:spPr>
      </p:pic>
      <p:pic>
        <p:nvPicPr>
          <p:cNvPr id="29" name="Picture 2" descr="safe steps Family Violence Response Centre">
            <a:extLst>
              <a:ext uri="{FF2B5EF4-FFF2-40B4-BE49-F238E27FC236}">
                <a16:creationId xmlns:a16="http://schemas.microsoft.com/office/drawing/2014/main" id="{8C349B4B-507E-434F-A490-FCFCB706E50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2455" y="2411343"/>
            <a:ext cx="3071024" cy="77396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67107BDA-D451-4FC6-9491-E22D992491BE}"/>
              </a:ext>
            </a:extLst>
          </p:cNvPr>
          <p:cNvSpPr txBox="1"/>
          <p:nvPr/>
        </p:nvSpPr>
        <p:spPr>
          <a:xfrm>
            <a:off x="8968561" y="2700062"/>
            <a:ext cx="4329753" cy="523220"/>
          </a:xfrm>
          <a:prstGeom prst="rect">
            <a:avLst/>
          </a:prstGeom>
          <a:noFill/>
        </p:spPr>
        <p:txBody>
          <a:bodyPr wrap="square" rtlCol="0">
            <a:spAutoFit/>
          </a:bodyPr>
          <a:lstStyle/>
          <a:p>
            <a:pPr defTabSz="457200"/>
            <a:r>
              <a:rPr lang="en-AU" sz="2800" b="1" dirty="0">
                <a:solidFill>
                  <a:prstClr val="black"/>
                </a:solidFill>
                <a:latin typeface="Calibri" panose="020F0502020204030204" pitchFamily="34" charset="0"/>
                <a:cs typeface="Calibri" panose="020F0502020204030204" pitchFamily="34" charset="0"/>
              </a:rPr>
              <a:t>1800 015 188</a:t>
            </a:r>
          </a:p>
        </p:txBody>
      </p:sp>
      <p:sp>
        <p:nvSpPr>
          <p:cNvPr id="31" name="TextBox 30">
            <a:extLst>
              <a:ext uri="{FF2B5EF4-FFF2-40B4-BE49-F238E27FC236}">
                <a16:creationId xmlns:a16="http://schemas.microsoft.com/office/drawing/2014/main" id="{E42307A8-11C3-4790-9EB6-548335D1059A}"/>
              </a:ext>
            </a:extLst>
          </p:cNvPr>
          <p:cNvSpPr txBox="1"/>
          <p:nvPr/>
        </p:nvSpPr>
        <p:spPr>
          <a:xfrm>
            <a:off x="2946147" y="3762550"/>
            <a:ext cx="3052725" cy="523220"/>
          </a:xfrm>
          <a:prstGeom prst="rect">
            <a:avLst/>
          </a:prstGeom>
          <a:noFill/>
        </p:spPr>
        <p:txBody>
          <a:bodyPr wrap="square" rtlCol="0">
            <a:spAutoFit/>
          </a:bodyPr>
          <a:lstStyle/>
          <a:p>
            <a:pPr defTabSz="457200"/>
            <a:r>
              <a:rPr lang="en-AU" sz="2800" b="1" dirty="0">
                <a:solidFill>
                  <a:prstClr val="black"/>
                </a:solidFill>
                <a:latin typeface="Calibri" panose="020F0502020204030204" pitchFamily="34" charset="0"/>
                <a:cs typeface="Calibri" panose="020F0502020204030204" pitchFamily="34" charset="0"/>
              </a:rPr>
              <a:t>1800 105 303</a:t>
            </a:r>
          </a:p>
        </p:txBody>
      </p:sp>
      <p:pic>
        <p:nvPicPr>
          <p:cNvPr id="32" name="Picture 31">
            <a:extLst>
              <a:ext uri="{FF2B5EF4-FFF2-40B4-BE49-F238E27FC236}">
                <a16:creationId xmlns:a16="http://schemas.microsoft.com/office/drawing/2014/main" id="{9416EABD-ED58-4689-ACE9-E51284AAC814}"/>
              </a:ext>
            </a:extLst>
          </p:cNvPr>
          <p:cNvPicPr>
            <a:picLocks noChangeAspect="1"/>
          </p:cNvPicPr>
          <p:nvPr/>
        </p:nvPicPr>
        <p:blipFill rotWithShape="1">
          <a:blip r:embed="rId8"/>
          <a:srcRect t="6143" b="4621"/>
          <a:stretch/>
        </p:blipFill>
        <p:spPr>
          <a:xfrm>
            <a:off x="170904" y="3632090"/>
            <a:ext cx="2875596" cy="1075263"/>
          </a:xfrm>
          <a:prstGeom prst="rect">
            <a:avLst/>
          </a:prstGeom>
        </p:spPr>
      </p:pic>
      <p:sp>
        <p:nvSpPr>
          <p:cNvPr id="33" name="Rectangle 32">
            <a:extLst>
              <a:ext uri="{FF2B5EF4-FFF2-40B4-BE49-F238E27FC236}">
                <a16:creationId xmlns:a16="http://schemas.microsoft.com/office/drawing/2014/main" id="{2FEE7114-3432-427C-BD68-3747D02C036A}"/>
              </a:ext>
            </a:extLst>
          </p:cNvPr>
          <p:cNvSpPr/>
          <p:nvPr/>
        </p:nvSpPr>
        <p:spPr>
          <a:xfrm>
            <a:off x="2039579" y="5761688"/>
            <a:ext cx="4584018" cy="523220"/>
          </a:xfrm>
          <a:prstGeom prst="rect">
            <a:avLst/>
          </a:prstGeom>
        </p:spPr>
        <p:txBody>
          <a:bodyPr wrap="square">
            <a:spAutoFit/>
          </a:bodyPr>
          <a:lstStyle/>
          <a:p>
            <a:pPr algn="ctr" defTabSz="457200"/>
            <a:r>
              <a:rPr lang="en-AU" sz="2800" b="1" dirty="0">
                <a:solidFill>
                  <a:prstClr val="black"/>
                </a:solidFill>
                <a:latin typeface="Calibri" panose="020F0502020204030204" pitchFamily="34" charset="0"/>
                <a:cs typeface="Calibri" panose="020F0502020204030204" pitchFamily="34" charset="0"/>
              </a:rPr>
              <a:t>1800 542 847</a:t>
            </a:r>
          </a:p>
        </p:txBody>
      </p:sp>
      <p:pic>
        <p:nvPicPr>
          <p:cNvPr id="35" name="Picture 34">
            <a:extLst>
              <a:ext uri="{FF2B5EF4-FFF2-40B4-BE49-F238E27FC236}">
                <a16:creationId xmlns:a16="http://schemas.microsoft.com/office/drawing/2014/main" id="{DA7EB8DA-FBC2-4266-B892-5CC4C8305034}"/>
              </a:ext>
            </a:extLst>
          </p:cNvPr>
          <p:cNvPicPr>
            <a:picLocks noChangeAspect="1"/>
          </p:cNvPicPr>
          <p:nvPr/>
        </p:nvPicPr>
        <p:blipFill>
          <a:blip r:embed="rId9"/>
          <a:stretch>
            <a:fillRect/>
          </a:stretch>
        </p:blipFill>
        <p:spPr>
          <a:xfrm>
            <a:off x="5781694" y="1274676"/>
            <a:ext cx="3012545" cy="935225"/>
          </a:xfrm>
          <a:prstGeom prst="rect">
            <a:avLst/>
          </a:prstGeom>
        </p:spPr>
      </p:pic>
      <p:sp>
        <p:nvSpPr>
          <p:cNvPr id="36" name="TextBox 35">
            <a:extLst>
              <a:ext uri="{FF2B5EF4-FFF2-40B4-BE49-F238E27FC236}">
                <a16:creationId xmlns:a16="http://schemas.microsoft.com/office/drawing/2014/main" id="{FA5CE79E-AAB8-481A-A225-AAC6869FC146}"/>
              </a:ext>
            </a:extLst>
          </p:cNvPr>
          <p:cNvSpPr txBox="1"/>
          <p:nvPr/>
        </p:nvSpPr>
        <p:spPr>
          <a:xfrm>
            <a:off x="7786980" y="1446121"/>
            <a:ext cx="4260074" cy="954107"/>
          </a:xfrm>
          <a:prstGeom prst="rect">
            <a:avLst/>
          </a:prstGeom>
          <a:noFill/>
        </p:spPr>
        <p:txBody>
          <a:bodyPr wrap="square" rtlCol="0">
            <a:spAutoFit/>
          </a:bodyPr>
          <a:lstStyle/>
          <a:p>
            <a:pPr algn="ctr" defTabSz="457200"/>
            <a:r>
              <a:rPr lang="en-US" sz="2800" b="1" dirty="0">
                <a:solidFill>
                  <a:srgbClr val="272727"/>
                </a:solidFill>
                <a:latin typeface="Calibri" panose="020F0502020204030204" pitchFamily="34" charset="0"/>
                <a:cs typeface="Calibri" panose="020F0502020204030204" pitchFamily="34" charset="0"/>
              </a:rPr>
              <a:t>1800 806 292</a:t>
            </a:r>
            <a:endParaRPr lang="en-US" sz="2800" dirty="0">
              <a:solidFill>
                <a:prstClr val="black"/>
              </a:solidFill>
              <a:latin typeface="Calibri" panose="020F0502020204030204" pitchFamily="34" charset="0"/>
              <a:cs typeface="Calibri" panose="020F0502020204030204" pitchFamily="34" charset="0"/>
            </a:endParaRPr>
          </a:p>
          <a:p>
            <a:pPr algn="ctr" defTabSz="457200"/>
            <a:endParaRPr lang="en-US" sz="2800" b="1" dirty="0">
              <a:solidFill>
                <a:srgbClr val="272727"/>
              </a:solidFill>
              <a:latin typeface="Calibri" panose="020F0502020204030204" pitchFamily="34" charset="0"/>
              <a:cs typeface="Calibri" panose="020F0502020204030204" pitchFamily="34" charset="0"/>
            </a:endParaRPr>
          </a:p>
        </p:txBody>
      </p:sp>
      <p:sp>
        <p:nvSpPr>
          <p:cNvPr id="37" name="Rectangle 36"/>
          <p:cNvSpPr/>
          <p:nvPr/>
        </p:nvSpPr>
        <p:spPr>
          <a:xfrm>
            <a:off x="9049904" y="5680896"/>
            <a:ext cx="3142096" cy="684803"/>
          </a:xfrm>
          <a:prstGeom prst="rect">
            <a:avLst/>
          </a:prstGeom>
        </p:spPr>
        <p:txBody>
          <a:bodyPr wrap="square">
            <a:spAutoFit/>
          </a:bodyPr>
          <a:lstStyle/>
          <a:p>
            <a:pPr defTabSz="457200"/>
            <a:r>
              <a:rPr lang="en-AU" sz="2800" b="1" dirty="0">
                <a:solidFill>
                  <a:prstClr val="black"/>
                </a:solidFill>
                <a:latin typeface="Calibri" panose="020F0502020204030204" pitchFamily="34" charset="0"/>
                <a:cs typeface="Calibri" panose="020F0502020204030204" pitchFamily="34" charset="0"/>
              </a:rPr>
              <a:t>1300 766 491</a:t>
            </a:r>
          </a:p>
          <a:p>
            <a:pPr defTabSz="457200"/>
            <a:r>
              <a:rPr lang="en-AU" sz="1050" dirty="0">
                <a:solidFill>
                  <a:prstClr val="black"/>
                </a:solidFill>
                <a:latin typeface="Calibri" panose="020F0502020204030204" pitchFamily="34" charset="0"/>
                <a:cs typeface="Calibri" panose="020F0502020204030204" pitchFamily="34" charset="0"/>
              </a:rPr>
              <a:t> </a:t>
            </a:r>
          </a:p>
        </p:txBody>
      </p:sp>
      <p:sp>
        <p:nvSpPr>
          <p:cNvPr id="19" name="Title 1">
            <a:extLst>
              <a:ext uri="{FF2B5EF4-FFF2-40B4-BE49-F238E27FC236}">
                <a16:creationId xmlns:a16="http://schemas.microsoft.com/office/drawing/2014/main" id="{85D0C9E2-C9A9-4B82-BC82-6CD76E7FFC90}"/>
              </a:ext>
            </a:extLst>
          </p:cNvPr>
          <p:cNvSpPr>
            <a:spLocks noGrp="1"/>
          </p:cNvSpPr>
          <p:nvPr>
            <p:ph type="title"/>
          </p:nvPr>
        </p:nvSpPr>
        <p:spPr>
          <a:xfrm>
            <a:off x="0" y="-133004"/>
            <a:ext cx="12192000" cy="980902"/>
          </a:xfrm>
          <a:solidFill>
            <a:schemeClr val="accent2">
              <a:lumMod val="75000"/>
            </a:schemeClr>
          </a:solidFill>
        </p:spPr>
        <p:txBody>
          <a:bodyPr vert="horz" lIns="91440" tIns="108000" rIns="91440" bIns="216000" rtlCol="0" anchor="ctr" anchorCtr="0">
            <a:noAutofit/>
          </a:bodyPr>
          <a:lstStyle/>
          <a:p>
            <a:pPr marL="0" defTabSz="457200"/>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Specialist Family Violence Services </a:t>
            </a:r>
          </a:p>
        </p:txBody>
      </p:sp>
      <p:sp>
        <p:nvSpPr>
          <p:cNvPr id="6" name="Slide Number Placeholder 5">
            <a:extLst>
              <a:ext uri="{FF2B5EF4-FFF2-40B4-BE49-F238E27FC236}">
                <a16:creationId xmlns:a16="http://schemas.microsoft.com/office/drawing/2014/main" id="{77C90D7C-FA31-45B3-8BCF-DA3EAA0B98C1}"/>
              </a:ext>
            </a:extLst>
          </p:cNvPr>
          <p:cNvSpPr>
            <a:spLocks noGrp="1"/>
          </p:cNvSpPr>
          <p:nvPr>
            <p:ph type="sldNum" sz="quarter" idx="10"/>
          </p:nvPr>
        </p:nvSpPr>
        <p:spPr/>
        <p:txBody>
          <a:bodyPr/>
          <a:lstStyle/>
          <a:p>
            <a:fld id="{6E50814D-6000-4467-A1E5-BC65FA4CE36E}" type="slidenum">
              <a:rPr lang="en-US" smtClean="0"/>
              <a:t>2</a:t>
            </a:fld>
            <a:endParaRPr lang="en-US" dirty="0"/>
          </a:p>
        </p:txBody>
      </p:sp>
      <p:pic>
        <p:nvPicPr>
          <p:cNvPr id="2" name="Picture 1">
            <a:extLst>
              <a:ext uri="{FF2B5EF4-FFF2-40B4-BE49-F238E27FC236}">
                <a16:creationId xmlns:a16="http://schemas.microsoft.com/office/drawing/2014/main" id="{DF3A14AA-C905-480E-9445-DDF1EBFF56DB}"/>
              </a:ext>
            </a:extLst>
          </p:cNvPr>
          <p:cNvPicPr>
            <a:picLocks noChangeAspect="1"/>
          </p:cNvPicPr>
          <p:nvPr/>
        </p:nvPicPr>
        <p:blipFill>
          <a:blip r:embed="rId10"/>
          <a:stretch>
            <a:fillRect/>
          </a:stretch>
        </p:blipFill>
        <p:spPr>
          <a:xfrm>
            <a:off x="444851" y="5333230"/>
            <a:ext cx="2515739" cy="951678"/>
          </a:xfrm>
          <a:prstGeom prst="rect">
            <a:avLst/>
          </a:prstGeom>
        </p:spPr>
      </p:pic>
    </p:spTree>
    <p:custDataLst>
      <p:tags r:id="rId1"/>
    </p:custDataLst>
    <p:extLst>
      <p:ext uri="{BB962C8B-B14F-4D97-AF65-F5344CB8AC3E}">
        <p14:creationId xmlns:p14="http://schemas.microsoft.com/office/powerpoint/2010/main" val="8075543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462919" y="2536696"/>
            <a:ext cx="3652765" cy="1822778"/>
            <a:chOff x="0" y="-9525"/>
            <a:chExt cx="7305530" cy="3645556"/>
          </a:xfrm>
        </p:grpSpPr>
        <p:sp>
          <p:nvSpPr>
            <p:cNvPr id="4" name="TextBox 4"/>
            <p:cNvSpPr txBox="1"/>
            <p:nvPr/>
          </p:nvSpPr>
          <p:spPr>
            <a:xfrm>
              <a:off x="0" y="-9525"/>
              <a:ext cx="7305526" cy="1538882"/>
            </a:xfrm>
            <a:prstGeom prst="rect">
              <a:avLst/>
            </a:prstGeom>
          </p:spPr>
          <p:txBody>
            <a:bodyPr lIns="0" tIns="0" rIns="0" bIns="0" rtlCol="0" anchor="t">
              <a:spAutoFit/>
            </a:bodyPr>
            <a:lstStyle/>
            <a:p>
              <a:pPr algn="ctr" defTabSz="609660">
                <a:lnSpc>
                  <a:spcPts val="6000"/>
                </a:lnSpc>
              </a:pPr>
              <a:r>
                <a:rPr lang="en-US" sz="5000" spc="150">
                  <a:solidFill>
                    <a:srgbClr val="FFFFF6"/>
                  </a:solidFill>
                  <a:latin typeface="Open Sans Bold"/>
                </a:rPr>
                <a:t>7 out of 10</a:t>
              </a:r>
            </a:p>
          </p:txBody>
        </p:sp>
        <p:sp>
          <p:nvSpPr>
            <p:cNvPr id="5" name="TextBox 5"/>
            <p:cNvSpPr txBox="1"/>
            <p:nvPr/>
          </p:nvSpPr>
          <p:spPr>
            <a:xfrm>
              <a:off x="0" y="2045853"/>
              <a:ext cx="7305530" cy="1590178"/>
            </a:xfrm>
            <a:prstGeom prst="rect">
              <a:avLst/>
            </a:prstGeom>
          </p:spPr>
          <p:txBody>
            <a:bodyPr lIns="0" tIns="0" rIns="0" bIns="0" rtlCol="0" anchor="t">
              <a:spAutoFit/>
            </a:bodyPr>
            <a:lstStyle/>
            <a:p>
              <a:pPr algn="ctr" defTabSz="609660">
                <a:lnSpc>
                  <a:spcPts val="3080"/>
                </a:lnSpc>
              </a:pPr>
              <a:r>
                <a:rPr lang="en-US" sz="2200" spc="286">
                  <a:solidFill>
                    <a:srgbClr val="FFFFF6"/>
                  </a:solidFill>
                  <a:latin typeface="Open Sans"/>
                </a:rPr>
                <a:t>SUFFER FROM MENTAL ILLNESS</a:t>
              </a:r>
            </a:p>
          </p:txBody>
        </p:sp>
      </p:grpSp>
      <p:grpSp>
        <p:nvGrpSpPr>
          <p:cNvPr id="7" name="Group 7"/>
          <p:cNvGrpSpPr/>
          <p:nvPr/>
        </p:nvGrpSpPr>
        <p:grpSpPr>
          <a:xfrm>
            <a:off x="7076319" y="2536696"/>
            <a:ext cx="3652765" cy="1822778"/>
            <a:chOff x="0" y="-9525"/>
            <a:chExt cx="7305530" cy="3645556"/>
          </a:xfrm>
        </p:grpSpPr>
        <p:sp>
          <p:nvSpPr>
            <p:cNvPr id="8" name="TextBox 8"/>
            <p:cNvSpPr txBox="1"/>
            <p:nvPr/>
          </p:nvSpPr>
          <p:spPr>
            <a:xfrm>
              <a:off x="0" y="-9525"/>
              <a:ext cx="7305526" cy="1538882"/>
            </a:xfrm>
            <a:prstGeom prst="rect">
              <a:avLst/>
            </a:prstGeom>
          </p:spPr>
          <p:txBody>
            <a:bodyPr lIns="0" tIns="0" rIns="0" bIns="0" rtlCol="0" anchor="t">
              <a:spAutoFit/>
            </a:bodyPr>
            <a:lstStyle/>
            <a:p>
              <a:pPr algn="ctr" defTabSz="609660">
                <a:lnSpc>
                  <a:spcPts val="6000"/>
                </a:lnSpc>
              </a:pPr>
              <a:r>
                <a:rPr lang="en-US" sz="5000" spc="150">
                  <a:solidFill>
                    <a:srgbClr val="FFFFF6"/>
                  </a:solidFill>
                  <a:latin typeface="Open Sans Bold"/>
                </a:rPr>
                <a:t>2 out of 10</a:t>
              </a:r>
            </a:p>
          </p:txBody>
        </p:sp>
        <p:sp>
          <p:nvSpPr>
            <p:cNvPr id="9" name="TextBox 9"/>
            <p:cNvSpPr txBox="1"/>
            <p:nvPr/>
          </p:nvSpPr>
          <p:spPr>
            <a:xfrm>
              <a:off x="0" y="2045853"/>
              <a:ext cx="7305530" cy="1590178"/>
            </a:xfrm>
            <a:prstGeom prst="rect">
              <a:avLst/>
            </a:prstGeom>
          </p:spPr>
          <p:txBody>
            <a:bodyPr lIns="0" tIns="0" rIns="0" bIns="0" rtlCol="0" anchor="t">
              <a:spAutoFit/>
            </a:bodyPr>
            <a:lstStyle/>
            <a:p>
              <a:pPr algn="ctr" defTabSz="609660">
                <a:lnSpc>
                  <a:spcPts val="3080"/>
                </a:lnSpc>
              </a:pPr>
              <a:r>
                <a:rPr lang="en-US" sz="2200" spc="286">
                  <a:solidFill>
                    <a:srgbClr val="FFFFF6"/>
                  </a:solidFill>
                  <a:latin typeface="Open Sans"/>
                </a:rPr>
                <a:t>GET PROPER TREATMENT</a:t>
              </a:r>
            </a:p>
          </p:txBody>
        </p:sp>
      </p:grpSp>
      <p:grpSp>
        <p:nvGrpSpPr>
          <p:cNvPr id="13" name="Group 3"/>
          <p:cNvGrpSpPr/>
          <p:nvPr/>
        </p:nvGrpSpPr>
        <p:grpSpPr>
          <a:xfrm>
            <a:off x="1" y="65975"/>
            <a:ext cx="12191999" cy="889000"/>
            <a:chOff x="-1" y="400197"/>
            <a:chExt cx="8795521" cy="5392654"/>
          </a:xfrm>
          <a:solidFill>
            <a:schemeClr val="accent2">
              <a:lumMod val="75000"/>
            </a:schemeClr>
          </a:solidFill>
        </p:grpSpPr>
        <p:sp>
          <p:nvSpPr>
            <p:cNvPr id="14" name="AutoShape 4"/>
            <p:cNvSpPr/>
            <p:nvPr/>
          </p:nvSpPr>
          <p:spPr>
            <a:xfrm>
              <a:off x="-1" y="400197"/>
              <a:ext cx="8795521" cy="5392654"/>
            </a:xfrm>
            <a:prstGeom prst="rect">
              <a:avLst/>
            </a:prstGeom>
            <a:grpFill/>
          </p:spPr>
        </p:sp>
        <p:sp>
          <p:nvSpPr>
            <p:cNvPr id="15" name="TextBox 5"/>
            <p:cNvSpPr txBox="1"/>
            <p:nvPr/>
          </p:nvSpPr>
          <p:spPr>
            <a:xfrm>
              <a:off x="629085" y="1203229"/>
              <a:ext cx="7537350" cy="4589622"/>
            </a:xfrm>
            <a:prstGeom prst="rect">
              <a:avLst/>
            </a:prstGeom>
            <a:grpFill/>
          </p:spPr>
          <p:txBody>
            <a:bodyPr lIns="0" tIns="0" rIns="0" bIns="0" rtlCol="0" anchor="t">
              <a:spAutoFit/>
            </a:bodyPr>
            <a:lstStyle/>
            <a:p>
              <a:pPr algn="r" defTabSz="609660">
                <a:lnSpc>
                  <a:spcPts val="5894"/>
                </a:lnSpc>
              </a:pPr>
              <a:r>
                <a:rPr lang="en-US" sz="4334" spc="43" dirty="0">
                  <a:solidFill>
                    <a:schemeClr val="bg1"/>
                  </a:solidFill>
                  <a:latin typeface="Open Sans"/>
                </a:rPr>
                <a:t>Referral</a:t>
              </a:r>
              <a:r>
                <a:rPr lang="en-US" sz="4334" spc="43" dirty="0">
                  <a:solidFill>
                    <a:srgbClr val="FFFFF6"/>
                  </a:solidFill>
                  <a:latin typeface="Open Sans"/>
                </a:rPr>
                <a:t> </a:t>
              </a:r>
            </a:p>
          </p:txBody>
        </p:sp>
      </p:grpSp>
      <p:sp>
        <p:nvSpPr>
          <p:cNvPr id="2" name="Rectangle 1"/>
          <p:cNvSpPr/>
          <p:nvPr/>
        </p:nvSpPr>
        <p:spPr>
          <a:xfrm>
            <a:off x="700755" y="1443841"/>
            <a:ext cx="11015529" cy="4708981"/>
          </a:xfrm>
          <a:prstGeom prst="rect">
            <a:avLst/>
          </a:prstGeom>
        </p:spPr>
        <p:txBody>
          <a:bodyPr wrap="square">
            <a:spAutoFit/>
          </a:bodyPr>
          <a:lstStyle/>
          <a:p>
            <a:pPr marL="342900" indent="-342900">
              <a:buFont typeface="Arial" panose="020B0604020202020204" pitchFamily="34" charset="0"/>
              <a:buChar char="•"/>
            </a:pP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Social work </a:t>
            </a: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department</a:t>
            </a:r>
          </a:p>
          <a:p>
            <a:pPr marL="342900" indent="-342900">
              <a:buFont typeface="Arial" panose="020B0604020202020204" pitchFamily="34" charset="0"/>
              <a:buChar char="•"/>
            </a:pPr>
            <a:endPar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Centre Against Sexual Assault (CASA) </a:t>
            </a: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24/7 crisis care response</a:t>
            </a: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Free and confidential support and advice to adult victim/survivors of past and recent sexual assault</a:t>
            </a: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Telephone support and advice to friends and family</a:t>
            </a: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Advice, secondary consultation and debriefing to other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professionals</a:t>
            </a:r>
          </a:p>
          <a:p>
            <a:pPr lvl="1"/>
            <a:endPar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For children and young people  </a:t>
            </a: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Police </a:t>
            </a: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Child protection </a:t>
            </a: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CASA </a:t>
            </a: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Gatehouse at the Children’s </a:t>
            </a:r>
          </a:p>
          <a:p>
            <a:pPr lvl="1"/>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Victorian Forensic Paediatric Medical Service (VFPMS)</a:t>
            </a:r>
          </a:p>
        </p:txBody>
      </p:sp>
    </p:spTree>
    <p:custDataLst>
      <p:tags r:id="rId1"/>
    </p:custDataLst>
    <p:extLst>
      <p:ext uri="{BB962C8B-B14F-4D97-AF65-F5344CB8AC3E}">
        <p14:creationId xmlns:p14="http://schemas.microsoft.com/office/powerpoint/2010/main" val="294030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0779643" y="-77276"/>
            <a:ext cx="1547586" cy="7012551"/>
          </a:xfrm>
          <a:prstGeom prst="rect">
            <a:avLst/>
          </a:prstGeom>
          <a:solidFill>
            <a:schemeClr val="accent2">
              <a:lumMod val="50000"/>
              <a:alpha val="29803"/>
            </a:schemeClr>
          </a:solidFill>
        </p:spPr>
      </p:sp>
      <p:grpSp>
        <p:nvGrpSpPr>
          <p:cNvPr id="3" name="Group 3"/>
          <p:cNvGrpSpPr/>
          <p:nvPr/>
        </p:nvGrpSpPr>
        <p:grpSpPr>
          <a:xfrm>
            <a:off x="7721600" y="2080837"/>
            <a:ext cx="4605629" cy="3129792"/>
            <a:chOff x="0" y="0"/>
            <a:chExt cx="10040506" cy="6110297"/>
          </a:xfrm>
          <a:solidFill>
            <a:schemeClr val="accent2">
              <a:lumMod val="75000"/>
            </a:schemeClr>
          </a:solidFill>
        </p:grpSpPr>
        <p:sp>
          <p:nvSpPr>
            <p:cNvPr id="4" name="AutoShape 4"/>
            <p:cNvSpPr/>
            <p:nvPr/>
          </p:nvSpPr>
          <p:spPr>
            <a:xfrm>
              <a:off x="0" y="0"/>
              <a:ext cx="10040506" cy="6110297"/>
            </a:xfrm>
            <a:prstGeom prst="rect">
              <a:avLst/>
            </a:prstGeom>
            <a:grpFill/>
          </p:spPr>
        </p:sp>
        <p:sp>
          <p:nvSpPr>
            <p:cNvPr id="5" name="TextBox 5"/>
            <p:cNvSpPr txBox="1"/>
            <p:nvPr/>
          </p:nvSpPr>
          <p:spPr>
            <a:xfrm>
              <a:off x="35612" y="1550463"/>
              <a:ext cx="10004894" cy="2604282"/>
            </a:xfrm>
            <a:prstGeom prst="rect">
              <a:avLst/>
            </a:prstGeom>
            <a:grpFill/>
          </p:spPr>
          <p:txBody>
            <a:bodyPr wrap="square" lIns="0" tIns="0" rIns="0" bIns="0" rtlCol="0" anchor="t">
              <a:spAutoFit/>
            </a:bodyPr>
            <a:lstStyle/>
            <a:p>
              <a:pPr algn="ctr"/>
              <a:r>
                <a:rPr lang="en-US" sz="4334" spc="43" dirty="0">
                  <a:solidFill>
                    <a:schemeClr val="bg1"/>
                  </a:solidFill>
                  <a:latin typeface="Open Sans Bold" panose="020B0604020202020204" charset="0"/>
                  <a:ea typeface="Open Sans Bold" panose="020B0604020202020204" charset="0"/>
                  <a:cs typeface="Open Sans Bold" panose="020B0604020202020204" charset="0"/>
                </a:rPr>
                <a:t>Staff resources:</a:t>
              </a:r>
            </a:p>
            <a:p>
              <a:pPr algn="ctr"/>
              <a:r>
                <a:rPr lang="en-US" sz="4334" spc="43" dirty="0">
                  <a:solidFill>
                    <a:schemeClr val="bg1"/>
                  </a:solidFill>
                  <a:latin typeface="Open Sans Bold" panose="020B0604020202020204" charset="0"/>
                  <a:ea typeface="Open Sans Bold" panose="020B0604020202020204" charset="0"/>
                  <a:cs typeface="Open Sans Bold" panose="020B0604020202020204" charset="0"/>
                </a:rPr>
                <a:t>Support for you</a:t>
              </a:r>
            </a:p>
          </p:txBody>
        </p:sp>
      </p:grpSp>
      <p:sp>
        <p:nvSpPr>
          <p:cNvPr id="9" name="TextBox 9"/>
          <p:cNvSpPr txBox="1"/>
          <p:nvPr/>
        </p:nvSpPr>
        <p:spPr>
          <a:xfrm>
            <a:off x="254000" y="127001"/>
            <a:ext cx="7366000" cy="6412012"/>
          </a:xfrm>
          <a:prstGeom prst="rect">
            <a:avLst/>
          </a:prstGeom>
        </p:spPr>
        <p:txBody>
          <a:bodyPr wrap="square" lIns="0" tIns="0" rIns="0" bIns="0" rtlCol="0" anchor="t">
            <a:spAutoFit/>
          </a:bodyPr>
          <a:lstStyle/>
          <a:p>
            <a:pPr>
              <a:lnSpc>
                <a:spcPts val="2500"/>
              </a:lnSpc>
            </a:pPr>
            <a:endParaRPr lang="en-AU" sz="2133" b="1" spc="17" dirty="0">
              <a:solidFill>
                <a:srgbClr val="4BACC6">
                  <a:lumMod val="50000"/>
                </a:srgbClr>
              </a:solidFill>
              <a:latin typeface="Open Sans"/>
            </a:endParaRPr>
          </a:p>
          <a:p>
            <a:pPr>
              <a:lnSpc>
                <a:spcPts val="2500"/>
              </a:lnSpc>
            </a:pPr>
            <a:r>
              <a:rPr lang="en-AU" sz="2133" b="1" spc="17" dirty="0">
                <a:solidFill>
                  <a:schemeClr val="accent2">
                    <a:lumMod val="50000"/>
                  </a:schemeClr>
                </a:solidFill>
                <a:latin typeface="Open Sans"/>
              </a:rPr>
              <a:t>Professional</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Manager or supervisor</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Family violence workplace contact via the Workplace Support Program</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Clinical champions</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Employee Assistance Program</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Centre Against Sexual Assault - 24/7 counselling for professionals</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1800 RESPECT - 24/7 counselling for professionals</a:t>
            </a:r>
          </a:p>
          <a:p>
            <a:pPr>
              <a:lnSpc>
                <a:spcPts val="2500"/>
              </a:lnSpc>
            </a:pPr>
            <a:endParaRPr lang="en-AU" sz="1667" spc="17" dirty="0">
              <a:solidFill>
                <a:srgbClr val="4BACC6">
                  <a:lumMod val="50000"/>
                </a:srgbClr>
              </a:solidFill>
              <a:latin typeface="Open Sans"/>
            </a:endParaRPr>
          </a:p>
          <a:p>
            <a:pPr>
              <a:lnSpc>
                <a:spcPts val="2500"/>
              </a:lnSpc>
            </a:pPr>
            <a:r>
              <a:rPr lang="en-AU" sz="2133" b="1" spc="17" dirty="0">
                <a:solidFill>
                  <a:schemeClr val="accent2">
                    <a:lumMod val="50000"/>
                  </a:schemeClr>
                </a:solidFill>
                <a:latin typeface="Open Sans"/>
              </a:rPr>
              <a:t>Self-care</a:t>
            </a:r>
          </a:p>
          <a:p>
            <a:pPr marL="228611" indent="-228611">
              <a:lnSpc>
                <a:spcPts val="2500"/>
              </a:lnSpc>
              <a:buFont typeface="Arial" panose="020B0604020202020204" pitchFamily="34" charset="0"/>
              <a:buChar char="•"/>
            </a:pPr>
            <a:r>
              <a:rPr lang="en-AU" spc="17" dirty="0">
                <a:solidFill>
                  <a:schemeClr val="accent2">
                    <a:lumMod val="75000"/>
                  </a:schemeClr>
                </a:solidFill>
                <a:latin typeface="Open Sans"/>
              </a:rPr>
              <a:t>Any activity that we do deliberately in order to take care of our mental, emotional and physical health and can include;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Talking with someone you trust </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Taking regular breaks and annual leave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Healthy eating and exercise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Debriefing (formal and informal)</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Work-life balance and keeping work and your personal life separate</a:t>
            </a:r>
          </a:p>
          <a:p>
            <a:pPr marL="533427" lvl="1" indent="-228611">
              <a:lnSpc>
                <a:spcPts val="2500"/>
              </a:lnSpc>
              <a:buFont typeface="Arial" panose="020B0604020202020204" pitchFamily="34" charset="0"/>
              <a:buChar char="•"/>
            </a:pPr>
            <a:r>
              <a:rPr lang="en-AU" spc="17" dirty="0">
                <a:solidFill>
                  <a:schemeClr val="accent2">
                    <a:lumMod val="75000"/>
                  </a:schemeClr>
                </a:solidFill>
                <a:latin typeface="Open Sans"/>
              </a:rPr>
              <a:t>Prioritise activities you find enjoyable outside of work</a:t>
            </a:r>
          </a:p>
        </p:txBody>
      </p:sp>
    </p:spTree>
    <p:custDataLst>
      <p:tags r:id="rId1"/>
    </p:custDataLst>
    <p:extLst>
      <p:ext uri="{BB962C8B-B14F-4D97-AF65-F5344CB8AC3E}">
        <p14:creationId xmlns:p14="http://schemas.microsoft.com/office/powerpoint/2010/main" val="31140036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44" y="0"/>
            <a:ext cx="5181599" cy="6858000"/>
          </a:xfrm>
          <a:prstGeom prst="rect">
            <a:avLst/>
          </a:prstGeom>
        </p:spPr>
      </p:pic>
      <p:grpSp>
        <p:nvGrpSpPr>
          <p:cNvPr id="3" name="Group 3"/>
          <p:cNvGrpSpPr/>
          <p:nvPr/>
        </p:nvGrpSpPr>
        <p:grpSpPr>
          <a:xfrm>
            <a:off x="151738" y="3035815"/>
            <a:ext cx="5181599" cy="1137714"/>
            <a:chOff x="335382" y="-1727908"/>
            <a:chExt cx="11452715" cy="5017022"/>
          </a:xfrm>
          <a:solidFill>
            <a:schemeClr val="accent2">
              <a:lumMod val="75000"/>
            </a:schemeClr>
          </a:solidFill>
        </p:grpSpPr>
        <p:sp>
          <p:nvSpPr>
            <p:cNvPr id="4" name="AutoShape 4"/>
            <p:cNvSpPr/>
            <p:nvPr/>
          </p:nvSpPr>
          <p:spPr>
            <a:xfrm>
              <a:off x="335382" y="-1727908"/>
              <a:ext cx="11452715" cy="5017022"/>
            </a:xfrm>
            <a:prstGeom prst="rect">
              <a:avLst/>
            </a:prstGeom>
            <a:grpFill/>
          </p:spPr>
        </p:sp>
        <p:sp>
          <p:nvSpPr>
            <p:cNvPr id="5" name="TextBox 5"/>
            <p:cNvSpPr txBox="1"/>
            <p:nvPr/>
          </p:nvSpPr>
          <p:spPr>
            <a:xfrm>
              <a:off x="1550659" y="-1407029"/>
              <a:ext cx="9971777" cy="3619651"/>
            </a:xfrm>
            <a:prstGeom prst="rect">
              <a:avLst/>
            </a:prstGeom>
            <a:grpFill/>
          </p:spPr>
          <p:txBody>
            <a:bodyPr lIns="0" tIns="0" rIns="0" bIns="0" rtlCol="0" anchor="t">
              <a:spAutoFit/>
            </a:bodyPr>
            <a:lstStyle/>
            <a:p>
              <a:pPr>
                <a:lnSpc>
                  <a:spcPts val="6000"/>
                </a:lnSpc>
              </a:pPr>
              <a:r>
                <a:rPr lang="en-AU" sz="4000" spc="150" dirty="0">
                  <a:solidFill>
                    <a:schemeClr val="bg1"/>
                  </a:solidFill>
                  <a:latin typeface="Open Sans Bold"/>
                </a:rPr>
                <a:t>Key messages</a:t>
              </a:r>
            </a:p>
          </p:txBody>
        </p:sp>
      </p:grpSp>
      <p:grpSp>
        <p:nvGrpSpPr>
          <p:cNvPr id="6" name="Group 6"/>
          <p:cNvGrpSpPr/>
          <p:nvPr/>
        </p:nvGrpSpPr>
        <p:grpSpPr>
          <a:xfrm>
            <a:off x="5453531" y="279400"/>
            <a:ext cx="6442906" cy="2102906"/>
            <a:chOff x="-417731" y="-2808865"/>
            <a:chExt cx="9989588" cy="4205814"/>
          </a:xfrm>
        </p:grpSpPr>
        <p:sp>
          <p:nvSpPr>
            <p:cNvPr id="7" name="TextBox 7"/>
            <p:cNvSpPr txBox="1"/>
            <p:nvPr/>
          </p:nvSpPr>
          <p:spPr>
            <a:xfrm>
              <a:off x="38638" y="-2808865"/>
              <a:ext cx="9391913" cy="769442"/>
            </a:xfrm>
            <a:prstGeom prst="rect">
              <a:avLst/>
            </a:prstGeom>
          </p:spPr>
          <p:txBody>
            <a:bodyPr lIns="0" tIns="0" rIns="0" bIns="0" rtlCol="0" anchor="t">
              <a:spAutoFit/>
            </a:bodyPr>
            <a:lstStyle/>
            <a:p>
              <a:pPr algn="r">
                <a:lnSpc>
                  <a:spcPts val="3040"/>
                </a:lnSpc>
              </a:pPr>
              <a:endParaRPr lang="en-US" sz="2533" spc="253">
                <a:solidFill>
                  <a:srgbClr val="69ADC6"/>
                </a:solidFill>
                <a:latin typeface="Open Sans Bold"/>
              </a:endParaRPr>
            </a:p>
          </p:txBody>
        </p:sp>
        <p:sp>
          <p:nvSpPr>
            <p:cNvPr id="8" name="TextBox 8"/>
            <p:cNvSpPr txBox="1"/>
            <p:nvPr/>
          </p:nvSpPr>
          <p:spPr>
            <a:xfrm>
              <a:off x="-417731" y="-2604149"/>
              <a:ext cx="9989588" cy="4001098"/>
            </a:xfrm>
            <a:prstGeom prst="rect">
              <a:avLst/>
            </a:prstGeom>
          </p:spPr>
          <p:txBody>
            <a:bodyPr wrap="square" lIns="0" tIns="0" rIns="0" bIns="0" rtlCol="0" anchor="t">
              <a:spAutoFit/>
            </a:bodyPr>
            <a:lstStyle/>
            <a:p>
              <a:pPr marL="304815" indent="-304815">
                <a:lnSpc>
                  <a:spcPct val="150000"/>
                </a:lnSpc>
                <a:buFont typeface="Arial" panose="020B0604020202020204" pitchFamily="34" charset="0"/>
                <a:buChar char="•"/>
              </a:pPr>
              <a:endParaRPr lang="en-AU" sz="2000" spc="20" dirty="0">
                <a:solidFill>
                  <a:srgbClr val="4BACC6">
                    <a:lumMod val="50000"/>
                  </a:srgbClr>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p:txBody>
        </p:sp>
      </p:grpSp>
      <p:sp>
        <p:nvSpPr>
          <p:cNvPr id="2" name="Rectangle 1"/>
          <p:cNvSpPr/>
          <p:nvPr/>
        </p:nvSpPr>
        <p:spPr>
          <a:xfrm>
            <a:off x="5213143" y="188008"/>
            <a:ext cx="6699142" cy="6370975"/>
          </a:xfrm>
          <a:prstGeom prst="rect">
            <a:avLst/>
          </a:prstGeom>
        </p:spPr>
        <p:txBody>
          <a:bodyPr wrap="square">
            <a:spAutoFit/>
          </a:bodyPr>
          <a:lstStyle/>
          <a:p>
            <a:pPr marL="800100" lvl="1" indent="-342900">
              <a:buFont typeface="Arial" panose="020B0604020202020204" pitchFamily="34" charset="0"/>
              <a:buChar char="•"/>
            </a:pPr>
            <a:r>
              <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Family violence often incorporates sexual assault</a:t>
            </a:r>
          </a:p>
          <a:p>
            <a:pPr marL="800100" lvl="1" indent="-342900">
              <a:buFont typeface="Arial" panose="020B0604020202020204" pitchFamily="34" charset="0"/>
              <a:buChar char="•"/>
            </a:pP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Many people have experienced sexual abuse, sexual assault and violence in their lives</a:t>
            </a:r>
          </a:p>
          <a:p>
            <a:pPr marL="800100" lvl="1" indent="-342900">
              <a:buFont typeface="Arial" panose="020B0604020202020204" pitchFamily="34" charset="0"/>
              <a:buChar char="•"/>
            </a:pPr>
            <a:r>
              <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This could be a factor in their hospital presentation</a:t>
            </a:r>
          </a:p>
          <a:p>
            <a:pPr marL="800100" lvl="1" indent="-342900">
              <a:buFont typeface="Arial" panose="020B0604020202020204" pitchFamily="34" charset="0"/>
              <a:buChar char="•"/>
            </a:pPr>
            <a:r>
              <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If you notice the signs, respond sensitively </a:t>
            </a:r>
          </a:p>
          <a:p>
            <a:pPr marL="800100" lvl="1" indent="-342900">
              <a:buFont typeface="Arial" panose="020B0604020202020204" pitchFamily="34" charset="0"/>
              <a:buChar char="•"/>
            </a:pP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Remember people are experts in their wellbeing and safety</a:t>
            </a:r>
          </a:p>
          <a:p>
            <a:pPr marL="800100" lvl="1" indent="-342900">
              <a:buFont typeface="Arial" panose="020B0604020202020204" pitchFamily="34" charset="0"/>
              <a:buChar char="•"/>
            </a:pPr>
            <a:r>
              <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Remember people have choices – their body and their health</a:t>
            </a:r>
          </a:p>
          <a:p>
            <a:pPr marL="800100" lvl="1" indent="-342900">
              <a:buFont typeface="Arial" panose="020B0604020202020204" pitchFamily="34" charset="0"/>
              <a:buChar char="•"/>
            </a:pP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You don’t have to fix the problem – always consult if you are unsure </a:t>
            </a:r>
          </a:p>
          <a:p>
            <a:pPr marL="800100" lvl="1" indent="-342900">
              <a:buFont typeface="Arial" panose="020B0604020202020204" pitchFamily="34" charset="0"/>
              <a:buChar char="•"/>
            </a:pPr>
            <a:r>
              <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CASA is an excellent resource for staff and patients</a:t>
            </a:r>
          </a:p>
        </p:txBody>
      </p:sp>
    </p:spTree>
    <p:custDataLst>
      <p:tags r:id="rId1"/>
    </p:custDataLst>
    <p:extLst>
      <p:ext uri="{BB962C8B-B14F-4D97-AF65-F5344CB8AC3E}">
        <p14:creationId xmlns:p14="http://schemas.microsoft.com/office/powerpoint/2010/main" val="3229619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 y="0"/>
            <a:ext cx="12192001" cy="6858001"/>
            <a:chOff x="-2" y="-1"/>
            <a:chExt cx="22955000" cy="13716002"/>
          </a:xfrm>
        </p:grpSpPr>
        <p:pic>
          <p:nvPicPr>
            <p:cNvPr id="4" name="Picture 4"/>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 y="-1"/>
              <a:ext cx="11573147" cy="13716001"/>
            </a:xfrm>
            <a:prstGeom prst="rect">
              <a:avLst/>
            </a:prstGeom>
          </p:spPr>
        </p:pic>
        <p:pic>
          <p:nvPicPr>
            <p:cNvPr id="6" name="Picture 6"/>
            <p:cNvPicPr>
              <a:picLocks noChangeAspect="1"/>
            </p:cNvPicPr>
            <p:nvPr/>
          </p:nvPicPr>
          <p:blipFill>
            <a:blip r:embed="rId5">
              <a:alphaModFix amt="90000"/>
              <a:grayscl/>
            </a:blip>
            <a:srcRect t="19789" b="19789"/>
            <a:stretch>
              <a:fillRect/>
            </a:stretch>
          </p:blipFill>
          <p:spPr>
            <a:xfrm>
              <a:off x="11573145" y="0"/>
              <a:ext cx="11381853" cy="13716001"/>
            </a:xfrm>
            <a:prstGeom prst="rect">
              <a:avLst/>
            </a:prstGeom>
          </p:spPr>
        </p:pic>
      </p:grpSp>
      <p:sp>
        <p:nvSpPr>
          <p:cNvPr id="2" name="AutoShape 2"/>
          <p:cNvSpPr/>
          <p:nvPr/>
        </p:nvSpPr>
        <p:spPr>
          <a:xfrm>
            <a:off x="3059394" y="0"/>
            <a:ext cx="5426580" cy="6858000"/>
          </a:xfrm>
          <a:prstGeom prst="rect">
            <a:avLst/>
          </a:prstGeom>
          <a:solidFill>
            <a:schemeClr val="accent2">
              <a:lumMod val="75000"/>
            </a:schemeClr>
          </a:solidFill>
        </p:spPr>
      </p:sp>
      <p:grpSp>
        <p:nvGrpSpPr>
          <p:cNvPr id="7" name="Group 7"/>
          <p:cNvGrpSpPr/>
          <p:nvPr/>
        </p:nvGrpSpPr>
        <p:grpSpPr>
          <a:xfrm>
            <a:off x="3221764" y="393107"/>
            <a:ext cx="5024928" cy="5209457"/>
            <a:chOff x="-8551405" y="-3348837"/>
            <a:chExt cx="7867172" cy="10353277"/>
          </a:xfrm>
        </p:grpSpPr>
        <p:sp>
          <p:nvSpPr>
            <p:cNvPr id="8" name="TextBox 8"/>
            <p:cNvSpPr txBox="1"/>
            <p:nvPr/>
          </p:nvSpPr>
          <p:spPr>
            <a:xfrm>
              <a:off x="-7494745" y="-3348837"/>
              <a:ext cx="5528242" cy="769442"/>
            </a:xfrm>
            <a:prstGeom prst="rect">
              <a:avLst/>
            </a:prstGeom>
          </p:spPr>
          <p:txBody>
            <a:bodyPr lIns="0" tIns="0" rIns="0" bIns="0" rtlCol="0" anchor="t">
              <a:spAutoFit/>
            </a:bodyPr>
            <a:lstStyle/>
            <a:p>
              <a:pPr algn="ctr" defTabSz="609630">
                <a:lnSpc>
                  <a:spcPts val="3040"/>
                </a:lnSpc>
              </a:pPr>
              <a:r>
                <a:rPr lang="en-US" sz="2533" spc="253" dirty="0">
                  <a:solidFill>
                    <a:schemeClr val="bg1"/>
                  </a:solidFill>
                  <a:latin typeface="Open Sans Bold" panose="020B0604020202020204" charset="0"/>
                  <a:ea typeface="Open Sans Bold" panose="020B0604020202020204" charset="0"/>
                  <a:cs typeface="Open Sans Bold" panose="020B0604020202020204" charset="0"/>
                </a:rPr>
                <a:t>Reflections</a:t>
              </a:r>
            </a:p>
          </p:txBody>
        </p:sp>
        <p:sp>
          <p:nvSpPr>
            <p:cNvPr id="9" name="TextBox 9"/>
            <p:cNvSpPr txBox="1"/>
            <p:nvPr/>
          </p:nvSpPr>
          <p:spPr>
            <a:xfrm>
              <a:off x="-8551405" y="-2690614"/>
              <a:ext cx="7867172" cy="9695054"/>
            </a:xfrm>
            <a:prstGeom prst="rect">
              <a:avLst/>
            </a:prstGeom>
          </p:spPr>
          <p:txBody>
            <a:bodyPr wrap="square" lIns="0" tIns="0" rIns="0" bIns="0" rtlCol="0" anchor="t">
              <a:spAutoFit/>
            </a:bodyPr>
            <a:lstStyle/>
            <a:p>
              <a:pPr algn="ctr" defTabSz="609630">
                <a:lnSpc>
                  <a:spcPts val="3000"/>
                </a:lnSpc>
              </a:pPr>
              <a:endParaRPr lang="en-AU" sz="1867" spc="20" dirty="0">
                <a:solidFill>
                  <a:schemeClr val="bg1"/>
                </a:solidFill>
                <a:latin typeface="Open Sans"/>
              </a:endParaRPr>
            </a:p>
            <a:p>
              <a:pPr marL="457200" indent="-457200">
                <a:lnSpc>
                  <a:spcPct val="200000"/>
                </a:lnSpc>
                <a:buFont typeface="+mj-lt"/>
                <a:buAutoNum type="arabicPeriod"/>
              </a:pPr>
              <a:r>
                <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stood out to you from this session today?</a:t>
              </a:r>
            </a:p>
            <a:p>
              <a:pPr marL="457200" indent="-457200">
                <a:lnSpc>
                  <a:spcPct val="200000"/>
                </a:lnSpc>
                <a:buFont typeface="+mj-lt"/>
                <a:buAutoNum type="arabicPeriod"/>
              </a:pPr>
              <a:r>
                <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could you do in your work to support people to feel safer, comfortable and in control? </a:t>
              </a:r>
            </a:p>
            <a:p>
              <a:pPr marL="457200" indent="-457200">
                <a:lnSpc>
                  <a:spcPct val="200000"/>
                </a:lnSpc>
                <a:buFont typeface="+mj-lt"/>
                <a:buAutoNum type="arabicPeriod"/>
              </a:pPr>
              <a:r>
                <a:rPr lang="en-AU"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Who might you access for support, or to talk with, after this session? </a:t>
              </a:r>
            </a:p>
            <a:p>
              <a:endParaRPr lang="en-AU" sz="1200" dirty="0"/>
            </a:p>
          </p:txBody>
        </p:sp>
      </p:grpSp>
    </p:spTree>
    <p:custDataLst>
      <p:tags r:id="rId1"/>
    </p:custDataLst>
    <p:extLst>
      <p:ext uri="{BB962C8B-B14F-4D97-AF65-F5344CB8AC3E}">
        <p14:creationId xmlns:p14="http://schemas.microsoft.com/office/powerpoint/2010/main" val="14561734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 y="-77276"/>
            <a:ext cx="971550" cy="7012551"/>
          </a:xfrm>
          <a:prstGeom prst="rect">
            <a:avLst/>
          </a:prstGeom>
          <a:solidFill>
            <a:schemeClr val="accent2">
              <a:lumMod val="50000"/>
              <a:alpha val="29803"/>
            </a:schemeClr>
          </a:solidFill>
        </p:spPr>
      </p:sp>
      <p:grpSp>
        <p:nvGrpSpPr>
          <p:cNvPr id="3" name="Group 3"/>
          <p:cNvGrpSpPr/>
          <p:nvPr/>
        </p:nvGrpSpPr>
        <p:grpSpPr>
          <a:xfrm>
            <a:off x="203200" y="152502"/>
            <a:ext cx="6756400" cy="1002053"/>
            <a:chOff x="-375316" y="-381275"/>
            <a:chExt cx="10263717" cy="4448205"/>
          </a:xfrm>
          <a:solidFill>
            <a:schemeClr val="accent2">
              <a:lumMod val="75000"/>
            </a:schemeClr>
          </a:solidFill>
        </p:grpSpPr>
        <p:sp>
          <p:nvSpPr>
            <p:cNvPr id="4" name="AutoShape 4"/>
            <p:cNvSpPr/>
            <p:nvPr/>
          </p:nvSpPr>
          <p:spPr>
            <a:xfrm>
              <a:off x="-375316" y="-381275"/>
              <a:ext cx="10263717" cy="4448205"/>
            </a:xfrm>
            <a:prstGeom prst="rect">
              <a:avLst/>
            </a:prstGeom>
            <a:grpFill/>
          </p:spPr>
        </p:sp>
        <p:sp>
          <p:nvSpPr>
            <p:cNvPr id="5" name="TextBox 5"/>
            <p:cNvSpPr txBox="1"/>
            <p:nvPr/>
          </p:nvSpPr>
          <p:spPr>
            <a:xfrm>
              <a:off x="312798" y="-231988"/>
              <a:ext cx="9575603" cy="3114476"/>
            </a:xfrm>
            <a:prstGeom prst="rect">
              <a:avLst/>
            </a:prstGeom>
            <a:grpFill/>
          </p:spPr>
          <p:txBody>
            <a:bodyPr wrap="square" lIns="0" tIns="0" rIns="0" bIns="0" rtlCol="0" anchor="t">
              <a:spAutoFit/>
            </a:bodyPr>
            <a:lstStyle/>
            <a:p>
              <a:pPr defTabSz="609630">
                <a:lnSpc>
                  <a:spcPts val="6000"/>
                </a:lnSpc>
              </a:pPr>
              <a:r>
                <a:rPr lang="en-US" sz="4000" spc="150" dirty="0">
                  <a:solidFill>
                    <a:schemeClr val="bg1"/>
                  </a:solidFill>
                  <a:latin typeface="Open Sans Bold"/>
                </a:rPr>
                <a:t>References</a:t>
              </a:r>
            </a:p>
          </p:txBody>
        </p:sp>
      </p:grpSp>
      <p:sp>
        <p:nvSpPr>
          <p:cNvPr id="6" name="Rectangle 5"/>
          <p:cNvSpPr/>
          <p:nvPr/>
        </p:nvSpPr>
        <p:spPr>
          <a:xfrm>
            <a:off x="971551" y="2021150"/>
            <a:ext cx="11101387" cy="5047536"/>
          </a:xfrm>
          <a:prstGeom prst="rect">
            <a:avLst/>
          </a:prstGeom>
        </p:spPr>
        <p:txBody>
          <a:bodyPr wrap="square">
            <a:spAutoFit/>
          </a:bodyPr>
          <a:lstStyle/>
          <a:p>
            <a:pPr marL="285750" indent="-285750">
              <a:buFont typeface="Arial" panose="020B0604020202020204" pitchFamily="34" charset="0"/>
              <a:buChar char="•"/>
            </a:pPr>
            <a:r>
              <a:rPr lang="en-AU" sz="1400" dirty="0">
                <a:solidFill>
                  <a:schemeClr val="accent2">
                    <a:lumMod val="50000"/>
                  </a:schemeClr>
                </a:solidFill>
              </a:rPr>
              <a:t>Australian Institute of Health and Welfare 2018. Family, domestic and sexual violence in Australia 2018. Cat. no. FDV 2. Canberra: AIHW</a:t>
            </a:r>
            <a:r>
              <a:rPr lang="en-AU" sz="1400" dirty="0" smtClean="0">
                <a:solidFill>
                  <a:schemeClr val="accent2">
                    <a:lumMod val="50000"/>
                  </a:schemeClr>
                </a:solidFill>
              </a:rPr>
              <a:t>.</a:t>
            </a:r>
          </a:p>
          <a:p>
            <a:endParaRPr lang="en-AU" sz="1400" dirty="0">
              <a:solidFill>
                <a:schemeClr val="accent2">
                  <a:lumMod val="50000"/>
                </a:schemeClr>
              </a:solidFill>
            </a:endParaRPr>
          </a:p>
          <a:p>
            <a:pPr marL="285750" indent="-285750">
              <a:buFont typeface="Arial" panose="020B0604020202020204" pitchFamily="34" charset="0"/>
              <a:buChar char="•"/>
            </a:pPr>
            <a:r>
              <a:rPr lang="en-US" sz="1400" dirty="0" smtClean="0">
                <a:solidFill>
                  <a:schemeClr val="accent2">
                    <a:lumMod val="50000"/>
                  </a:schemeClr>
                </a:solidFill>
              </a:rPr>
              <a:t>Family </a:t>
            </a:r>
            <a:r>
              <a:rPr lang="en-US" sz="1400" dirty="0">
                <a:solidFill>
                  <a:schemeClr val="accent2">
                    <a:lumMod val="50000"/>
                  </a:schemeClr>
                </a:solidFill>
              </a:rPr>
              <a:t>Violence Protection Act 2008 (Vic), </a:t>
            </a:r>
            <a:r>
              <a:rPr lang="en-US" sz="1400" dirty="0">
                <a:solidFill>
                  <a:schemeClr val="accent2">
                    <a:lumMod val="60000"/>
                    <a:lumOff val="40000"/>
                  </a:schemeClr>
                </a:solidFill>
              </a:rPr>
              <a:t>Sourced from </a:t>
            </a:r>
            <a:r>
              <a:rPr lang="en-US" sz="1400" dirty="0" smtClean="0">
                <a:solidFill>
                  <a:schemeClr val="accent2">
                    <a:lumMod val="60000"/>
                    <a:lumOff val="40000"/>
                  </a:schemeClr>
                </a:solidFill>
              </a:rPr>
              <a:t>http</a:t>
            </a:r>
            <a:r>
              <a:rPr lang="en-US" sz="1400" dirty="0">
                <a:solidFill>
                  <a:schemeClr val="accent2">
                    <a:lumMod val="60000"/>
                    <a:lumOff val="40000"/>
                  </a:schemeClr>
                </a:solidFill>
              </a:rPr>
              <a:t>://www.austlii.edu.au/au/legis/vic/consol_act/fvpa2008283/ </a:t>
            </a:r>
            <a:endParaRPr lang="en-US" sz="1400" dirty="0" smtClean="0">
              <a:solidFill>
                <a:schemeClr val="accent2">
                  <a:lumMod val="60000"/>
                  <a:lumOff val="40000"/>
                </a:schemeClr>
              </a:solidFill>
            </a:endParaRPr>
          </a:p>
          <a:p>
            <a:endParaRPr lang="en-AU" sz="1400" dirty="0">
              <a:solidFill>
                <a:schemeClr val="accent2">
                  <a:lumMod val="50000"/>
                </a:schemeClr>
              </a:solidFill>
            </a:endParaRPr>
          </a:p>
          <a:p>
            <a:pPr marL="285750" indent="-285750">
              <a:buFont typeface="Arial" panose="020B0604020202020204" pitchFamily="34" charset="0"/>
              <a:buChar char="•"/>
            </a:pPr>
            <a:r>
              <a:rPr lang="en-US" sz="1400" dirty="0" smtClean="0">
                <a:solidFill>
                  <a:schemeClr val="accent2">
                    <a:lumMod val="50000"/>
                  </a:schemeClr>
                </a:solidFill>
              </a:rPr>
              <a:t>Our </a:t>
            </a:r>
            <a:r>
              <a:rPr lang="en-US" sz="1400" dirty="0">
                <a:solidFill>
                  <a:schemeClr val="accent2">
                    <a:lumMod val="50000"/>
                  </a:schemeClr>
                </a:solidFill>
              </a:rPr>
              <a:t>Watch. &amp; Australia’s national Research </a:t>
            </a:r>
            <a:r>
              <a:rPr lang="en-US" sz="1400" dirty="0" err="1">
                <a:solidFill>
                  <a:schemeClr val="accent2">
                    <a:lumMod val="50000"/>
                  </a:schemeClr>
                </a:solidFill>
              </a:rPr>
              <a:t>Organisations</a:t>
            </a:r>
            <a:r>
              <a:rPr lang="en-US" sz="1400" dirty="0">
                <a:solidFill>
                  <a:schemeClr val="accent2">
                    <a:lumMod val="50000"/>
                  </a:schemeClr>
                </a:solidFill>
              </a:rPr>
              <a:t> for Women’s Safety. (2014). Violence against Women: Key Statistics. </a:t>
            </a:r>
            <a:r>
              <a:rPr lang="en-US" sz="1400" dirty="0" smtClean="0">
                <a:solidFill>
                  <a:schemeClr val="accent2">
                    <a:lumMod val="50000"/>
                  </a:schemeClr>
                </a:solidFill>
              </a:rPr>
              <a:t>Sourced from </a:t>
            </a:r>
            <a:r>
              <a:rPr lang="en-US" sz="1400" dirty="0">
                <a:solidFill>
                  <a:schemeClr val="accent2">
                    <a:lumMod val="60000"/>
                    <a:lumOff val="40000"/>
                  </a:schemeClr>
                </a:solidFill>
              </a:rPr>
              <a:t>https://</a:t>
            </a:r>
            <a:r>
              <a:rPr lang="en-US" sz="1400" dirty="0" smtClean="0">
                <a:solidFill>
                  <a:schemeClr val="accent2">
                    <a:lumMod val="60000"/>
                    <a:lumOff val="40000"/>
                  </a:schemeClr>
                </a:solidFill>
              </a:rPr>
              <a:t>d2c0ikyv46o3b1.cloudfront.net/anrows.org.au/s3fs-public/Key%20statistics%20%20all.pdf </a:t>
            </a:r>
          </a:p>
          <a:p>
            <a:pPr marL="285750" indent="-285750">
              <a:buFont typeface="Arial" panose="020B0604020202020204" pitchFamily="34" charset="0"/>
              <a:buChar char="•"/>
            </a:pPr>
            <a:endParaRPr lang="en-AU" sz="1400" dirty="0">
              <a:solidFill>
                <a:schemeClr val="accent2">
                  <a:lumMod val="50000"/>
                </a:schemeClr>
              </a:solidFill>
            </a:endParaRPr>
          </a:p>
          <a:p>
            <a:pPr marL="285750" indent="-285750">
              <a:buFont typeface="Arial" panose="020B0604020202020204" pitchFamily="34" charset="0"/>
              <a:buChar char="•"/>
            </a:pPr>
            <a:r>
              <a:rPr lang="en-US" sz="1400" dirty="0">
                <a:solidFill>
                  <a:schemeClr val="accent2">
                    <a:lumMod val="50000"/>
                  </a:schemeClr>
                </a:solidFill>
              </a:rPr>
              <a:t>Royal Commission into Family Violence (RCFV), 2016, “Royal Commission into Family Violence: Summary and recommendations” Paper No 132, p. 2014-2016. </a:t>
            </a:r>
            <a:endParaRPr lang="en-US" sz="1400" dirty="0" smtClean="0">
              <a:solidFill>
                <a:schemeClr val="accent2">
                  <a:lumMod val="50000"/>
                </a:schemeClr>
              </a:solidFill>
            </a:endParaRPr>
          </a:p>
          <a:p>
            <a:endParaRPr lang="en-US" sz="1400" dirty="0" smtClean="0">
              <a:solidFill>
                <a:schemeClr val="accent2">
                  <a:lumMod val="50000"/>
                </a:schemeClr>
              </a:solidFill>
            </a:endParaRPr>
          </a:p>
          <a:p>
            <a:pPr marL="285750" indent="-285750">
              <a:buFont typeface="Arial" panose="020B0604020202020204" pitchFamily="34" charset="0"/>
              <a:buChar char="•"/>
            </a:pPr>
            <a:r>
              <a:rPr lang="en-AU" sz="1400" dirty="0" smtClean="0">
                <a:solidFill>
                  <a:schemeClr val="accent2">
                    <a:lumMod val="50000"/>
                  </a:schemeClr>
                </a:solidFill>
                <a:latin typeface="Arial" panose="020B0604020202020204" pitchFamily="34" charset="0"/>
                <a:cs typeface="Arial" panose="020B0604020202020204" pitchFamily="34" charset="0"/>
                <a:hlinkClick r:id="rId4"/>
              </a:rPr>
              <a:t>Victorian Legal Aid:  Sourced from https</a:t>
            </a:r>
            <a:r>
              <a:rPr lang="en-AU" sz="1400" dirty="0">
                <a:solidFill>
                  <a:schemeClr val="accent2">
                    <a:lumMod val="50000"/>
                  </a:schemeClr>
                </a:solidFill>
                <a:latin typeface="Arial" panose="020B0604020202020204" pitchFamily="34" charset="0"/>
                <a:cs typeface="Arial" panose="020B0604020202020204" pitchFamily="34" charset="0"/>
                <a:hlinkClick r:id="rId4"/>
              </a:rPr>
              <a:t>://</a:t>
            </a:r>
            <a:r>
              <a:rPr lang="en-AU" sz="1400" dirty="0" smtClean="0">
                <a:solidFill>
                  <a:schemeClr val="accent2">
                    <a:lumMod val="50000"/>
                  </a:schemeClr>
                </a:solidFill>
                <a:latin typeface="Arial" panose="020B0604020202020204" pitchFamily="34" charset="0"/>
                <a:cs typeface="Arial" panose="020B0604020202020204" pitchFamily="34" charset="0"/>
                <a:hlinkClick r:id="rId4"/>
              </a:rPr>
              <a:t>www.legalaid.vic.gov.au/find-legal-answers/sex-and-law/sexual-assault</a:t>
            </a:r>
            <a:endParaRPr lang="en-AU" sz="1400" dirty="0" smtClean="0">
              <a:solidFill>
                <a:schemeClr val="accent2">
                  <a:lumMod val="50000"/>
                </a:schemeClr>
              </a:solidFill>
              <a:latin typeface="Arial" panose="020B0604020202020204" pitchFamily="34" charset="0"/>
              <a:cs typeface="Arial" panose="020B0604020202020204" pitchFamily="34" charset="0"/>
            </a:endParaRPr>
          </a:p>
          <a:p>
            <a:endParaRPr lang="en-AU" sz="1400" dirty="0" smtClean="0">
              <a:solidFill>
                <a:schemeClr val="accent2">
                  <a:lumMod val="50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accent2">
                    <a:lumMod val="50000"/>
                  </a:schemeClr>
                </a:solidFill>
              </a:rPr>
              <a:t>Australian Institute of Family </a:t>
            </a:r>
            <a:r>
              <a:rPr lang="en-US" sz="1400" dirty="0" smtClean="0">
                <a:solidFill>
                  <a:schemeClr val="accent2">
                    <a:lumMod val="50000"/>
                  </a:schemeClr>
                </a:solidFill>
              </a:rPr>
              <a:t>Studies: </a:t>
            </a:r>
            <a:r>
              <a:rPr lang="en-AU" sz="1400" dirty="0" smtClean="0">
                <a:solidFill>
                  <a:schemeClr val="accent2">
                    <a:lumMod val="50000"/>
                  </a:schemeClr>
                </a:solidFill>
                <a:latin typeface="Arial" panose="020B0604020202020204" pitchFamily="34" charset="0"/>
                <a:cs typeface="Arial" panose="020B0604020202020204" pitchFamily="34" charset="0"/>
                <a:hlinkClick r:id="rId5"/>
              </a:rPr>
              <a:t>https</a:t>
            </a:r>
            <a:r>
              <a:rPr lang="en-AU" sz="1400" dirty="0">
                <a:solidFill>
                  <a:schemeClr val="accent2">
                    <a:lumMod val="50000"/>
                  </a:schemeClr>
                </a:solidFill>
                <a:latin typeface="Arial" panose="020B0604020202020204" pitchFamily="34" charset="0"/>
                <a:cs typeface="Arial" panose="020B0604020202020204" pitchFamily="34" charset="0"/>
                <a:hlinkClick r:id="rId5"/>
              </a:rPr>
              <a:t>://</a:t>
            </a:r>
            <a:r>
              <a:rPr lang="en-AU" sz="1400" dirty="0" smtClean="0">
                <a:solidFill>
                  <a:schemeClr val="accent2">
                    <a:lumMod val="50000"/>
                  </a:schemeClr>
                </a:solidFill>
                <a:latin typeface="Arial" panose="020B0604020202020204" pitchFamily="34" charset="0"/>
                <a:cs typeface="Arial" panose="020B0604020202020204" pitchFamily="34" charset="0"/>
                <a:hlinkClick r:id="rId5"/>
              </a:rPr>
              <a:t>aifs.gov.au/publications/sexual-violence-and-gay-lesbian-bisexual-trans-intersex-and-queer-community</a:t>
            </a:r>
            <a:endParaRPr lang="en-AU" sz="1400" dirty="0" smtClean="0">
              <a:solidFill>
                <a:schemeClr val="accent2">
                  <a:lumMod val="50000"/>
                </a:schemeClr>
              </a:solidFill>
              <a:latin typeface="Arial" panose="020B0604020202020204" pitchFamily="34" charset="0"/>
              <a:cs typeface="Arial" panose="020B0604020202020204" pitchFamily="34" charset="0"/>
            </a:endParaRPr>
          </a:p>
          <a:p>
            <a:endParaRPr lang="en-AU" sz="1400" dirty="0" smtClean="0">
              <a:solidFill>
                <a:schemeClr val="accent2">
                  <a:lumMod val="50000"/>
                </a:schemeClr>
              </a:solidFill>
              <a:latin typeface="Arial" panose="020B0604020202020204" pitchFamily="34" charset="0"/>
              <a:cs typeface="Arial" panose="020B0604020202020204" pitchFamily="34" charset="0"/>
            </a:endParaRPr>
          </a:p>
          <a:p>
            <a:pPr marL="285750" indent="-285750" defTabSz="912844">
              <a:buFont typeface="Arial" panose="020B0604020202020204" pitchFamily="34" charset="0"/>
              <a:buChar char="•"/>
              <a:defRPr/>
            </a:pPr>
            <a:r>
              <a:rPr lang="en-AU" sz="1400" dirty="0" smtClean="0">
                <a:solidFill>
                  <a:schemeClr val="accent2">
                    <a:lumMod val="50000"/>
                  </a:schemeClr>
                </a:solidFill>
              </a:rPr>
              <a:t>The Royal Australian College of General Practitioners Sourced from:  </a:t>
            </a:r>
            <a:r>
              <a:rPr lang="en-AU" sz="1400" dirty="0" smtClean="0">
                <a:solidFill>
                  <a:schemeClr val="accent2">
                    <a:lumMod val="50000"/>
                  </a:schemeClr>
                </a:solidFill>
                <a:hlinkClick r:id="rId6"/>
              </a:rPr>
              <a:t>http</a:t>
            </a:r>
            <a:r>
              <a:rPr lang="en-AU" sz="1400" dirty="0">
                <a:solidFill>
                  <a:schemeClr val="accent2">
                    <a:lumMod val="50000"/>
                  </a:schemeClr>
                </a:solidFill>
                <a:hlinkClick r:id="rId6"/>
              </a:rPr>
              <a:t>://www.racgp.org.au/your-practice/guidelines/whitebook/chapter-9-sexual-assault/#</a:t>
            </a:r>
            <a:r>
              <a:rPr lang="en-AU" sz="1400" dirty="0" smtClean="0">
                <a:solidFill>
                  <a:schemeClr val="accent2">
                    <a:lumMod val="50000"/>
                  </a:schemeClr>
                </a:solidFill>
                <a:hlinkClick r:id="rId6"/>
              </a:rPr>
              <a:t>3</a:t>
            </a:r>
            <a:endParaRPr lang="en-AU" sz="1400" dirty="0" smtClean="0">
              <a:solidFill>
                <a:schemeClr val="accent2">
                  <a:lumMod val="50000"/>
                </a:schemeClr>
              </a:solidFill>
            </a:endParaRPr>
          </a:p>
          <a:p>
            <a:pPr defTabSz="912844">
              <a:defRPr/>
            </a:pPr>
            <a:endParaRPr lang="en-AU" sz="1400" dirty="0">
              <a:solidFill>
                <a:schemeClr val="accent2">
                  <a:lumMod val="50000"/>
                </a:schemeClr>
              </a:solidFill>
            </a:endParaRPr>
          </a:p>
          <a:p>
            <a:pPr marL="285750" indent="-285750">
              <a:buFont typeface="Arial" panose="020B0604020202020204" pitchFamily="34" charset="0"/>
              <a:buChar char="•"/>
            </a:pPr>
            <a:r>
              <a:rPr lang="en-AU" sz="1400" dirty="0" smtClean="0">
                <a:solidFill>
                  <a:schemeClr val="accent2">
                    <a:lumMod val="50000"/>
                  </a:schemeClr>
                </a:solidFill>
              </a:rPr>
              <a:t>World Health Organisation Sourced from: </a:t>
            </a:r>
            <a:r>
              <a:rPr lang="en-AU" sz="1400" dirty="0" smtClean="0">
                <a:solidFill>
                  <a:schemeClr val="accent2">
                    <a:lumMod val="60000"/>
                    <a:lumOff val="40000"/>
                  </a:schemeClr>
                </a:solidFill>
              </a:rPr>
              <a:t>http</a:t>
            </a:r>
            <a:r>
              <a:rPr lang="en-AU" sz="1400" dirty="0">
                <a:solidFill>
                  <a:schemeClr val="accent2">
                    <a:lumMod val="60000"/>
                    <a:lumOff val="40000"/>
                  </a:schemeClr>
                </a:solidFill>
              </a:rPr>
              <a:t>://apps.who.int/iris/bitstream/10665/136101/1/WHO_RHR_14.26_eng.pdf WHO p.16 </a:t>
            </a:r>
          </a:p>
          <a:p>
            <a:endParaRPr lang="en-US" sz="1400" dirty="0"/>
          </a:p>
          <a:p>
            <a:endParaRPr lang="en-AU" sz="1400" dirty="0">
              <a:latin typeface="Arial" panose="020B0604020202020204" pitchFamily="34" charset="0"/>
              <a:cs typeface="Arial" panose="020B0604020202020204" pitchFamily="34" charset="0"/>
            </a:endParaRPr>
          </a:p>
          <a:p>
            <a:endParaRPr lang="en-AU" sz="1400" dirty="0">
              <a:latin typeface="Arial" panose="020B0604020202020204" pitchFamily="34" charset="0"/>
              <a:cs typeface="Arial" panose="020B0604020202020204" pitchFamily="34" charset="0"/>
            </a:endParaRPr>
          </a:p>
          <a:p>
            <a:endParaRPr lang="en-AU" sz="1400" dirty="0"/>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8081" y="330201"/>
            <a:ext cx="5718472" cy="1248627"/>
          </a:xfrm>
          <a:prstGeom prst="rect">
            <a:avLst/>
          </a:prstGeom>
        </p:spPr>
      </p:pic>
    </p:spTree>
    <p:custDataLst>
      <p:tags r:id="rId1"/>
    </p:custDataLst>
    <p:extLst>
      <p:ext uri="{BB962C8B-B14F-4D97-AF65-F5344CB8AC3E}">
        <p14:creationId xmlns:p14="http://schemas.microsoft.com/office/powerpoint/2010/main" val="3839084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9ADC6"/>
        </a:solidFill>
        <a:effectLst/>
      </p:bgPr>
    </p:bg>
    <p:spTree>
      <p:nvGrpSpPr>
        <p:cNvPr id="1" name=""/>
        <p:cNvGrpSpPr/>
        <p:nvPr/>
      </p:nvGrpSpPr>
      <p:grpSpPr>
        <a:xfrm>
          <a:off x="0" y="0"/>
          <a:ext cx="0" cy="0"/>
          <a:chOff x="0" y="0"/>
          <a:chExt cx="0" cy="0"/>
        </a:xfrm>
      </p:grpSpPr>
      <p:sp>
        <p:nvSpPr>
          <p:cNvPr id="8" name="AutoShape 3"/>
          <p:cNvSpPr/>
          <p:nvPr/>
        </p:nvSpPr>
        <p:spPr>
          <a:xfrm>
            <a:off x="1" y="0"/>
            <a:ext cx="3640507" cy="6857999"/>
          </a:xfrm>
          <a:prstGeom prst="rect">
            <a:avLst/>
          </a:prstGeom>
          <a:solidFill>
            <a:schemeClr val="accent2">
              <a:lumMod val="75000"/>
            </a:schemeClr>
          </a:solidFill>
        </p:spPr>
      </p:sp>
      <p:grpSp>
        <p:nvGrpSpPr>
          <p:cNvPr id="3" name="Group 3"/>
          <p:cNvGrpSpPr/>
          <p:nvPr/>
        </p:nvGrpSpPr>
        <p:grpSpPr>
          <a:xfrm>
            <a:off x="85458" y="-55755"/>
            <a:ext cx="12203394" cy="6913754"/>
            <a:chOff x="-5430684" y="-45871"/>
            <a:chExt cx="17225640" cy="13827508"/>
          </a:xfrm>
          <a:solidFill>
            <a:schemeClr val="bg1"/>
          </a:solidFill>
        </p:grpSpPr>
        <p:sp>
          <p:nvSpPr>
            <p:cNvPr id="4" name="AutoShape 4"/>
            <p:cNvSpPr/>
            <p:nvPr/>
          </p:nvSpPr>
          <p:spPr>
            <a:xfrm>
              <a:off x="-412571" y="-45871"/>
              <a:ext cx="12207527" cy="13827508"/>
            </a:xfrm>
            <a:prstGeom prst="rect">
              <a:avLst/>
            </a:prstGeom>
            <a:grpFill/>
          </p:spPr>
        </p:sp>
        <p:sp>
          <p:nvSpPr>
            <p:cNvPr id="5" name="TextBox 5"/>
            <p:cNvSpPr txBox="1"/>
            <p:nvPr/>
          </p:nvSpPr>
          <p:spPr>
            <a:xfrm>
              <a:off x="-5430684" y="1188359"/>
              <a:ext cx="5018113" cy="1538882"/>
            </a:xfrm>
            <a:prstGeom prst="rect">
              <a:avLst/>
            </a:prstGeom>
            <a:solidFill>
              <a:schemeClr val="accent2">
                <a:lumMod val="75000"/>
              </a:schemeClr>
            </a:solidFill>
          </p:spPr>
          <p:txBody>
            <a:bodyPr wrap="square" lIns="0" tIns="0" rIns="0" bIns="0" rtlCol="0" anchor="t">
              <a:spAutoFit/>
            </a:bodyPr>
            <a:lstStyle/>
            <a:p>
              <a:pPr algn="ctr" defTabSz="609630">
                <a:lnSpc>
                  <a:spcPts val="3040"/>
                </a:lnSpc>
              </a:pPr>
              <a:r>
                <a:rPr lang="en-US" sz="3200" b="1" spc="253" dirty="0">
                  <a:solidFill>
                    <a:schemeClr val="bg1"/>
                  </a:solidFill>
                  <a:latin typeface="Open Sans Bold" panose="020B0604020202020204" charset="0"/>
                  <a:ea typeface="Open Sans Bold" panose="020B0604020202020204" charset="0"/>
                  <a:cs typeface="Open Sans Bold" panose="020B0604020202020204" charset="0"/>
                </a:rPr>
                <a:t>LEARNING OBJECTIVES</a:t>
              </a:r>
            </a:p>
          </p:txBody>
        </p:sp>
        <p:sp>
          <p:nvSpPr>
            <p:cNvPr id="6" name="TextBox 6"/>
            <p:cNvSpPr txBox="1"/>
            <p:nvPr/>
          </p:nvSpPr>
          <p:spPr>
            <a:xfrm>
              <a:off x="-267818" y="287829"/>
              <a:ext cx="11688828" cy="2215992"/>
            </a:xfrm>
            <a:prstGeom prst="rect">
              <a:avLst/>
            </a:prstGeom>
            <a:grpFill/>
          </p:spPr>
          <p:txBody>
            <a:bodyPr wrap="square" lIns="0" tIns="0" rIns="0" bIns="0" rtlCol="0" anchor="t">
              <a:spAutoFit/>
            </a:bodyPr>
            <a:lstStyle/>
            <a:p>
              <a:pPr fontAlgn="base"/>
              <a:endParaRPr lang="en-AU" sz="2000" dirty="0">
                <a:solidFill>
                  <a:schemeClr val="accent5">
                    <a:lumMod val="75000"/>
                  </a:schemeClr>
                </a:solidFill>
                <a:latin typeface="Open Sans" panose="020B0604020202020204" charset="0"/>
                <a:ea typeface="Open Sans" panose="020B0604020202020204" charset="0"/>
                <a:cs typeface="Open Sans" panose="020B0604020202020204" charset="0"/>
              </a:endParaRPr>
            </a:p>
            <a:p>
              <a:pPr fontAlgn="base"/>
              <a:endParaRPr lang="en-AU" sz="1600" dirty="0">
                <a:solidFill>
                  <a:schemeClr val="accent5">
                    <a:lumMod val="75000"/>
                  </a:schemeClr>
                </a:solidFill>
                <a:latin typeface="Open Sans" panose="020B0604020202020204"/>
              </a:endParaRPr>
            </a:p>
            <a:p>
              <a:endParaRPr lang="en-AU" dirty="0"/>
            </a:p>
            <a:p>
              <a:pPr marL="285750" indent="-285750" fontAlgn="base">
                <a:buFont typeface="Arial" panose="020B0604020202020204" pitchFamily="34" charset="0"/>
                <a:buChar char="•"/>
              </a:pPr>
              <a:endParaRPr lang="en-AU" dirty="0">
                <a:solidFill>
                  <a:schemeClr val="accent5">
                    <a:lumMod val="75000"/>
                  </a:schemeClr>
                </a:solidFill>
                <a:latin typeface="Open Sans" panose="020B0604020202020204"/>
              </a:endParaRPr>
            </a:p>
          </p:txBody>
        </p:sp>
      </p:grpSp>
      <p:sp>
        <p:nvSpPr>
          <p:cNvPr id="9" name="AutoShape 4"/>
          <p:cNvSpPr/>
          <p:nvPr/>
        </p:nvSpPr>
        <p:spPr>
          <a:xfrm>
            <a:off x="410298" y="2010351"/>
            <a:ext cx="2826349" cy="3006031"/>
          </a:xfrm>
          <a:prstGeom prst="rect">
            <a:avLst/>
          </a:prstGeom>
          <a:solidFill>
            <a:schemeClr val="bg1">
              <a:alpha val="90000"/>
            </a:schemeClr>
          </a:solidFill>
        </p:spPr>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409" y="2128627"/>
            <a:ext cx="2074799" cy="2689702"/>
          </a:xfrm>
          <a:prstGeom prst="rect">
            <a:avLst/>
          </a:prstGeom>
        </p:spPr>
      </p:pic>
      <p:sp>
        <p:nvSpPr>
          <p:cNvPr id="2" name="Rectangle 1"/>
          <p:cNvSpPr/>
          <p:nvPr/>
        </p:nvSpPr>
        <p:spPr>
          <a:xfrm>
            <a:off x="3954612" y="490322"/>
            <a:ext cx="7857764" cy="6124754"/>
          </a:xfrm>
          <a:prstGeom prst="rect">
            <a:avLst/>
          </a:prstGeom>
        </p:spPr>
        <p:txBody>
          <a:bodyPr wrap="square">
            <a:spAutoFit/>
          </a:bodyPr>
          <a:lstStyle/>
          <a:p>
            <a:pPr lvl="1"/>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Definition of sexual assault </a:t>
            </a:r>
            <a:endPar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Consent</a:t>
            </a:r>
          </a:p>
          <a:p>
            <a:pPr lvl="1"/>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Prevalence and facts about sexual assault </a:t>
            </a:r>
            <a:endPar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Responding to disclosures of sexual violence – rights, options and </a:t>
            </a:r>
            <a:r>
              <a:rPr lang="en-AU" sz="28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control</a:t>
            </a:r>
          </a:p>
          <a:p>
            <a:pPr lvl="1"/>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Healing and recovery </a:t>
            </a:r>
            <a:endParaRPr lang="en-AU" sz="28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8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8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Support and referral options</a:t>
            </a:r>
          </a:p>
          <a:p>
            <a:pPr lvl="1"/>
            <a:endParaRPr lang="en-AU" sz="2800" dirty="0">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112651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 y="2174746"/>
            <a:ext cx="4153254" cy="2778255"/>
            <a:chOff x="0" y="0"/>
            <a:chExt cx="11452716" cy="5017022"/>
          </a:xfrm>
          <a:solidFill>
            <a:schemeClr val="accent2">
              <a:lumMod val="75000"/>
            </a:schemeClr>
          </a:solidFill>
        </p:grpSpPr>
        <p:sp>
          <p:nvSpPr>
            <p:cNvPr id="4" name="AutoShape 4"/>
            <p:cNvSpPr/>
            <p:nvPr/>
          </p:nvSpPr>
          <p:spPr>
            <a:xfrm>
              <a:off x="0" y="0"/>
              <a:ext cx="11452716" cy="5017022"/>
            </a:xfrm>
            <a:prstGeom prst="rect">
              <a:avLst/>
            </a:prstGeom>
            <a:grpFill/>
          </p:spPr>
        </p:sp>
        <p:sp>
          <p:nvSpPr>
            <p:cNvPr id="5" name="TextBox 5"/>
            <p:cNvSpPr txBox="1"/>
            <p:nvPr/>
          </p:nvSpPr>
          <p:spPr>
            <a:xfrm>
              <a:off x="926931" y="521981"/>
              <a:ext cx="9971777" cy="3001256"/>
            </a:xfrm>
            <a:prstGeom prst="rect">
              <a:avLst/>
            </a:prstGeom>
            <a:grpFill/>
          </p:spPr>
          <p:txBody>
            <a:bodyPr lIns="0" tIns="0" rIns="0" bIns="0" rtlCol="0" anchor="t">
              <a:spAutoFit/>
            </a:bodyPr>
            <a:lstStyle/>
            <a:p>
              <a:pPr algn="ctr"/>
              <a:endParaRPr lang="en-AU" sz="3600" spc="150" dirty="0">
                <a:solidFill>
                  <a:srgbClr val="FFFFF6"/>
                </a:solidFill>
                <a:latin typeface="Open Sans Bold" panose="020B0604020202020204" charset="0"/>
                <a:ea typeface="Open Sans Bold" panose="020B0604020202020204" charset="0"/>
                <a:cs typeface="Open Sans Bold" panose="020B0604020202020204" charset="0"/>
              </a:endParaRPr>
            </a:p>
            <a:p>
              <a:pPr algn="ct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What is Sexual Assault?</a:t>
              </a:r>
              <a:endParaRPr lang="en-AU" sz="36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8" name="TextBox 8"/>
          <p:cNvSpPr txBox="1"/>
          <p:nvPr/>
        </p:nvSpPr>
        <p:spPr>
          <a:xfrm>
            <a:off x="4409630" y="176670"/>
            <a:ext cx="7518677" cy="8186857"/>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AU" altLang="en-US"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Any unwanted sexual behaviour that makes people feel </a:t>
            </a:r>
            <a:r>
              <a:rPr lang="en-AU" alt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uncomfortable</a:t>
            </a:r>
            <a:r>
              <a:rPr lang="en-AU" altLang="en-US"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en-AU" alt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frightened</a:t>
            </a:r>
            <a:r>
              <a:rPr lang="en-AU" altLang="en-US"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 or </a:t>
            </a:r>
            <a:r>
              <a:rPr lang="en-AU" alt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threatened </a:t>
            </a:r>
            <a:r>
              <a:rPr lang="en-AU" altLang="en-US"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(CASA)</a:t>
            </a:r>
          </a:p>
          <a:p>
            <a:pPr marL="457200" indent="-457200">
              <a:buFont typeface="Arial" panose="020B0604020202020204" pitchFamily="34" charset="0"/>
              <a:buChar char="•"/>
            </a:pPr>
            <a:endParaRPr lang="en-AU" altLang="en-US"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altLang="en-US"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Any sexual activity that is not freely </a:t>
            </a:r>
            <a:r>
              <a:rPr lang="en-AU" alt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agreed</a:t>
            </a:r>
            <a:r>
              <a:rPr lang="en-AU" altLang="en-US"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to</a:t>
            </a:r>
          </a:p>
          <a:p>
            <a:endParaRPr lang="en-AU" altLang="en-US"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Family violence often incorporates sexual </a:t>
            </a:r>
            <a:r>
              <a:rPr lang="en-AU" sz="24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assault</a:t>
            </a:r>
          </a:p>
          <a:p>
            <a:endParaRPr lang="en-AU" sz="24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a:t>
            </a: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LEGAL definition of sexual assault </a:t>
            </a:r>
            <a:r>
              <a:rPr lang="en-AU" sz="24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in Victoria includes rape, incest, child abuse, and unwanted sexual behaviour, for example, unwanted kissing and touching.  </a:t>
            </a:r>
            <a:endParaRPr lang="en-AU" sz="2400"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endPar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indent="-457200">
              <a:buFont typeface="Arial" panose="020B0604020202020204" pitchFamily="34" charset="0"/>
              <a:buChar char="•"/>
            </a:pPr>
            <a:r>
              <a:rPr lang="en-AU" sz="2400"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It </a:t>
            </a:r>
            <a:r>
              <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also includes behaviour that does not involve actual touching. For example, forcing someone to watch pornography or masturbation is also sexual assault (Victorian Legal Aid website). </a:t>
            </a:r>
          </a:p>
          <a:p>
            <a:pPr marL="457200" indent="-457200">
              <a:buFont typeface="Arial" panose="020B0604020202020204" pitchFamily="34" charset="0"/>
              <a:buChar char="•"/>
            </a:pPr>
            <a:endParaRPr lang="en-AU" sz="2400"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a:p>
            <a:pPr>
              <a:lnSpc>
                <a:spcPts val="3000"/>
              </a:lnSpc>
            </a:pPr>
            <a:endParaRPr lang="en-AU" sz="1333" spc="20" dirty="0">
              <a:solidFill>
                <a:srgbClr val="69ADC6"/>
              </a:solidFill>
              <a:latin typeface="Open Sans"/>
            </a:endParaRPr>
          </a:p>
        </p:txBody>
      </p:sp>
    </p:spTree>
    <p:custDataLst>
      <p:tags r:id="rId1"/>
    </p:custDataLst>
    <p:extLst>
      <p:ext uri="{BB962C8B-B14F-4D97-AF65-F5344CB8AC3E}">
        <p14:creationId xmlns:p14="http://schemas.microsoft.com/office/powerpoint/2010/main" val="5192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sp>
        <p:nvSpPr>
          <p:cNvPr id="6" name="Content Placeholder 5"/>
          <p:cNvSpPr>
            <a:spLocks noGrp="1"/>
          </p:cNvSpPr>
          <p:nvPr>
            <p:ph idx="1"/>
          </p:nvPr>
        </p:nvSpPr>
        <p:spPr>
          <a:xfrm>
            <a:off x="720000" y="6189784"/>
            <a:ext cx="10608000" cy="351415"/>
          </a:xfrm>
        </p:spPr>
        <p:txBody>
          <a:bodyPr/>
          <a:lstStyle/>
          <a:p>
            <a:pPr lvl="3"/>
            <a:r>
              <a:rPr lang="en-US" dirty="0" smtClean="0">
                <a:hlinkClick r:id="rId4"/>
              </a:rPr>
              <a:t>Consent, it’s simple as tea </a:t>
            </a:r>
            <a:endParaRPr lang="en-US" dirty="0"/>
          </a:p>
        </p:txBody>
      </p:sp>
      <p:pic>
        <p:nvPicPr>
          <p:cNvPr id="2" name="Picture 1">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t="5206" b="11676"/>
          <a:stretch/>
        </p:blipFill>
        <p:spPr>
          <a:xfrm>
            <a:off x="445680" y="812800"/>
            <a:ext cx="11323017" cy="4795520"/>
          </a:xfrm>
          <a:prstGeom prst="rect">
            <a:avLst/>
          </a:prstGeom>
        </p:spPr>
      </p:pic>
    </p:spTree>
    <p:custDataLst>
      <p:tags r:id="rId1"/>
    </p:custDataLst>
    <p:extLst>
      <p:ext uri="{BB962C8B-B14F-4D97-AF65-F5344CB8AC3E}">
        <p14:creationId xmlns:p14="http://schemas.microsoft.com/office/powerpoint/2010/main" val="1961872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276"/>
            <a:ext cx="1412357" cy="7012551"/>
          </a:xfrm>
          <a:prstGeom prst="rect">
            <a:avLst/>
          </a:prstGeom>
          <a:solidFill>
            <a:schemeClr val="accent2">
              <a:lumMod val="50000"/>
              <a:alpha val="29803"/>
            </a:schemeClr>
          </a:solidFill>
        </p:spPr>
      </p:sp>
      <p:grpSp>
        <p:nvGrpSpPr>
          <p:cNvPr id="3" name="Group 3"/>
          <p:cNvGrpSpPr/>
          <p:nvPr/>
        </p:nvGrpSpPr>
        <p:grpSpPr>
          <a:xfrm>
            <a:off x="204036" y="1000419"/>
            <a:ext cx="4069064" cy="3853592"/>
            <a:chOff x="-852628" y="-1871059"/>
            <a:chExt cx="10263717" cy="5972205"/>
          </a:xfrm>
          <a:solidFill>
            <a:schemeClr val="accent2">
              <a:lumMod val="75000"/>
            </a:schemeClr>
          </a:solidFill>
        </p:grpSpPr>
        <p:sp>
          <p:nvSpPr>
            <p:cNvPr id="4" name="AutoShape 4"/>
            <p:cNvSpPr/>
            <p:nvPr/>
          </p:nvSpPr>
          <p:spPr>
            <a:xfrm>
              <a:off x="-852628" y="-1871059"/>
              <a:ext cx="10263717" cy="5972205"/>
            </a:xfrm>
            <a:prstGeom prst="rect">
              <a:avLst/>
            </a:prstGeom>
            <a:grpFill/>
          </p:spPr>
        </p:sp>
        <p:sp>
          <p:nvSpPr>
            <p:cNvPr id="5" name="TextBox 5"/>
            <p:cNvSpPr txBox="1"/>
            <p:nvPr/>
          </p:nvSpPr>
          <p:spPr>
            <a:xfrm>
              <a:off x="-164514" y="-1193281"/>
              <a:ext cx="8887485" cy="4616647"/>
            </a:xfrm>
            <a:prstGeom prst="rect">
              <a:avLst/>
            </a:prstGeom>
            <a:grpFill/>
          </p:spPr>
          <p:txBody>
            <a:bodyPr lIns="0" tIns="0" rIns="0" bIns="0" rtlCol="0" anchor="t">
              <a:spAutoFit/>
            </a:bodyPr>
            <a:lstStyle/>
            <a:p>
              <a:pPr algn="ctr">
                <a:lnSpc>
                  <a:spcPts val="6000"/>
                </a:lnSpc>
              </a:pPr>
              <a:r>
                <a:rPr lang="en-AU" alt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 person cannot consent when they…</a:t>
              </a:r>
              <a:endParaRPr lang="en-US" sz="40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6"/>
          <p:cNvGrpSpPr/>
          <p:nvPr/>
        </p:nvGrpSpPr>
        <p:grpSpPr>
          <a:xfrm>
            <a:off x="4000295" y="411567"/>
            <a:ext cx="7973988" cy="6401945"/>
            <a:chOff x="-2220637" y="-934320"/>
            <a:chExt cx="11303458" cy="9996827"/>
          </a:xfrm>
        </p:grpSpPr>
        <p:sp>
          <p:nvSpPr>
            <p:cNvPr id="7" name="TextBox 7"/>
            <p:cNvSpPr txBox="1"/>
            <p:nvPr/>
          </p:nvSpPr>
          <p:spPr>
            <a:xfrm>
              <a:off x="0" y="3388197"/>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8" name="TextBox 8"/>
            <p:cNvSpPr txBox="1"/>
            <p:nvPr/>
          </p:nvSpPr>
          <p:spPr>
            <a:xfrm>
              <a:off x="0" y="4293322"/>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9" name="TextBox 9"/>
            <p:cNvSpPr txBox="1"/>
            <p:nvPr/>
          </p:nvSpPr>
          <p:spPr>
            <a:xfrm>
              <a:off x="0" y="6843071"/>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10" name="TextBox 10"/>
            <p:cNvSpPr txBox="1"/>
            <p:nvPr/>
          </p:nvSpPr>
          <p:spPr>
            <a:xfrm>
              <a:off x="0" y="7748194"/>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11" name="TextBox 11"/>
            <p:cNvSpPr txBox="1"/>
            <p:nvPr/>
          </p:nvSpPr>
          <p:spPr>
            <a:xfrm>
              <a:off x="-2220637" y="-934320"/>
              <a:ext cx="11270380" cy="9996827"/>
            </a:xfrm>
            <a:prstGeom prst="rect">
              <a:avLst/>
            </a:prstGeom>
          </p:spPr>
          <p:txBody>
            <a:bodyPr wrap="square" lIns="0" tIns="0" rIns="0" bIns="0" rtlCol="0" anchor="t">
              <a:spAutoFit/>
            </a:bodyPr>
            <a:lstStyle/>
            <a:p>
              <a:pPr marL="914400" lvl="1"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Submit because of force or the fear of force or harm of any </a:t>
              </a: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type</a:t>
              </a: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Submit because they are unlawfully </a:t>
              </a:r>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detained</a:t>
              </a:r>
            </a:p>
            <a:p>
              <a:pPr lvl="1"/>
              <a:endPar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Are asleep, unconscious, or significantly affected by alcohol or other </a:t>
              </a: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drugs</a:t>
              </a: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Don’t understand the sexual nature of the </a:t>
              </a:r>
              <a:r>
                <a:rPr lang="en-US" sz="24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act</a:t>
              </a:r>
            </a:p>
            <a:p>
              <a:pPr lvl="1"/>
              <a:endPar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Are mistaken about the sexual nature of the act or the identity of the </a:t>
              </a:r>
              <a:r>
                <a:rPr lang="en-US" sz="24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person</a:t>
              </a:r>
            </a:p>
            <a:p>
              <a:pPr lvl="1"/>
              <a:endParaRPr lang="en-US"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Mistakenly believe that the act is for medical or hygienic purposes</a:t>
              </a: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a:p>
              <a:endParaRPr lang="en-AU" sz="1867" spc="286" dirty="0">
                <a:solidFill>
                  <a:srgbClr val="4BACC6">
                    <a:lumMod val="75000"/>
                  </a:srgbClr>
                </a:solidFill>
                <a:latin typeface="Open Sans" panose="020B0604020202020204" charset="0"/>
                <a:ea typeface="Open Sans" panose="020B0604020202020204" charset="0"/>
                <a:cs typeface="Open Sans" panose="020B0604020202020204" charset="0"/>
              </a:endParaRPr>
            </a:p>
          </p:txBody>
        </p:sp>
        <p:sp>
          <p:nvSpPr>
            <p:cNvPr id="12" name="TextBox 12"/>
            <p:cNvSpPr txBox="1"/>
            <p:nvPr/>
          </p:nvSpPr>
          <p:spPr>
            <a:xfrm>
              <a:off x="-33079" y="-585423"/>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grpSp>
    </p:spTree>
    <p:custDataLst>
      <p:tags r:id="rId1"/>
    </p:custDataLst>
    <p:extLst>
      <p:ext uri="{BB962C8B-B14F-4D97-AF65-F5344CB8AC3E}">
        <p14:creationId xmlns:p14="http://schemas.microsoft.com/office/powerpoint/2010/main" val="40174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AutoShape 2"/>
          <p:cNvSpPr/>
          <p:nvPr/>
        </p:nvSpPr>
        <p:spPr>
          <a:xfrm>
            <a:off x="10779640" y="16728"/>
            <a:ext cx="1412357" cy="6824544"/>
          </a:xfrm>
          <a:prstGeom prst="rect">
            <a:avLst/>
          </a:prstGeom>
          <a:solidFill>
            <a:schemeClr val="accent2">
              <a:lumMod val="50000"/>
              <a:alpha val="29803"/>
            </a:schemeClr>
          </a:solidFill>
        </p:spPr>
      </p:sp>
      <p:grpSp>
        <p:nvGrpSpPr>
          <p:cNvPr id="2" name="Group 2"/>
          <p:cNvGrpSpPr/>
          <p:nvPr/>
        </p:nvGrpSpPr>
        <p:grpSpPr>
          <a:xfrm>
            <a:off x="8733802" y="467590"/>
            <a:ext cx="3458195" cy="5155543"/>
            <a:chOff x="1672159" y="-159219"/>
            <a:chExt cx="10122599" cy="9448749"/>
          </a:xfrm>
          <a:solidFill>
            <a:schemeClr val="bg1"/>
          </a:solidFill>
        </p:grpSpPr>
        <p:sp>
          <p:nvSpPr>
            <p:cNvPr id="3" name="AutoShape 3"/>
            <p:cNvSpPr/>
            <p:nvPr/>
          </p:nvSpPr>
          <p:spPr>
            <a:xfrm>
              <a:off x="1672159" y="-159219"/>
              <a:ext cx="10122599" cy="9448749"/>
            </a:xfrm>
            <a:prstGeom prst="rect">
              <a:avLst/>
            </a:prstGeom>
            <a:solidFill>
              <a:schemeClr val="accent2">
                <a:lumMod val="75000"/>
              </a:schemeClr>
            </a:solidFill>
          </p:spPr>
        </p:sp>
        <p:sp>
          <p:nvSpPr>
            <p:cNvPr id="4" name="TextBox 4"/>
            <p:cNvSpPr txBox="1"/>
            <p:nvPr/>
          </p:nvSpPr>
          <p:spPr>
            <a:xfrm>
              <a:off x="2288637" y="1816795"/>
              <a:ext cx="8889638" cy="871004"/>
            </a:xfrm>
            <a:prstGeom prst="rect">
              <a:avLst/>
            </a:prstGeom>
            <a:solidFill>
              <a:schemeClr val="accent2">
                <a:lumMod val="75000"/>
              </a:schemeClr>
            </a:solidFill>
          </p:spPr>
          <p:txBody>
            <a:bodyPr wrap="square" lIns="0" tIns="0" rIns="0" bIns="0" rtlCol="0" anchor="t">
              <a:spAutoFit/>
            </a:bodyPr>
            <a:lstStyle/>
            <a:p>
              <a:pPr algn="ctr" defTabSz="609630"/>
              <a:endParaRPr lang="en-US" sz="3600" b="1" spc="253" dirty="0">
                <a:solidFill>
                  <a:prstClr val="white"/>
                </a:solidFill>
                <a:latin typeface="Open Sans Bold"/>
              </a:endParaRPr>
            </a:p>
          </p:txBody>
        </p:sp>
      </p:grpSp>
      <p:pic>
        <p:nvPicPr>
          <p:cNvPr id="7" name="Picture 6"/>
          <p:cNvPicPr>
            <a:picLocks noChangeAspect="1"/>
          </p:cNvPicPr>
          <p:nvPr/>
        </p:nvPicPr>
        <p:blipFill>
          <a:blip r:embed="rId4"/>
          <a:stretch>
            <a:fillRect/>
          </a:stretch>
        </p:blipFill>
        <p:spPr>
          <a:xfrm>
            <a:off x="215841" y="249382"/>
            <a:ext cx="6663601" cy="6446253"/>
          </a:xfrm>
          <a:prstGeom prst="rect">
            <a:avLst/>
          </a:prstGeom>
        </p:spPr>
      </p:pic>
      <p:sp>
        <p:nvSpPr>
          <p:cNvPr id="9" name="Rectangle 8"/>
          <p:cNvSpPr/>
          <p:nvPr/>
        </p:nvSpPr>
        <p:spPr>
          <a:xfrm>
            <a:off x="8826714" y="2001424"/>
            <a:ext cx="3051941" cy="2062103"/>
          </a:xfrm>
          <a:prstGeom prst="rect">
            <a:avLst/>
          </a:prstGeom>
        </p:spPr>
        <p:txBody>
          <a:bodyPr wrap="square">
            <a:spAutoFit/>
          </a:bodyPr>
          <a:lstStyle/>
          <a:p>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Legal age of consent for </a:t>
            </a:r>
            <a:b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AU"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children and young people</a:t>
            </a:r>
          </a:p>
        </p:txBody>
      </p:sp>
      <p:sp>
        <p:nvSpPr>
          <p:cNvPr id="12" name="Rectangle 11"/>
          <p:cNvSpPr/>
          <p:nvPr/>
        </p:nvSpPr>
        <p:spPr>
          <a:xfrm>
            <a:off x="371408" y="4423366"/>
            <a:ext cx="6096000" cy="369332"/>
          </a:xfrm>
          <a:prstGeom prst="rect">
            <a:avLst/>
          </a:prstGeom>
        </p:spPr>
        <p:txBody>
          <a:bodyPr>
            <a:spAutoFit/>
          </a:bodyPr>
          <a:lstStyle/>
          <a:p>
            <a:endParaRPr lang="en-AU" b="1" dirty="0">
              <a:solidFill>
                <a:schemeClr val="accent1">
                  <a:lumMod val="75000"/>
                </a:schemeClr>
              </a:solidFill>
            </a:endParaRPr>
          </a:p>
        </p:txBody>
      </p:sp>
      <p:sp>
        <p:nvSpPr>
          <p:cNvPr id="5" name="Rectangle 4"/>
          <p:cNvSpPr/>
          <p:nvPr/>
        </p:nvSpPr>
        <p:spPr>
          <a:xfrm>
            <a:off x="160798" y="482647"/>
            <a:ext cx="6096000" cy="5324535"/>
          </a:xfrm>
          <a:prstGeom prst="rect">
            <a:avLst/>
          </a:prstGeom>
        </p:spPr>
        <p:txBody>
          <a:bodyPr>
            <a:spAutoFit/>
          </a:bodyPr>
          <a:lstStyle/>
          <a:p>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The law sets restrictions around having sex, sexual touching or performing sexual acts in front of children and young people, even if the child or young person agrees</a:t>
            </a: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t>
            </a:r>
          </a:p>
          <a:p>
            <a:endPar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Under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12 years old: No-one can engage in sexual behaviours with a </a:t>
            </a:r>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child</a:t>
            </a:r>
          </a:p>
          <a:p>
            <a:pPr lvl="1"/>
            <a:endPar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12 </a:t>
            </a:r>
            <a:r>
              <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to 15 years old: Must be within 2 calendar years in </a:t>
            </a:r>
            <a:r>
              <a:rPr lang="en-AU" sz="2000" b="1" dirty="0" smtClean="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age</a:t>
            </a:r>
          </a:p>
          <a:p>
            <a:pPr lvl="1"/>
            <a:endParaRPr lang="en-AU" sz="20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n-AU" sz="2000" b="1" dirty="0" smtClean="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16 </a:t>
            </a:r>
            <a:r>
              <a:rPr lang="en-AU" sz="20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to 17 years old: Must not be caring for or supervising the young person, e.g. a teacher, youth worker or foster carer</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9449" y="1356747"/>
            <a:ext cx="2607028" cy="4144505"/>
          </a:xfrm>
          <a:prstGeom prst="rect">
            <a:avLst/>
          </a:prstGeom>
        </p:spPr>
      </p:pic>
    </p:spTree>
    <p:custDataLst>
      <p:tags r:id="rId1"/>
    </p:custDataLst>
    <p:extLst>
      <p:ext uri="{BB962C8B-B14F-4D97-AF65-F5344CB8AC3E}">
        <p14:creationId xmlns:p14="http://schemas.microsoft.com/office/powerpoint/2010/main" val="410677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77276"/>
            <a:ext cx="1412357" cy="7012551"/>
          </a:xfrm>
          <a:prstGeom prst="rect">
            <a:avLst/>
          </a:prstGeom>
          <a:solidFill>
            <a:schemeClr val="accent2">
              <a:lumMod val="50000"/>
              <a:alpha val="29803"/>
            </a:schemeClr>
          </a:solidFill>
        </p:spPr>
      </p:sp>
      <p:grpSp>
        <p:nvGrpSpPr>
          <p:cNvPr id="3" name="Group 3"/>
          <p:cNvGrpSpPr/>
          <p:nvPr/>
        </p:nvGrpSpPr>
        <p:grpSpPr>
          <a:xfrm>
            <a:off x="204035" y="1000419"/>
            <a:ext cx="5131859" cy="2986103"/>
            <a:chOff x="-852628" y="-1871059"/>
            <a:chExt cx="10263717" cy="5972205"/>
          </a:xfrm>
          <a:solidFill>
            <a:schemeClr val="accent2">
              <a:lumMod val="75000"/>
            </a:schemeClr>
          </a:solidFill>
        </p:grpSpPr>
        <p:sp>
          <p:nvSpPr>
            <p:cNvPr id="4" name="AutoShape 4"/>
            <p:cNvSpPr/>
            <p:nvPr/>
          </p:nvSpPr>
          <p:spPr>
            <a:xfrm>
              <a:off x="-852628" y="-1871059"/>
              <a:ext cx="10263717" cy="5972205"/>
            </a:xfrm>
            <a:prstGeom prst="rect">
              <a:avLst/>
            </a:prstGeom>
            <a:grpFill/>
          </p:spPr>
        </p:sp>
        <p:sp>
          <p:nvSpPr>
            <p:cNvPr id="5" name="TextBox 5"/>
            <p:cNvSpPr txBox="1"/>
            <p:nvPr/>
          </p:nvSpPr>
          <p:spPr>
            <a:xfrm>
              <a:off x="-164512" y="-495805"/>
              <a:ext cx="8887485" cy="2962606"/>
            </a:xfrm>
            <a:prstGeom prst="rect">
              <a:avLst/>
            </a:prstGeom>
            <a:grpFill/>
          </p:spPr>
          <p:txBody>
            <a:bodyPr lIns="0" tIns="0" rIns="0" bIns="0" rtlCol="0" anchor="t">
              <a:spAutoFit/>
            </a:bodyPr>
            <a:lstStyle/>
            <a:p>
              <a:pPr algn="ctr">
                <a:lnSpc>
                  <a:spcPts val="6000"/>
                </a:lnSpc>
              </a:pPr>
              <a:r>
                <a:rPr lang="en-AU"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Prevalence of sexual assault</a:t>
              </a:r>
              <a:endParaRPr lang="en-US" sz="4000" b="1" spc="1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6"/>
          <p:cNvGrpSpPr/>
          <p:nvPr/>
        </p:nvGrpSpPr>
        <p:grpSpPr>
          <a:xfrm>
            <a:off x="6049108" y="635000"/>
            <a:ext cx="5935511" cy="5721550"/>
            <a:chOff x="-33079" y="-585423"/>
            <a:chExt cx="9115900" cy="8934370"/>
          </a:xfrm>
        </p:grpSpPr>
        <p:sp>
          <p:nvSpPr>
            <p:cNvPr id="7" name="TextBox 7"/>
            <p:cNvSpPr txBox="1"/>
            <p:nvPr/>
          </p:nvSpPr>
          <p:spPr>
            <a:xfrm>
              <a:off x="0" y="3388197"/>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8" name="TextBox 8"/>
            <p:cNvSpPr txBox="1"/>
            <p:nvPr/>
          </p:nvSpPr>
          <p:spPr>
            <a:xfrm>
              <a:off x="0" y="4293322"/>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9" name="TextBox 9"/>
            <p:cNvSpPr txBox="1"/>
            <p:nvPr/>
          </p:nvSpPr>
          <p:spPr>
            <a:xfrm>
              <a:off x="0" y="6843071"/>
              <a:ext cx="9082821" cy="620778"/>
            </a:xfrm>
            <a:prstGeom prst="rect">
              <a:avLst/>
            </a:prstGeom>
          </p:spPr>
          <p:txBody>
            <a:bodyPr lIns="0" tIns="0" rIns="0" bIns="0" rtlCol="0" anchor="t">
              <a:spAutoFit/>
            </a:bodyPr>
            <a:lstStyle/>
            <a:p>
              <a:pPr>
                <a:lnSpc>
                  <a:spcPts val="3080"/>
                </a:lnSpc>
              </a:pPr>
              <a:endParaRPr lang="en-US" sz="2200" spc="286">
                <a:solidFill>
                  <a:srgbClr val="69ADC6"/>
                </a:solidFill>
                <a:latin typeface="Open Sans"/>
              </a:endParaRPr>
            </a:p>
          </p:txBody>
        </p:sp>
        <p:sp>
          <p:nvSpPr>
            <p:cNvPr id="10" name="TextBox 10"/>
            <p:cNvSpPr txBox="1"/>
            <p:nvPr/>
          </p:nvSpPr>
          <p:spPr>
            <a:xfrm>
              <a:off x="0" y="7748194"/>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sp>
          <p:nvSpPr>
            <p:cNvPr id="12" name="TextBox 12"/>
            <p:cNvSpPr txBox="1"/>
            <p:nvPr/>
          </p:nvSpPr>
          <p:spPr>
            <a:xfrm>
              <a:off x="-33079" y="-585423"/>
              <a:ext cx="9082821" cy="600753"/>
            </a:xfrm>
            <a:prstGeom prst="rect">
              <a:avLst/>
            </a:prstGeom>
          </p:spPr>
          <p:txBody>
            <a:bodyPr lIns="0" tIns="0" rIns="0" bIns="0" rtlCol="0" anchor="t">
              <a:spAutoFit/>
            </a:bodyPr>
            <a:lstStyle/>
            <a:p>
              <a:pPr>
                <a:lnSpc>
                  <a:spcPts val="3000"/>
                </a:lnSpc>
              </a:pPr>
              <a:endParaRPr lang="en-US" sz="2000" spc="20">
                <a:solidFill>
                  <a:srgbClr val="69ADC6"/>
                </a:solidFill>
                <a:latin typeface="Open Sans"/>
              </a:endParaRPr>
            </a:p>
          </p:txBody>
        </p:sp>
      </p:gr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5539928" y="387083"/>
            <a:ext cx="6423151" cy="3080176"/>
          </a:xfrm>
          <a:prstGeom prst="rect">
            <a:avLst/>
          </a:prstGeom>
          <a:noFill/>
          <a:ln>
            <a:noFill/>
          </a:ln>
        </p:spPr>
      </p:pic>
      <p:pic>
        <p:nvPicPr>
          <p:cNvPr id="16" name="Picture 15"/>
          <p:cNvPicPr/>
          <p:nvPr/>
        </p:nvPicPr>
        <p:blipFill rotWithShape="1">
          <a:blip r:embed="rId5">
            <a:extLst>
              <a:ext uri="{28A0092B-C50C-407E-A947-70E740481C1C}">
                <a14:useLocalDpi xmlns:a14="http://schemas.microsoft.com/office/drawing/2010/main" val="0"/>
              </a:ext>
            </a:extLst>
          </a:blip>
          <a:srcRect t="66273"/>
          <a:stretch/>
        </p:blipFill>
        <p:spPr bwMode="auto">
          <a:xfrm>
            <a:off x="5539928" y="4031777"/>
            <a:ext cx="6423151" cy="2616851"/>
          </a:xfrm>
          <a:prstGeom prst="rect">
            <a:avLst/>
          </a:prstGeom>
          <a:noFill/>
          <a:ln>
            <a:noFill/>
          </a:ln>
        </p:spPr>
      </p:pic>
      <p:pic>
        <p:nvPicPr>
          <p:cNvPr id="17" name="Picture 16"/>
          <p:cNvPicPr/>
          <p:nvPr/>
        </p:nvPicPr>
        <p:blipFill rotWithShape="1">
          <a:blip r:embed="rId5">
            <a:extLst>
              <a:ext uri="{28A0092B-C50C-407E-A947-70E740481C1C}">
                <a14:useLocalDpi xmlns:a14="http://schemas.microsoft.com/office/drawing/2010/main" val="0"/>
              </a:ext>
            </a:extLst>
          </a:blip>
          <a:srcRect b="93758"/>
          <a:stretch/>
        </p:blipFill>
        <p:spPr bwMode="auto">
          <a:xfrm>
            <a:off x="5539929" y="3577242"/>
            <a:ext cx="6423151" cy="670018"/>
          </a:xfrm>
          <a:prstGeom prst="rect">
            <a:avLst/>
          </a:prstGeom>
          <a:noFill/>
          <a:ln>
            <a:noFill/>
          </a:ln>
        </p:spPr>
      </p:pic>
    </p:spTree>
    <p:custDataLst>
      <p:tags r:id="rId1"/>
    </p:custDataLst>
    <p:extLst>
      <p:ext uri="{BB962C8B-B14F-4D97-AF65-F5344CB8AC3E}">
        <p14:creationId xmlns:p14="http://schemas.microsoft.com/office/powerpoint/2010/main" val="119367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0" y="0"/>
            <a:ext cx="12192000" cy="1465658"/>
          </a:xfrm>
          <a:prstGeom prst="rect">
            <a:avLst/>
          </a:prstGeom>
          <a:solidFill>
            <a:schemeClr val="accent2">
              <a:lumMod val="75000"/>
            </a:schemeClr>
          </a:solidFill>
        </p:spPr>
        <p:txBody>
          <a:bodyPr wrap="square" lIns="0" tIns="0" rIns="0" bIns="0" rtlCol="0" anchor="t">
            <a:spAutoFit/>
          </a:bodyPr>
          <a:lstStyle/>
          <a:p>
            <a:pPr algn="ctr" defTabSz="609630">
              <a:lnSpc>
                <a:spcPts val="6000"/>
              </a:lnSpc>
            </a:pP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Impacts </a:t>
            </a:r>
            <a:r>
              <a:rPr lang="en-AU"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of sexual </a:t>
            </a:r>
            <a:r>
              <a:rPr lang="en-AU" sz="36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assault</a:t>
            </a:r>
          </a:p>
          <a:p>
            <a:pPr algn="ctr" defTabSz="609630">
              <a:lnSpc>
                <a:spcPts val="6000"/>
              </a:lnSpc>
            </a:pPr>
            <a:endParaRPr lang="en-US" sz="3600" b="1" spc="253"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p:cNvSpPr/>
          <p:nvPr/>
        </p:nvSpPr>
        <p:spPr>
          <a:xfrm>
            <a:off x="378863" y="1450060"/>
            <a:ext cx="11434273" cy="5078313"/>
          </a:xfrm>
          <a:prstGeom prst="rect">
            <a:avLst/>
          </a:prstGeom>
        </p:spPr>
        <p:txBody>
          <a:bodyPr wrap="square">
            <a:spAutoFit/>
          </a:bodyPr>
          <a:lstStyle/>
          <a:p>
            <a:pPr marL="800100" lvl="1" indent="-342900">
              <a:lnSpc>
                <a:spcPct val="150000"/>
              </a:lnSpc>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Emotional and psychological: PTSD, nightmares, depression, self harm</a:t>
            </a:r>
          </a:p>
          <a:p>
            <a:pPr marL="800100" lvl="1" indent="-342900">
              <a:lnSpc>
                <a:spcPct val="150000"/>
              </a:lnSpc>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Social, intimate and family relationships: lack of trust, parenting issues</a:t>
            </a:r>
          </a:p>
          <a:p>
            <a:pPr marL="800100" lvl="1" indent="-342900">
              <a:lnSpc>
                <a:spcPct val="150000"/>
              </a:lnSpc>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Physical health: genital injuries, gynaecological disorders, pregnancy</a:t>
            </a:r>
          </a:p>
          <a:p>
            <a:pPr marL="800100" lvl="1" indent="-342900">
              <a:lnSpc>
                <a:spcPct val="150000"/>
              </a:lnSpc>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Legal: criminal activity, mistrust of police</a:t>
            </a:r>
          </a:p>
          <a:p>
            <a:pPr marL="800100" lvl="1" indent="-342900">
              <a:lnSpc>
                <a:spcPct val="150000"/>
              </a:lnSpc>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Housing: homelessness, concerns about safety</a:t>
            </a:r>
          </a:p>
          <a:p>
            <a:pPr marL="800100" lvl="1" indent="-342900">
              <a:lnSpc>
                <a:spcPct val="150000"/>
              </a:lnSpc>
              <a:buFont typeface="Arial" panose="020B0604020202020204" pitchFamily="34" charset="0"/>
              <a:buChar char="•"/>
            </a:pPr>
            <a:r>
              <a:rPr lang="en-AU" sz="24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Financial: lack of financial control, inability to manage finances</a:t>
            </a:r>
          </a:p>
          <a:p>
            <a:pPr marL="800100" lvl="1" indent="-342900">
              <a:lnSpc>
                <a:spcPct val="150000"/>
              </a:lnSpc>
              <a:buFont typeface="Arial" panose="020B0604020202020204" pitchFamily="34" charset="0"/>
              <a:buChar char="•"/>
            </a:pPr>
            <a:r>
              <a:rPr lang="en-AU" sz="2400" b="1" dirty="0">
                <a:solidFill>
                  <a:schemeClr val="accent2">
                    <a:lumMod val="50000"/>
                  </a:schemeClr>
                </a:solidFill>
                <a:latin typeface="Open Sans" panose="020B0606030504020204" pitchFamily="34" charset="0"/>
                <a:ea typeface="Open Sans" panose="020B0606030504020204" pitchFamily="34" charset="0"/>
                <a:cs typeface="Open Sans" panose="020B0606030504020204" pitchFamily="34" charset="0"/>
              </a:rPr>
              <a:t>Education and employment: inability to sustain work or study</a:t>
            </a:r>
          </a:p>
        </p:txBody>
      </p:sp>
    </p:spTree>
    <p:custDataLst>
      <p:tags r:id="rId1"/>
    </p:custDataLst>
    <p:extLst>
      <p:ext uri="{BB962C8B-B14F-4D97-AF65-F5344CB8AC3E}">
        <p14:creationId xmlns:p14="http://schemas.microsoft.com/office/powerpoint/2010/main" val="1728512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Custom 2">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4FCE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Custom 2">
      <a:dk1>
        <a:srgbClr val="2F4354"/>
      </a:dk1>
      <a:lt1>
        <a:sysClr val="window" lastClr="FFFFFF"/>
      </a:lt1>
      <a:dk2>
        <a:srgbClr val="0C0037"/>
      </a:dk2>
      <a:lt2>
        <a:srgbClr val="99B7C0"/>
      </a:lt2>
      <a:accent1>
        <a:srgbClr val="49BCD1"/>
      </a:accent1>
      <a:accent2>
        <a:srgbClr val="71BB32"/>
      </a:accent2>
      <a:accent3>
        <a:srgbClr val="F2792C"/>
      </a:accent3>
      <a:accent4>
        <a:srgbClr val="CF0026"/>
      </a:accent4>
      <a:accent5>
        <a:srgbClr val="FBAC12"/>
      </a:accent5>
      <a:accent6>
        <a:srgbClr val="EE7394"/>
      </a:accent6>
      <a:hlink>
        <a:srgbClr val="0E78C1"/>
      </a:hlink>
      <a:folHlink>
        <a:srgbClr val="A957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D93CC960831D43BCE240AB9FD170A2" ma:contentTypeVersion="11" ma:contentTypeDescription="Create a new document." ma:contentTypeScope="" ma:versionID="45260a8324c7768f54872bc062778f22">
  <xsd:schema xmlns:xsd="http://www.w3.org/2001/XMLSchema" xmlns:xs="http://www.w3.org/2001/XMLSchema" xmlns:p="http://schemas.microsoft.com/office/2006/metadata/properties" xmlns:ns2="f6005034-34e4-44ed-9116-8e8166eeccdd" xmlns:ns3="fa2310a6-bbba-42df-97d4-fdd9085cfb05" targetNamespace="http://schemas.microsoft.com/office/2006/metadata/properties" ma:root="true" ma:fieldsID="2c7da8a7b8980b4669dcfaeec0163459" ns2:_="" ns3:_="">
    <xsd:import namespace="f6005034-34e4-44ed-9116-8e8166eeccdd"/>
    <xsd:import namespace="fa2310a6-bbba-42df-97d4-fdd9085cfb0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005034-34e4-44ed-9116-8e8166eecc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2310a6-bbba-42df-97d4-fdd9085cfb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52406A-0156-4B91-A4F2-227400F5AE8E}">
  <ds:schemaRefs>
    <ds:schemaRef ds:uri="http://schemas.microsoft.com/sharepoint/v3/contenttype/forms"/>
  </ds:schemaRefs>
</ds:datastoreItem>
</file>

<file path=customXml/itemProps2.xml><?xml version="1.0" encoding="utf-8"?>
<ds:datastoreItem xmlns:ds="http://schemas.openxmlformats.org/officeDocument/2006/customXml" ds:itemID="{D95B19E8-01FB-415A-9828-829D0A7269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005034-34e4-44ed-9116-8e8166eeccdd"/>
    <ds:schemaRef ds:uri="fa2310a6-bbba-42df-97d4-fdd9085cfb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1C29C9-ECFB-457E-BBF0-F36A58522319}">
  <ds:schemaRefs>
    <ds:schemaRef ds:uri="http://schemas.microsoft.com/office/2006/documentManagement/types"/>
    <ds:schemaRef ds:uri="http://purl.org/dc/elements/1.1/"/>
    <ds:schemaRef ds:uri="http://schemas.openxmlformats.org/package/2006/metadata/core-properties"/>
    <ds:schemaRef ds:uri="fa2310a6-bbba-42df-97d4-fdd9085cfb05"/>
    <ds:schemaRef ds:uri="http://purl.org/dc/dcmitype/"/>
    <ds:schemaRef ds:uri="f6005034-34e4-44ed-9116-8e8166eeccdd"/>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36801</TotalTime>
  <Words>7440</Words>
  <Application>Microsoft Office PowerPoint</Application>
  <PresentationFormat>Widescreen</PresentationFormat>
  <Paragraphs>802</Paragraphs>
  <Slides>24</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24</vt:i4>
      </vt:variant>
    </vt:vector>
  </HeadingPairs>
  <TitlesOfParts>
    <vt:vector size="36" baseType="lpstr">
      <vt:lpstr>ＭＳ Ｐゴシック</vt:lpstr>
      <vt:lpstr>宋体</vt:lpstr>
      <vt:lpstr>Arial</vt:lpstr>
      <vt:lpstr>Calibri</vt:lpstr>
      <vt:lpstr>Open Sans</vt:lpstr>
      <vt:lpstr>Open Sans Bold</vt:lpstr>
      <vt:lpstr>Open Sans Semibold</vt:lpstr>
      <vt:lpstr>Tahoma</vt:lpstr>
      <vt:lpstr>Times New Roman</vt:lpstr>
      <vt:lpstr>Wingdings</vt:lpstr>
      <vt:lpstr>2_Office Theme</vt:lpstr>
      <vt:lpstr>Custom Design</vt:lpstr>
      <vt:lpstr>PowerPoint Presentation</vt:lpstr>
      <vt:lpstr>Specialist Family Violence Services </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Varma</dc:creator>
  <cp:lastModifiedBy>Lauren Varma</cp:lastModifiedBy>
  <cp:revision>300</cp:revision>
  <cp:lastPrinted>2020-03-12T03:39:38Z</cp:lastPrinted>
  <dcterms:created xsi:type="dcterms:W3CDTF">2020-03-03T02:58:28Z</dcterms:created>
  <dcterms:modified xsi:type="dcterms:W3CDTF">2020-10-28T22:16:24Z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7971477-9db2-4fc1-9b59-2f2555fd3f85_Enabled">
    <vt:lpwstr>True</vt:lpwstr>
  </property>
  <property fmtid="{D5CDD505-2E9C-101B-9397-08002B2CF9AE}" pid="3" name="MSIP_Label_67971477-9db2-4fc1-9b59-2f2555fd3f85_SiteId">
    <vt:lpwstr>c0e0601f-0fac-449c-9c88-a104c4eb9f28</vt:lpwstr>
  </property>
  <property fmtid="{D5CDD505-2E9C-101B-9397-08002B2CF9AE}" pid="4" name="MSIP_Label_67971477-9db2-4fc1-9b59-2f2555fd3f85_Owner">
    <vt:lpwstr>Donna.x.Thompson@familysafety.vic.gov.au</vt:lpwstr>
  </property>
  <property fmtid="{D5CDD505-2E9C-101B-9397-08002B2CF9AE}" pid="5" name="MSIP_Label_67971477-9db2-4fc1-9b59-2f2555fd3f85_SetDate">
    <vt:lpwstr>2020-03-30T05:55:41.1028392Z</vt:lpwstr>
  </property>
  <property fmtid="{D5CDD505-2E9C-101B-9397-08002B2CF9AE}" pid="6" name="MSIP_Label_67971477-9db2-4fc1-9b59-2f2555fd3f85_Name">
    <vt:lpwstr>DO NOT MARK (FSV)</vt:lpwstr>
  </property>
  <property fmtid="{D5CDD505-2E9C-101B-9397-08002B2CF9AE}" pid="7" name="MSIP_Label_67971477-9db2-4fc1-9b59-2f2555fd3f85_Application">
    <vt:lpwstr>Microsoft Azure Information Protection</vt:lpwstr>
  </property>
  <property fmtid="{D5CDD505-2E9C-101B-9397-08002B2CF9AE}" pid="8" name="MSIP_Label_67971477-9db2-4fc1-9b59-2f2555fd3f85_ActionId">
    <vt:lpwstr>ad52e3ab-4733-4b65-92d3-2f61e7fa255c</vt:lpwstr>
  </property>
  <property fmtid="{D5CDD505-2E9C-101B-9397-08002B2CF9AE}" pid="9" name="MSIP_Label_67971477-9db2-4fc1-9b59-2f2555fd3f85_Extended_MSFT_Method">
    <vt:lpwstr>Manual</vt:lpwstr>
  </property>
  <property fmtid="{D5CDD505-2E9C-101B-9397-08002B2CF9AE}" pid="10" name="Sensitivity">
    <vt:lpwstr>DO NOT MARK (FSV)</vt:lpwstr>
  </property>
  <property fmtid="{D5CDD505-2E9C-101B-9397-08002B2CF9AE}" pid="11" name="ContentTypeId">
    <vt:lpwstr>0x01010075D93CC960831D43BCE240AB9FD170A2</vt:lpwstr>
  </property>
  <property fmtid="{D5CDD505-2E9C-101B-9397-08002B2CF9AE}" pid="12" name="ArticulateGUID">
    <vt:lpwstr>5FCE2C84-D2C6-41D2-B9DD-4BF822CCB4DA</vt:lpwstr>
  </property>
  <property fmtid="{D5CDD505-2E9C-101B-9397-08002B2CF9AE}" pid="13" name="ArticulatePath">
    <vt:lpwstr>SHRFV Foundational FINAL DRAFT 18.05.20</vt:lpwstr>
  </property>
</Properties>
</file>